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200"/>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Lst>
  <p:sldSz cx="9144000" cy="5143500" type="screen16x9"/>
  <p:notesSz cx="6858000" cy="9144000"/>
  <p:embeddedFontLst>
    <p:embeddedFont>
      <p:font typeface="Roboto" panose="02000000000000000000" pitchFamily="2" charset="0"/>
      <p:regular r:id="rId201"/>
      <p:bold r:id="rId202"/>
      <p:italic r:id="rId203"/>
      <p:boldItalic r:id="rId204"/>
    </p:embeddedFont>
    <p:embeddedFont>
      <p:font typeface="Tahoma" panose="020B0604030504040204" pitchFamily="34" charset="0"/>
      <p:regular r:id="rId205"/>
      <p:bold r:id="rId206"/>
    </p:embeddedFont>
    <p:embeddedFont>
      <p:font typeface="Trebuchet MS" panose="020B0603020202020204" pitchFamily="34" charset="0"/>
      <p:regular r:id="rId207"/>
      <p:bold r:id="rId208"/>
      <p:italic r:id="rId209"/>
      <p:boldItalic r:id="rId2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7" d="100"/>
          <a:sy n="127" d="100"/>
        </p:scale>
        <p:origin x="1164" y="3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font" Target="fonts/font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font" Target="fonts/font6.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font" Target="fonts/font7.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font" Target="fonts/font9.fntdata"/><Relationship Id="rId190" Type="http://schemas.openxmlformats.org/officeDocument/2006/relationships/slide" Target="slides/slide188.xml"/><Relationship Id="rId204" Type="http://schemas.openxmlformats.org/officeDocument/2006/relationships/font" Target="fonts/font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10.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presProps" Target="pres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font" Target="fonts/font1.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font" Target="fonts/font2.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efb30763a4_1_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efb30763a4_1_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efb30763a4_1_17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2efb30763a4_1_17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2efb30763a4_1_13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8" name="Google Shape;1498;g2efb30763a4_1_13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efb30763a4_1_13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3" name="Google Shape;1503;g2efb30763a4_1_134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2efb30763a4_1_13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0" name="Google Shape;1510;g2efb30763a4_1_134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efb30763a4_1_13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6" name="Google Shape;1516;g2efb30763a4_1_13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efb30763a4_1_13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7" name="Google Shape;1527;g2efb30763a4_1_136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2efb30763a4_1_136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2" name="Google Shape;1532;g2efb30763a4_1_136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2efb30763a4_1_13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8" name="Google Shape;1538;g2efb30763a4_1_13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2efb30763a4_1_13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7" name="Google Shape;1557;g2efb30763a4_1_13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efb30763a4_1_139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2" name="Google Shape;1562;g2efb30763a4_1_139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2efb30763a4_1_13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7" name="Google Shape;1567;g2efb30763a4_1_13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efb30763a4_1_1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2efb30763a4_1_1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2efb30763a4_1_14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4" name="Google Shape;1574;g2efb30763a4_1_14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2efb30763a4_1_14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1" name="Google Shape;1581;g2efb30763a4_1_14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2efb30763a4_1_14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7" name="Google Shape;1587;g2efb30763a4_1_14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2efb30763a4_1_142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6" name="Google Shape;1596;g2efb30763a4_1_142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2efb30763a4_1_14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6" name="Google Shape;1606;g2efb30763a4_1_14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2efb30763a4_1_14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4" name="Google Shape;1614;g2efb30763a4_1_143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2efb30763a4_1_14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5" name="Google Shape;1625;g2efb30763a4_1_144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2efb30763a4_1_14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9" name="Google Shape;1649;g2efb30763a4_1_14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2efb30763a4_1_14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5" name="Google Shape;1655;g2efb30763a4_1_14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2efb30763a4_1_14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0" name="Google Shape;1660;g2efb30763a4_1_14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efb30763a4_1_1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2efb30763a4_1_1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2efb30763a4_1_14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6" name="Google Shape;1666;g2efb30763a4_1_14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2efb30763a4_1_14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2" name="Google Shape;1672;g2efb30763a4_1_14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efb30763a4_1_14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8" name="Google Shape;1678;g2efb30763a4_1_14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2efb30763a4_1_149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4" name="Google Shape;1684;g2efb30763a4_1_149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2efb30763a4_1_15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0" name="Google Shape;1690;g2efb30763a4_1_15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2efb30763a4_1_15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5" name="Google Shape;1695;g2efb30763a4_1_15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2efb30763a4_1_15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2" name="Google Shape;1702;g2efb30763a4_1_15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efb30763a4_1_152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9" name="Google Shape;1709;g2efb30763a4_1_152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2efb30763a4_1_15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6" name="Google Shape;1716;g2efb30763a4_1_15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2efb30763a4_1_153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3" name="Google Shape;1723;g2efb30763a4_1_153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fb30763a4_1_19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2efb30763a4_1_19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2efb30763a4_1_15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8" name="Google Shape;1728;g2efb30763a4_1_15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2efb30763a4_1_15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4" name="Google Shape;1734;g2efb30763a4_1_15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2efb30763a4_1_15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0" name="Google Shape;1740;g2efb30763a4_1_154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2efb30763a4_1_15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6" name="Google Shape;1746;g2efb30763a4_1_15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2efb30763a4_1_155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3" name="Google Shape;1753;g2efb30763a4_1_155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2efb30763a4_1_156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0" name="Google Shape;1760;g2efb30763a4_1_156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2efb30763a4_1_15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5" name="Google Shape;1765;g2efb30763a4_1_15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2efb30763a4_1_157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1" name="Google Shape;1771;g2efb30763a4_1_157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efb30763a4_1_15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7" name="Google Shape;1777;g2efb30763a4_1_15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2efb30763a4_1_15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2" name="Google Shape;1782;g2efb30763a4_1_15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efb30763a4_1_1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2efb30763a4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2efb30763a4_1_15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8" name="Google Shape;1788;g2efb30763a4_1_15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2efb30763a4_1_16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7" name="Google Shape;1817;g2efb30763a4_1_16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2efb30763a4_1_164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2" name="Google Shape;1852;g2efb30763a4_1_164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2efb30763a4_1_16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5" name="Google Shape;1895;g2efb30763a4_1_16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2efb30763a4_1_17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4" name="Google Shape;1914;g2efb30763a4_1_17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2efb30763a4_1_174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6" name="Google Shape;1956;g2efb30763a4_1_174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2efb30763a4_1_17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8" name="Google Shape;1998;g2efb30763a4_1_17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2efb30763a4_1_17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5" name="Google Shape;2005;g2efb30763a4_1_17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g2efb30763a4_1_18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2" name="Google Shape;2012;g2efb30763a4_1_18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2efb30763a4_1_18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8" name="Google Shape;2018;g2efb30763a4_1_18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fb30763a4_1_26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efb30763a4_1_26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2efb30763a4_1_18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2" name="Google Shape;2042;g2efb30763a4_1_18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efb30763a4_1_18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7" name="Google Shape;2047;g2efb30763a4_1_18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2efb30763a4_1_183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3" name="Google Shape;2053;g2efb30763a4_1_183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2efb30763a4_1_18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9" name="Google Shape;2059;g2efb30763a4_1_18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efb30763a4_1_185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0" name="Google Shape;2070;g2efb30763a4_1_185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2efb30763a4_1_185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6" name="Google Shape;2076;g2efb30763a4_1_185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2efb30763a4_1_186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3" name="Google Shape;2083;g2efb30763a4_1_186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2efb30763a4_1_186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8" name="Google Shape;2088;g2efb30763a4_1_186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2efb30763a4_1_18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3" name="Google Shape;2093;g2efb30763a4_1_18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2efb30763a4_1_18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8" name="Google Shape;2098;g2efb30763a4_1_18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efb30763a4_1_26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2efb30763a4_1_26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2efb30763a4_1_18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3" name="Google Shape;2103;g2efb30763a4_1_18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2efb30763a4_1_188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8" name="Google Shape;2108;g2efb30763a4_1_188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2efb30763a4_1_18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4" name="Google Shape;2114;g2efb30763a4_1_18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2efb30763a4_1_189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0" name="Google Shape;2120;g2efb30763a4_1_189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2efb30763a4_1_190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7" name="Google Shape;2127;g2efb30763a4_1_190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2efb30763a4_1_19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4" name="Google Shape;2134;g2efb30763a4_1_19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2efb30763a4_1_19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1" name="Google Shape;2141;g2efb30763a4_1_19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2efb30763a4_1_19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5" name="Google Shape;2165;g2efb30763a4_1_19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efb30763a4_1_19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1" name="Google Shape;2171;g2efb30763a4_1_19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2efb30763a4_1_19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8" name="Google Shape;2198;g2efb30763a4_1_19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efb30763a4_1_2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2efb30763a4_1_2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2efb30763a4_1_19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7" name="Google Shape;2207;g2efb30763a4_1_19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2efb30763a4_1_198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3" name="Google Shape;2213;g2efb30763a4_1_198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2efb30763a4_1_19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8" name="Google Shape;2218;g2efb30763a4_1_19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2efb30763a4_1_19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5" name="Google Shape;2225;g2efb30763a4_1_19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2efb30763a4_1_19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2" name="Google Shape;2232;g2efb30763a4_1_19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2efb30763a4_1_20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9" name="Google Shape;2239;g2efb30763a4_1_20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2efb30763a4_1_20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6" name="Google Shape;2246;g2efb30763a4_1_20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2efb30763a4_1_20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3" name="Google Shape;2253;g2efb30763a4_1_20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efb30763a4_1_201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9" name="Google Shape;2259;g2efb30763a4_1_201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2efb30763a4_1_20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6" name="Google Shape;2276;g2efb30763a4_1_20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efb30763a4_1_2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2efb30763a4_1_2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2efb30763a4_1_204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5" name="Google Shape;2285;g2efb30763a4_1_204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2efb30763a4_1_20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1" name="Google Shape;2301;g2efb30763a4_1_20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2efb30763a4_1_20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1" name="Google Shape;2311;g2efb30763a4_1_20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2efb30763a4_1_207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7" name="Google Shape;2317;g2efb30763a4_1_207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2efb30763a4_1_20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5" name="Google Shape;2325;g2efb30763a4_1_20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2efb30763a4_1_20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1" name="Google Shape;2331;g2efb30763a4_1_20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2efb30763a4_1_20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6" name="Google Shape;2336;g2efb30763a4_1_20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2efb30763a4_1_20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3" name="Google Shape;2343;g2efb30763a4_1_20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efb30763a4_1_210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0" name="Google Shape;2350;g2efb30763a4_1_210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2efb30763a4_1_21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5" name="Google Shape;2355;g2efb30763a4_1_21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efb30763a4_1_2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2efb30763a4_1_2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2efb30763a4_1_21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0" name="Google Shape;2360;g2efb30763a4_1_21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2efb30763a4_1_21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6" name="Google Shape;2366;g2efb30763a4_1_21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2efb30763a4_1_211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1" name="Google Shape;2371;g2efb30763a4_1_211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2efb30763a4_1_212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7" name="Google Shape;2377;g2efb30763a4_1_212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efb30763a4_1_21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2" name="Google Shape;2382;g2efb30763a4_1_21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2efb30763a4_1_21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7" name="Google Shape;2387;g2efb30763a4_1_21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2efb30763a4_1_21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2" name="Google Shape;2392;g2efb30763a4_1_21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2efb30763a4_1_213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7" name="Google Shape;2397;g2efb30763a4_1_213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efb30763a4_1_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2efb30763a4_1_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efb30763a4_1_2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efb30763a4_1_2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efb30763a4_1_2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2efb30763a4_1_2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efb30763a4_1_2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efb30763a4_1_25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efb30763a4_1_2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g2efb30763a4_1_2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fb30763a4_1_30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g2efb30763a4_1_30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efb30763a4_1_31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2efb30763a4_1_31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efb30763a4_1_33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2efb30763a4_1_33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efb30763a4_1_3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2efb30763a4_1_3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efb30763a4_1_3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g2efb30763a4_1_3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efb30763a4_1_36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g2efb30763a4_1_36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efb30763a4_1_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2efb30763a4_1_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efb30763a4_1_37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g2efb30763a4_1_37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efb30763a4_1_3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2efb30763a4_1_3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efb30763a4_1_41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2efb30763a4_1_41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efb30763a4_1_42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2efb30763a4_1_42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efb30763a4_1_42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2efb30763a4_1_42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efb30763a4_1_4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g2efb30763a4_1_43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efb30763a4_1_44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2efb30763a4_1_44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efb30763a4_1_4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g2efb30763a4_1_4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efb30763a4_1_4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g2efb30763a4_1_4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efb30763a4_1_50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g2efb30763a4_1_50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efb30763a4_1_6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2efb30763a4_1_6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efb30763a4_1_51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g2efb30763a4_1_51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efb30763a4_1_5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g2efb30763a4_1_5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efb30763a4_1_54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g2efb30763a4_1_54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efb30763a4_1_56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g2efb30763a4_1_56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efb30763a4_1_5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g2efb30763a4_1_5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efb30763a4_1_58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9" name="Google Shape;679;g2efb30763a4_1_58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efb30763a4_1_5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6" name="Google Shape;686;g2efb30763a4_1_5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efb30763a4_1_5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g2efb30763a4_1_5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efb30763a4_1_6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g2efb30763a4_1_62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efb30763a4_1_6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0" name="Google Shape;740;g2efb30763a4_1_64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efb30763a4_1_7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efb30763a4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efb30763a4_1_65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2efb30763a4_1_65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efb30763a4_1_66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g2efb30763a4_1_66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efb30763a4_1_69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g2efb30763a4_1_69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efb30763a4_1_70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2efb30763a4_1_70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efb30763a4_1_7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g2efb30763a4_1_7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efb30763a4_1_7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2efb30763a4_1_7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efb30763a4_1_73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g2efb30763a4_1_73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efb30763a4_1_74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1" name="Google Shape;851;g2efb30763a4_1_74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efb30763a4_1_7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g2efb30763a4_1_74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efb30763a4_1_7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g2efb30763a4_1_7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efb30763a4_1_9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2efb30763a4_1_9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efb30763a4_1_75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6" name="Google Shape;866;g2efb30763a4_1_75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efb30763a4_1_7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g2efb30763a4_1_7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efb30763a4_1_8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0" name="Google Shape;920;g2efb30763a4_1_8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efb30763a4_1_8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2efb30763a4_1_8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efb30763a4_1_8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6" name="Google Shape;976;g2efb30763a4_1_86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2efb30763a4_1_87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0" name="Google Shape;990;g2efb30763a4_1_87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1c0a9f0e8d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8" name="Google Shape;998;g21c0a9f0e8d_0_0:notes"/>
          <p:cNvSpPr>
            <a:spLocks noGrp="1" noRot="1" noChangeAspect="1"/>
          </p:cNvSpPr>
          <p:nvPr>
            <p:ph type="sldImg" idx="2"/>
          </p:nvPr>
        </p:nvSpPr>
        <p:spPr>
          <a:xfrm>
            <a:off x="1143225" y="685778"/>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efb30763a4_1_8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0" name="Google Shape;1010;g2efb30763a4_1_8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efb30763a4_1_88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7" name="Google Shape;1017;g2efb30763a4_1_88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efb30763a4_1_8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g2efb30763a4_1_89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efb30763a4_1_10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2efb30763a4_1_10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efb30763a4_1_9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0" name="Google Shape;1060;g2efb30763a4_1_92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efb30763a4_1_9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4" name="Google Shape;1084;g2efb30763a4_1_9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efb30763a4_1_96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6" name="Google Shape;1096;g2efb30763a4_1_96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efb30763a4_1_9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9" name="Google Shape;1119;g2efb30763a4_1_9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efb30763a4_1_100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g2efb30763a4_1_100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efb30763a4_1_101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4" name="Google Shape;1154;g2efb30763a4_1_101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efb30763a4_1_102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3" name="Google Shape;1163;g2efb30763a4_1_102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efb30763a4_1_103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2" name="Google Shape;1172;g2efb30763a4_1_103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2efb30763a4_1_10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4" name="Google Shape;1184;g2efb30763a4_1_10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2efb30763a4_1_105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6" name="Google Shape;1196;g2efb30763a4_1_105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fb30763a4_1_1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2efb30763a4_1_1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2efb30763a4_1_106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g2efb30763a4_1_106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2efb30763a4_1_10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6" name="Google Shape;1216;g2efb30763a4_1_10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2efb30763a4_1_107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2" name="Google Shape;1222;g2efb30763a4_1_107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efb30763a4_1_108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8" name="Google Shape;1228;g2efb30763a4_1_108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efb30763a4_1_10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4" name="Google Shape;1234;g2efb30763a4_1_10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efb30763a4_1_10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g2efb30763a4_1_109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2efb30763a4_1_11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0" name="Google Shape;1250;g2efb30763a4_1_11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2efb30763a4_1_110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8" name="Google Shape;1258;g2efb30763a4_1_110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2efb30763a4_1_111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9" name="Google Shape;1269;g2efb30763a4_1_111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efb30763a4_1_11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4" name="Google Shape;1274;g2efb30763a4_1_112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fb30763a4_1_1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efb30763a4_1_1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efb30763a4_1_11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1" name="Google Shape;1281;g2efb30763a4_1_11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2efb30763a4_1_11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8" name="Google Shape;1288;g2efb30763a4_1_11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efb30763a4_1_11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0" name="Google Shape;1310;g2efb30763a4_1_115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2efb30763a4_1_11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0" name="Google Shape;1330;g2efb30763a4_1_11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2efb30763a4_1_11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5" name="Google Shape;1345;g2efb30763a4_1_11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efb30763a4_1_120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3" name="Google Shape;1363;g2efb30763a4_1_120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2efb30763a4_1_12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4" name="Google Shape;1384;g2efb30763a4_1_12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2efb30763a4_1_12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5" name="Google Shape;1455;g2efb30763a4_1_12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2efb30763a4_1_13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4" name="Google Shape;1464;g2efb30763a4_1_13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2efb30763a4_1_13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1" name="Google Shape;1491;g2efb30763a4_1_13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488550" y="1291957"/>
            <a:ext cx="6166898" cy="8483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b="0" i="0">
                <a:solidFill>
                  <a:srgbClr val="EE6C00"/>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4"/>
          <p:cNvSpPr txBox="1">
            <a:spLocks noGrp="1"/>
          </p:cNvSpPr>
          <p:nvPr>
            <p:ph type="subTitle" idx="1"/>
          </p:nvPr>
        </p:nvSpPr>
        <p:spPr>
          <a:xfrm>
            <a:off x="583895" y="2875422"/>
            <a:ext cx="7976208" cy="82105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7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6"/>
          <p:cNvSpPr txBox="1">
            <a:spLocks noGrp="1"/>
          </p:cNvSpPr>
          <p:nvPr>
            <p:ph type="body" idx="1"/>
          </p:nvPr>
        </p:nvSpPr>
        <p:spPr>
          <a:xfrm>
            <a:off x="1437509" y="802977"/>
            <a:ext cx="6268980" cy="17691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384725" y="1331072"/>
            <a:ext cx="2663190" cy="287845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600" b="1" i="0">
                <a:solidFill>
                  <a:srgbClr val="685D46"/>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1" name="Google Shape;81;p18"/>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2" name="Google Shape;82;p1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74" y="5045700"/>
            <a:ext cx="9144000" cy="98425"/>
          </a:xfrm>
          <a:custGeom>
            <a:avLst/>
            <a:gdLst/>
            <a:ahLst/>
            <a:cxnLst/>
            <a:rect l="l" t="t" r="r" b="b"/>
            <a:pathLst>
              <a:path w="9144000" h="98425" extrusionOk="0">
                <a:moveTo>
                  <a:pt x="9143999" y="97799"/>
                </a:moveTo>
                <a:lnTo>
                  <a:pt x="0" y="97799"/>
                </a:lnTo>
                <a:lnTo>
                  <a:pt x="0" y="0"/>
                </a:lnTo>
                <a:lnTo>
                  <a:pt x="9143999" y="0"/>
                </a:lnTo>
                <a:lnTo>
                  <a:pt x="9143999" y="97799"/>
                </a:lnTo>
                <a:close/>
              </a:path>
            </a:pathLst>
          </a:custGeom>
          <a:solidFill>
            <a:srgbClr val="4DB6A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2" name="Google Shape;52;p13"/>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200" b="0" i="0" u="none" strike="noStrike" cap="none">
                <a:solidFill>
                  <a:srgbClr val="EE6C00"/>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13"/>
          <p:cNvSpPr txBox="1">
            <a:spLocks noGrp="1"/>
          </p:cNvSpPr>
          <p:nvPr>
            <p:ph type="body" idx="1"/>
          </p:nvPr>
        </p:nvSpPr>
        <p:spPr>
          <a:xfrm>
            <a:off x="1437509" y="802977"/>
            <a:ext cx="6268980" cy="176911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5" name="Google Shape;55;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6" name="Google Shape;56;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defRPr>
            </a:lvl1pPr>
            <a:lvl2pPr marL="0" marR="0" lvl="1" indent="0" algn="r" rtl="0">
              <a:spcBef>
                <a:spcPts val="0"/>
              </a:spcBef>
              <a:buNone/>
              <a:defRPr sz="1800">
                <a:solidFill>
                  <a:srgbClr val="888888"/>
                </a:solidFill>
              </a:defRPr>
            </a:lvl2pPr>
            <a:lvl3pPr marL="0" marR="0" lvl="2" indent="0" algn="r" rtl="0">
              <a:spcBef>
                <a:spcPts val="0"/>
              </a:spcBef>
              <a:buNone/>
              <a:defRPr sz="1800">
                <a:solidFill>
                  <a:srgbClr val="888888"/>
                </a:solidFill>
              </a:defRPr>
            </a:lvl3pPr>
            <a:lvl4pPr marL="0" marR="0" lvl="3" indent="0" algn="r" rtl="0">
              <a:spcBef>
                <a:spcPts val="0"/>
              </a:spcBef>
              <a:buNone/>
              <a:defRPr sz="1800">
                <a:solidFill>
                  <a:srgbClr val="888888"/>
                </a:solidFill>
              </a:defRPr>
            </a:lvl4pPr>
            <a:lvl5pPr marL="0" marR="0" lvl="4" indent="0" algn="r" rtl="0">
              <a:spcBef>
                <a:spcPts val="0"/>
              </a:spcBef>
              <a:buNone/>
              <a:defRPr sz="1800">
                <a:solidFill>
                  <a:srgbClr val="888888"/>
                </a:solidFill>
              </a:defRPr>
            </a:lvl5pPr>
            <a:lvl6pPr marL="0" marR="0" lvl="5" indent="0" algn="r" rtl="0">
              <a:spcBef>
                <a:spcPts val="0"/>
              </a:spcBef>
              <a:buNone/>
              <a:defRPr sz="1800">
                <a:solidFill>
                  <a:srgbClr val="888888"/>
                </a:solidFill>
              </a:defRPr>
            </a:lvl6pPr>
            <a:lvl7pPr marL="0" marR="0" lvl="6" indent="0" algn="r" rtl="0">
              <a:spcBef>
                <a:spcPts val="0"/>
              </a:spcBef>
              <a:buNone/>
              <a:defRPr sz="1800">
                <a:solidFill>
                  <a:srgbClr val="888888"/>
                </a:solidFill>
              </a:defRPr>
            </a:lvl7pPr>
            <a:lvl8pPr marL="0" marR="0" lvl="7" indent="0" algn="r" rtl="0">
              <a:spcBef>
                <a:spcPts val="0"/>
              </a:spcBef>
              <a:buNone/>
              <a:defRPr sz="1800">
                <a:solidFill>
                  <a:srgbClr val="888888"/>
                </a:solidFill>
              </a:defRPr>
            </a:lvl8pPr>
            <a:lvl9pPr marL="0" marR="0" lvl="8" indent="0" algn="r" rtl="0">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GB"/>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3.xml"/><Relationship Id="rId1" Type="http://schemas.openxmlformats.org/officeDocument/2006/relationships/slideLayout" Target="../slideLayouts/slideLayout12.xml"/><Relationship Id="rId5" Type="http://schemas.openxmlformats.org/officeDocument/2006/relationships/image" Target="../media/image148.jpg"/><Relationship Id="rId4" Type="http://schemas.openxmlformats.org/officeDocument/2006/relationships/image" Target="../media/image147.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12" Type="http://schemas.openxmlformats.org/officeDocument/2006/relationships/image" Target="../media/image124.jpg"/><Relationship Id="rId2" Type="http://schemas.openxmlformats.org/officeDocument/2006/relationships/notesSlide" Target="../notesSlides/notesSlide116.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123.jpg"/><Relationship Id="rId5" Type="http://schemas.openxmlformats.org/officeDocument/2006/relationships/image" Target="../media/image117.jpg"/><Relationship Id="rId10" Type="http://schemas.openxmlformats.org/officeDocument/2006/relationships/image" Target="../media/image122.jpg"/><Relationship Id="rId4" Type="http://schemas.openxmlformats.org/officeDocument/2006/relationships/image" Target="../media/image116.jpg"/><Relationship Id="rId9" Type="http://schemas.openxmlformats.org/officeDocument/2006/relationships/image" Target="../media/image121.jp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40.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2" Type="http://schemas.openxmlformats.org/officeDocument/2006/relationships/notesSlide" Target="../notesSlides/notesSlide140.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216.png"/><Relationship Id="rId5" Type="http://schemas.openxmlformats.org/officeDocument/2006/relationships/image" Target="../media/image117.jpg"/><Relationship Id="rId10" Type="http://schemas.openxmlformats.org/officeDocument/2006/relationships/image" Target="../media/image124.jpg"/><Relationship Id="rId4" Type="http://schemas.openxmlformats.org/officeDocument/2006/relationships/image" Target="../media/image116.jpg"/><Relationship Id="rId9" Type="http://schemas.openxmlformats.org/officeDocument/2006/relationships/image" Target="../media/image122.jpg"/></Relationships>
</file>

<file path=ppt/slides/_rels/slide141.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2" Type="http://schemas.openxmlformats.org/officeDocument/2006/relationships/notesSlide" Target="../notesSlides/notesSlide141.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216.png"/><Relationship Id="rId5" Type="http://schemas.openxmlformats.org/officeDocument/2006/relationships/image" Target="../media/image117.jpg"/><Relationship Id="rId10" Type="http://schemas.openxmlformats.org/officeDocument/2006/relationships/image" Target="../media/image124.jpg"/><Relationship Id="rId4" Type="http://schemas.openxmlformats.org/officeDocument/2006/relationships/image" Target="../media/image116.jpg"/><Relationship Id="rId9" Type="http://schemas.openxmlformats.org/officeDocument/2006/relationships/image" Target="../media/image122.jp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5.jpg"/><Relationship Id="rId7" Type="http://schemas.openxmlformats.org/officeDocument/2006/relationships/image" Target="../media/image120.jpg"/><Relationship Id="rId12" Type="http://schemas.openxmlformats.org/officeDocument/2006/relationships/image" Target="../media/image219.jpg"/><Relationship Id="rId2" Type="http://schemas.openxmlformats.org/officeDocument/2006/relationships/notesSlide" Target="../notesSlides/notesSlide149.xml"/><Relationship Id="rId1" Type="http://schemas.openxmlformats.org/officeDocument/2006/relationships/slideLayout" Target="../slideLayouts/slideLayout14.xml"/><Relationship Id="rId6" Type="http://schemas.openxmlformats.org/officeDocument/2006/relationships/image" Target="../media/image119.jpg"/><Relationship Id="rId11" Type="http://schemas.openxmlformats.org/officeDocument/2006/relationships/image" Target="../media/image218.jpg"/><Relationship Id="rId5" Type="http://schemas.openxmlformats.org/officeDocument/2006/relationships/image" Target="../media/image118.jpg"/><Relationship Id="rId10" Type="http://schemas.openxmlformats.org/officeDocument/2006/relationships/image" Target="../media/image217.jpg"/><Relationship Id="rId4" Type="http://schemas.openxmlformats.org/officeDocument/2006/relationships/image" Target="../media/image116.jpg"/><Relationship Id="rId9" Type="http://schemas.openxmlformats.org/officeDocument/2006/relationships/image" Target="../media/image1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image" Target="../media/image230.jpg"/><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5.jpg"/><Relationship Id="rId7" Type="http://schemas.openxmlformats.org/officeDocument/2006/relationships/image" Target="../media/image120.jpg"/><Relationship Id="rId12" Type="http://schemas.openxmlformats.org/officeDocument/2006/relationships/image" Target="../media/image219.jpg"/><Relationship Id="rId2" Type="http://schemas.openxmlformats.org/officeDocument/2006/relationships/notesSlide" Target="../notesSlides/notesSlide166.xml"/><Relationship Id="rId1" Type="http://schemas.openxmlformats.org/officeDocument/2006/relationships/slideLayout" Target="../slideLayouts/slideLayout14.xml"/><Relationship Id="rId6" Type="http://schemas.openxmlformats.org/officeDocument/2006/relationships/image" Target="../media/image119.jpg"/><Relationship Id="rId11" Type="http://schemas.openxmlformats.org/officeDocument/2006/relationships/image" Target="../media/image218.jpg"/><Relationship Id="rId5" Type="http://schemas.openxmlformats.org/officeDocument/2006/relationships/image" Target="../media/image118.jpg"/><Relationship Id="rId10" Type="http://schemas.openxmlformats.org/officeDocument/2006/relationships/image" Target="../media/image217.jpg"/><Relationship Id="rId4" Type="http://schemas.openxmlformats.org/officeDocument/2006/relationships/image" Target="../media/image116.jpg"/><Relationship Id="rId9" Type="http://schemas.openxmlformats.org/officeDocument/2006/relationships/image" Target="../media/image122.jpg"/></Relationships>
</file>

<file path=ppt/slides/_rels/slide167.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32.jp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168.xml"/><Relationship Id="rId1" Type="http://schemas.openxmlformats.org/officeDocument/2006/relationships/slideLayout" Target="../slideLayouts/slideLayout12.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173.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4.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notesSlide" Target="../notesSlides/notesSlide176.xml"/><Relationship Id="rId1" Type="http://schemas.openxmlformats.org/officeDocument/2006/relationships/slideLayout" Target="../slideLayouts/slideLayout15.xml"/><Relationship Id="rId4" Type="http://schemas.openxmlformats.org/officeDocument/2006/relationships/image" Target="../media/image69.jpg"/></Relationships>
</file>

<file path=ppt/slides/_rels/slide17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8.xml"/><Relationship Id="rId1" Type="http://schemas.openxmlformats.org/officeDocument/2006/relationships/slideLayout" Target="../slideLayouts/slideLayout14.xml"/><Relationship Id="rId4" Type="http://schemas.openxmlformats.org/officeDocument/2006/relationships/image" Target="../media/image248.png"/></Relationships>
</file>

<file path=ppt/slides/_rels/slide17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79.xml"/><Relationship Id="rId1" Type="http://schemas.openxmlformats.org/officeDocument/2006/relationships/slideLayout" Target="../slideLayouts/slideLayout15.xml"/><Relationship Id="rId5" Type="http://schemas.openxmlformats.org/officeDocument/2006/relationships/image" Target="../media/image79.jpg"/><Relationship Id="rId4" Type="http://schemas.openxmlformats.org/officeDocument/2006/relationships/image" Target="../media/image78.jp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80.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notesSlide" Target="../notesSlides/notesSlide180.xml"/><Relationship Id="rId1" Type="http://schemas.openxmlformats.org/officeDocument/2006/relationships/slideLayout" Target="../slideLayouts/slideLayout14.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1.xml"/><Relationship Id="rId1" Type="http://schemas.openxmlformats.org/officeDocument/2006/relationships/slideLayout" Target="../slideLayouts/slideLayout15.xml"/><Relationship Id="rId6" Type="http://schemas.openxmlformats.org/officeDocument/2006/relationships/image" Target="../media/image91.jpg"/><Relationship Id="rId5" Type="http://schemas.openxmlformats.org/officeDocument/2006/relationships/image" Target="../media/image90.jpg"/><Relationship Id="rId4" Type="http://schemas.openxmlformats.org/officeDocument/2006/relationships/image" Target="../media/image89.jpg"/></Relationships>
</file>

<file path=ppt/slides/_rels/slide18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3.xml"/><Relationship Id="rId1" Type="http://schemas.openxmlformats.org/officeDocument/2006/relationships/slideLayout" Target="../slideLayouts/slideLayout15.xml"/><Relationship Id="rId4" Type="http://schemas.openxmlformats.org/officeDocument/2006/relationships/image" Target="../media/image93.jpg"/></Relationships>
</file>

<file path=ppt/slides/_rels/slide18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4.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258.jpg"/><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60.jpg"/><Relationship Id="rId5" Type="http://schemas.openxmlformats.org/officeDocument/2006/relationships/image" Target="../media/image59.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image" Target="../media/image52.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64.jpg"/><Relationship Id="rId5" Type="http://schemas.openxmlformats.org/officeDocument/2006/relationships/image" Target="../media/image63.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70.jp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72.jp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73.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76.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9.jp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2.png"/><Relationship Id="rId7"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84.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52.png"/><Relationship Id="rId7" Type="http://schemas.openxmlformats.org/officeDocument/2006/relationships/image" Target="../media/image90.jp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9.jpg"/><Relationship Id="rId5" Type="http://schemas.openxmlformats.org/officeDocument/2006/relationships/image" Target="../media/image88.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93.jpg"/><Relationship Id="rId5" Type="http://schemas.openxmlformats.org/officeDocument/2006/relationships/image" Target="../media/image92.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94.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2.png"/><Relationship Id="rId7"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5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9.jpg"/></Relationships>
</file>

<file path=ppt/slides/_rels/slide6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6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91.jp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9.jpg"/><Relationship Id="rId2" Type="http://schemas.openxmlformats.org/officeDocument/2006/relationships/notesSlide" Target="../notesSlides/notesSlide66.xml"/><Relationship Id="rId1" Type="http://schemas.openxmlformats.org/officeDocument/2006/relationships/slideLayout" Target="../slideLayouts/slideLayout15.xml"/><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2.png"/><Relationship Id="rId7"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14.xml"/><Relationship Id="rId6" Type="http://schemas.openxmlformats.org/officeDocument/2006/relationships/image" Target="../media/image110.jp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44.png"/><Relationship Id="rId9"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12" Type="http://schemas.openxmlformats.org/officeDocument/2006/relationships/image" Target="../media/image124.jpg"/><Relationship Id="rId2" Type="http://schemas.openxmlformats.org/officeDocument/2006/relationships/notesSlide" Target="../notesSlides/notesSlide70.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123.jpg"/><Relationship Id="rId5" Type="http://schemas.openxmlformats.org/officeDocument/2006/relationships/image" Target="../media/image117.jpg"/><Relationship Id="rId10" Type="http://schemas.openxmlformats.org/officeDocument/2006/relationships/image" Target="../media/image122.jpg"/><Relationship Id="rId4" Type="http://schemas.openxmlformats.org/officeDocument/2006/relationships/image" Target="../media/image116.jpg"/><Relationship Id="rId9" Type="http://schemas.openxmlformats.org/officeDocument/2006/relationships/image" Target="../media/image121.jp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14.xml"/><Relationship Id="rId6" Type="http://schemas.openxmlformats.org/officeDocument/2006/relationships/image" Target="../media/image126.jpg"/><Relationship Id="rId5" Type="http://schemas.openxmlformats.org/officeDocument/2006/relationships/image" Target="../media/image125.png"/><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jpg"/><Relationship Id="rId2" Type="http://schemas.openxmlformats.org/officeDocument/2006/relationships/notesSlide" Target="../notesSlides/notesSlide72.xml"/><Relationship Id="rId1" Type="http://schemas.openxmlformats.org/officeDocument/2006/relationships/slideLayout" Target="../slideLayouts/slideLayout14.xml"/><Relationship Id="rId6" Type="http://schemas.openxmlformats.org/officeDocument/2006/relationships/image" Target="../media/image128.png"/><Relationship Id="rId5" Type="http://schemas.openxmlformats.org/officeDocument/2006/relationships/image" Target="../media/image44.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52.png"/><Relationship Id="rId7" Type="http://schemas.openxmlformats.org/officeDocument/2006/relationships/image" Target="../media/image132.jpg"/><Relationship Id="rId2" Type="http://schemas.openxmlformats.org/officeDocument/2006/relationships/notesSlide" Target="../notesSlides/notesSlide73.xml"/><Relationship Id="rId1" Type="http://schemas.openxmlformats.org/officeDocument/2006/relationships/slideLayout" Target="../slideLayouts/slideLayout14.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jpg"/><Relationship Id="rId4" Type="http://schemas.openxmlformats.org/officeDocument/2006/relationships/image" Target="../media/image44.png"/><Relationship Id="rId9" Type="http://schemas.openxmlformats.org/officeDocument/2006/relationships/image" Target="../media/image134.jp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14.xml"/><Relationship Id="rId6" Type="http://schemas.openxmlformats.org/officeDocument/2006/relationships/image" Target="../media/image137.jpg"/><Relationship Id="rId5" Type="http://schemas.openxmlformats.org/officeDocument/2006/relationships/image" Target="../media/image136.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15.xml"/><Relationship Id="rId5" Type="http://schemas.openxmlformats.org/officeDocument/2006/relationships/image" Target="../media/image138.jp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140.jp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14.xml"/><Relationship Id="rId6" Type="http://schemas.openxmlformats.org/officeDocument/2006/relationships/image" Target="../media/image142.jpg"/><Relationship Id="rId5" Type="http://schemas.openxmlformats.org/officeDocument/2006/relationships/image" Target="../media/image141.png"/><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142.jpg"/><Relationship Id="rId5" Type="http://schemas.openxmlformats.org/officeDocument/2006/relationships/image" Target="../media/image141.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14.xml"/><Relationship Id="rId5" Type="http://schemas.openxmlformats.org/officeDocument/2006/relationships/image" Target="../media/image143.jp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 Id="rId9" Type="http://schemas.openxmlformats.org/officeDocument/2006/relationships/image" Target="../media/image36.jpg"/></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14.xml"/><Relationship Id="rId5" Type="http://schemas.openxmlformats.org/officeDocument/2006/relationships/image" Target="../media/image143.jpg"/><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148.jpg"/><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14.xml"/><Relationship Id="rId6" Type="http://schemas.openxmlformats.org/officeDocument/2006/relationships/image" Target="../media/image153.jpg"/><Relationship Id="rId5" Type="http://schemas.openxmlformats.org/officeDocument/2006/relationships/image" Target="../media/image152.jpg"/><Relationship Id="rId4" Type="http://schemas.openxmlformats.org/officeDocument/2006/relationships/image" Target="../media/image151.jpg"/></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2.xml"/><Relationship Id="rId1" Type="http://schemas.openxmlformats.org/officeDocument/2006/relationships/slideLayout" Target="../slideLayouts/slideLayout16.xml"/><Relationship Id="rId6" Type="http://schemas.openxmlformats.org/officeDocument/2006/relationships/image" Target="../media/image156.jpg"/><Relationship Id="rId5" Type="http://schemas.openxmlformats.org/officeDocument/2006/relationships/image" Target="../media/image155.jpg"/><Relationship Id="rId4" Type="http://schemas.openxmlformats.org/officeDocument/2006/relationships/image" Target="../media/image154.jpg"/></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3.xml"/><Relationship Id="rId1" Type="http://schemas.openxmlformats.org/officeDocument/2006/relationships/slideLayout" Target="../slideLayouts/slideLayout16.xml"/><Relationship Id="rId4" Type="http://schemas.openxmlformats.org/officeDocument/2006/relationships/image" Target="../media/image158.jpg"/></Relationships>
</file>

<file path=ppt/slides/_rels/slide9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4.xml"/><Relationship Id="rId1" Type="http://schemas.openxmlformats.org/officeDocument/2006/relationships/slideLayout" Target="../slideLayouts/slideLayout14.xml"/><Relationship Id="rId4" Type="http://schemas.openxmlformats.org/officeDocument/2006/relationships/image" Target="../media/image160.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6.png"/><Relationship Id="rId26" Type="http://schemas.openxmlformats.org/officeDocument/2006/relationships/image" Target="../media/image184.png"/><Relationship Id="rId3" Type="http://schemas.openxmlformats.org/officeDocument/2006/relationships/image" Target="../media/image161.png"/><Relationship Id="rId21" Type="http://schemas.openxmlformats.org/officeDocument/2006/relationships/image" Target="../media/image179.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png"/><Relationship Id="rId25" Type="http://schemas.openxmlformats.org/officeDocument/2006/relationships/image" Target="../media/image183.png"/><Relationship Id="rId2" Type="http://schemas.openxmlformats.org/officeDocument/2006/relationships/notesSlide" Target="../notesSlides/notesSlide96.xml"/><Relationship Id="rId16" Type="http://schemas.openxmlformats.org/officeDocument/2006/relationships/image" Target="../media/image174.png"/><Relationship Id="rId20" Type="http://schemas.openxmlformats.org/officeDocument/2006/relationships/image" Target="../media/image178.png"/><Relationship Id="rId29" Type="http://schemas.openxmlformats.org/officeDocument/2006/relationships/image" Target="../media/image187.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82.png"/><Relationship Id="rId32" Type="http://schemas.openxmlformats.org/officeDocument/2006/relationships/image" Target="../media/image190.jpg"/><Relationship Id="rId5" Type="http://schemas.openxmlformats.org/officeDocument/2006/relationships/image" Target="../media/image163.png"/><Relationship Id="rId15" Type="http://schemas.openxmlformats.org/officeDocument/2006/relationships/image" Target="../media/image173.png"/><Relationship Id="rId23" Type="http://schemas.openxmlformats.org/officeDocument/2006/relationships/image" Target="../media/image181.png"/><Relationship Id="rId28" Type="http://schemas.openxmlformats.org/officeDocument/2006/relationships/image" Target="../media/image186.png"/><Relationship Id="rId10" Type="http://schemas.openxmlformats.org/officeDocument/2006/relationships/image" Target="../media/image168.png"/><Relationship Id="rId19" Type="http://schemas.openxmlformats.org/officeDocument/2006/relationships/image" Target="../media/image177.png"/><Relationship Id="rId31" Type="http://schemas.openxmlformats.org/officeDocument/2006/relationships/image" Target="../media/image189.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180.png"/><Relationship Id="rId27" Type="http://schemas.openxmlformats.org/officeDocument/2006/relationships/image" Target="../media/image185.png"/><Relationship Id="rId30" Type="http://schemas.openxmlformats.org/officeDocument/2006/relationships/image" Target="../media/image188.png"/></Relationships>
</file>

<file path=ppt/slides/_rels/slide97.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97.xml"/><Relationship Id="rId1" Type="http://schemas.openxmlformats.org/officeDocument/2006/relationships/slideLayout" Target="../slideLayouts/slideLayout14.xml"/><Relationship Id="rId5" Type="http://schemas.openxmlformats.org/officeDocument/2006/relationships/image" Target="../media/image193.jpg"/><Relationship Id="rId4" Type="http://schemas.openxmlformats.org/officeDocument/2006/relationships/image" Target="../media/image192.jpg"/></Relationships>
</file>

<file path=ppt/slides/_rels/slide98.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8"/>
        <p:cNvGrpSpPr/>
        <p:nvPr/>
      </p:nvGrpSpPr>
      <p:grpSpPr>
        <a:xfrm>
          <a:off x="0" y="0"/>
          <a:ext cx="0" cy="0"/>
          <a:chOff x="0" y="0"/>
          <a:chExt cx="0" cy="0"/>
        </a:xfrm>
      </p:grpSpPr>
      <p:sp>
        <p:nvSpPr>
          <p:cNvPr id="89" name="Google Shape;89;p19"/>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0" name="Google Shape;90;p19"/>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1" name="Google Shape;91;p19"/>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 name="Google Shape;92;p19"/>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 name="Google Shape;93;p19"/>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94" name="Google Shape;94;p19"/>
          <p:cNvGrpSpPr/>
          <p:nvPr/>
        </p:nvGrpSpPr>
        <p:grpSpPr>
          <a:xfrm>
            <a:off x="1004151" y="2632124"/>
            <a:ext cx="8030873" cy="2396924"/>
            <a:chOff x="1004151" y="2632124"/>
            <a:chExt cx="8030873" cy="2396924"/>
          </a:xfrm>
        </p:grpSpPr>
        <p:sp>
          <p:nvSpPr>
            <p:cNvPr id="95" name="Google Shape;95;p19"/>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 name="Google Shape;96;p19"/>
            <p:cNvPicPr preferRelativeResize="0"/>
            <p:nvPr/>
          </p:nvPicPr>
          <p:blipFill rotWithShape="1">
            <a:blip r:embed="rId3">
              <a:alphaModFix/>
            </a:blip>
            <a:srcRect/>
            <a:stretch/>
          </p:blipFill>
          <p:spPr>
            <a:xfrm>
              <a:off x="6209300" y="2632124"/>
              <a:ext cx="2825724" cy="2396924"/>
            </a:xfrm>
            <a:prstGeom prst="rect">
              <a:avLst/>
            </a:prstGeom>
            <a:noFill/>
            <a:ln>
              <a:noFill/>
            </a:ln>
          </p:spPr>
        </p:pic>
      </p:grpSp>
      <p:sp>
        <p:nvSpPr>
          <p:cNvPr id="97" name="Google Shape;97;p19"/>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
        <p:nvSpPr>
          <p:cNvPr id="98" name="Google Shape;98;p19"/>
          <p:cNvSpPr txBox="1"/>
          <p:nvPr/>
        </p:nvSpPr>
        <p:spPr>
          <a:xfrm>
            <a:off x="2465709" y="2782054"/>
            <a:ext cx="4117975" cy="629285"/>
          </a:xfrm>
          <a:prstGeom prst="rect">
            <a:avLst/>
          </a:prstGeom>
          <a:noFill/>
          <a:ln>
            <a:noFill/>
          </a:ln>
        </p:spPr>
        <p:txBody>
          <a:bodyPr spcFirstLastPara="1" wrap="square" lIns="0" tIns="79375" rIns="0" bIns="0" anchor="t" anchorCtr="0">
            <a:spAutoFit/>
          </a:bodyPr>
          <a:lstStyle/>
          <a:p>
            <a:pPr marL="1288415" marR="5080" lvl="0" indent="-1276350" algn="l" rtl="0">
              <a:lnSpc>
                <a:spcPct val="80000"/>
              </a:lnSpc>
              <a:spcBef>
                <a:spcPts val="0"/>
              </a:spcBef>
              <a:spcAft>
                <a:spcPts val="0"/>
              </a:spcAft>
              <a:buNone/>
            </a:pPr>
            <a:r>
              <a:rPr lang="en-GB" sz="2200" i="1">
                <a:solidFill>
                  <a:srgbClr val="685D46"/>
                </a:solidFill>
                <a:latin typeface="Trebuchet MS"/>
                <a:ea typeface="Trebuchet MS"/>
                <a:cs typeface="Trebuchet MS"/>
                <a:sym typeface="Trebuchet MS"/>
              </a:rPr>
              <a:t>The most IMPORTANT skills of the  21st Century</a:t>
            </a:r>
            <a:endParaRPr sz="220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308525" y="196800"/>
            <a:ext cx="866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sp>
        <p:nvSpPr>
          <p:cNvPr id="240" name="Google Shape;240;p29"/>
          <p:cNvSpPr txBox="1"/>
          <p:nvPr/>
        </p:nvSpPr>
        <p:spPr>
          <a:xfrm>
            <a:off x="308525" y="1038546"/>
            <a:ext cx="8312784" cy="3122295"/>
          </a:xfrm>
          <a:prstGeom prst="rect">
            <a:avLst/>
          </a:prstGeom>
          <a:noFill/>
          <a:ln>
            <a:noFill/>
          </a:ln>
        </p:spPr>
        <p:txBody>
          <a:bodyPr spcFirstLastPara="1" wrap="square" lIns="0" tIns="11425" rIns="0" bIns="0" anchor="t" anchorCtr="0">
            <a:spAutoFit/>
          </a:bodyPr>
          <a:lstStyle/>
          <a:p>
            <a:pPr marL="12700" marR="5080" lvl="0" indent="0" algn="l" rtl="0">
              <a:lnSpc>
                <a:spcPct val="101600"/>
              </a:lnSpc>
              <a:spcBef>
                <a:spcPts val="0"/>
              </a:spcBef>
              <a:spcAft>
                <a:spcPts val="0"/>
              </a:spcAft>
              <a:buNone/>
            </a:pPr>
            <a:r>
              <a:rPr lang="en-GB" sz="2500">
                <a:latin typeface="Tahoma"/>
                <a:ea typeface="Tahoma"/>
                <a:cs typeface="Tahoma"/>
                <a:sym typeface="Tahoma"/>
              </a:rPr>
              <a:t>Suppose you’ve just taken the subway, and you need to  climb up to street level. To exit the station, you can  either take the stairs or the escalator. Which one do  you use? Although the extra bit of exercise is the  healthier choice, many people choose the escalator  because of its ease.</a:t>
            </a:r>
            <a:endParaRPr sz="2500">
              <a:latin typeface="Tahoma"/>
              <a:ea typeface="Tahoma"/>
              <a:cs typeface="Tahoma"/>
              <a:sym typeface="Tahoma"/>
            </a:endParaRPr>
          </a:p>
          <a:p>
            <a:pPr marL="0" marR="0" lvl="0" indent="0" algn="l" rtl="0">
              <a:lnSpc>
                <a:spcPct val="100000"/>
              </a:lnSpc>
              <a:spcBef>
                <a:spcPts val="20"/>
              </a:spcBef>
              <a:spcAft>
                <a:spcPts val="0"/>
              </a:spcAft>
              <a:buNone/>
            </a:pPr>
            <a:endParaRPr sz="2550">
              <a:latin typeface="Tahoma"/>
              <a:ea typeface="Tahoma"/>
              <a:cs typeface="Tahoma"/>
              <a:sym typeface="Tahoma"/>
            </a:endParaRPr>
          </a:p>
          <a:p>
            <a:pPr marL="12700" marR="0" lvl="0" indent="0" algn="l" rtl="0">
              <a:lnSpc>
                <a:spcPct val="100000"/>
              </a:lnSpc>
              <a:spcBef>
                <a:spcPts val="0"/>
              </a:spcBef>
              <a:spcAft>
                <a:spcPts val="0"/>
              </a:spcAft>
              <a:buNone/>
            </a:pPr>
            <a:r>
              <a:rPr lang="en-GB" sz="2500">
                <a:latin typeface="Tahoma"/>
                <a:ea typeface="Tahoma"/>
                <a:cs typeface="Tahoma"/>
                <a:sym typeface="Tahoma"/>
              </a:rPr>
              <a:t>Can we change people’s behaviour for the better?</a:t>
            </a:r>
            <a:endParaRPr sz="2500">
              <a:latin typeface="Tahoma"/>
              <a:ea typeface="Tahoma"/>
              <a:cs typeface="Tahoma"/>
              <a:sym typeface="Tahom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1499"/>
        <p:cNvGrpSpPr/>
        <p:nvPr/>
      </p:nvGrpSpPr>
      <p:grpSpPr>
        <a:xfrm>
          <a:off x="0" y="0"/>
          <a:ext cx="0" cy="0"/>
          <a:chOff x="0" y="0"/>
          <a:chExt cx="0" cy="0"/>
        </a:xfrm>
      </p:grpSpPr>
      <p:sp>
        <p:nvSpPr>
          <p:cNvPr id="1500" name="Google Shape;1500;p119"/>
          <p:cNvSpPr txBox="1">
            <a:spLocks noGrp="1"/>
          </p:cNvSpPr>
          <p:nvPr>
            <p:ph type="title"/>
          </p:nvPr>
        </p:nvSpPr>
        <p:spPr>
          <a:xfrm>
            <a:off x="2376620" y="2171115"/>
            <a:ext cx="439293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look through an example-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1504"/>
        <p:cNvGrpSpPr/>
        <p:nvPr/>
      </p:nvGrpSpPr>
      <p:grpSpPr>
        <a:xfrm>
          <a:off x="0" y="0"/>
          <a:ext cx="0" cy="0"/>
          <a:chOff x="0" y="0"/>
          <a:chExt cx="0" cy="0"/>
        </a:xfrm>
      </p:grpSpPr>
      <p:pic>
        <p:nvPicPr>
          <p:cNvPr id="1505" name="Google Shape;1505;p120"/>
          <p:cNvPicPr preferRelativeResize="0"/>
          <p:nvPr/>
        </p:nvPicPr>
        <p:blipFill rotWithShape="1">
          <a:blip r:embed="rId3">
            <a:alphaModFix/>
          </a:blip>
          <a:srcRect/>
          <a:stretch/>
        </p:blipFill>
        <p:spPr>
          <a:xfrm>
            <a:off x="609600" y="986475"/>
            <a:ext cx="7315200" cy="3990973"/>
          </a:xfrm>
          <a:prstGeom prst="rect">
            <a:avLst/>
          </a:prstGeom>
          <a:noFill/>
          <a:ln>
            <a:noFill/>
          </a:ln>
        </p:spPr>
      </p:pic>
      <p:sp>
        <p:nvSpPr>
          <p:cNvPr id="1506" name="Google Shape;1506;p120"/>
          <p:cNvSpPr txBox="1">
            <a:spLocks noGrp="1"/>
          </p:cNvSpPr>
          <p:nvPr>
            <p:ph type="title"/>
          </p:nvPr>
        </p:nvSpPr>
        <p:spPr>
          <a:xfrm>
            <a:off x="1232225" y="276750"/>
            <a:ext cx="6676390" cy="406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500">
                <a:solidFill>
                  <a:srgbClr val="000000"/>
                </a:solidFill>
              </a:rPr>
              <a:t>The sales for a makeup brand are decreasing. Figure out why.</a:t>
            </a:r>
            <a:endParaRPr sz="2500"/>
          </a:p>
        </p:txBody>
      </p:sp>
      <p:sp>
        <p:nvSpPr>
          <p:cNvPr id="1507" name="Google Shape;1507;p120"/>
          <p:cNvSpPr txBox="1"/>
          <p:nvPr/>
        </p:nvSpPr>
        <p:spPr>
          <a:xfrm>
            <a:off x="4645025" y="1374488"/>
            <a:ext cx="4432300" cy="3431540"/>
          </a:xfrm>
          <a:prstGeom prst="rect">
            <a:avLst/>
          </a:prstGeom>
          <a:noFill/>
          <a:ln>
            <a:noFill/>
          </a:ln>
        </p:spPr>
        <p:txBody>
          <a:bodyPr spcFirstLastPara="1" wrap="square" lIns="0" tIns="12700" rIns="0" bIns="0" anchor="t" anchorCtr="0">
            <a:spAutoFit/>
          </a:bodyPr>
          <a:lstStyle/>
          <a:p>
            <a:pPr marL="33655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5"/>
              </a:spcBef>
              <a:spcAft>
                <a:spcPts val="0"/>
              </a:spcAft>
              <a:buNone/>
            </a:pPr>
            <a:endParaRPr sz="1750">
              <a:latin typeface="Arial"/>
              <a:ea typeface="Arial"/>
              <a:cs typeface="Arial"/>
              <a:sym typeface="Arial"/>
            </a:endParaRPr>
          </a:p>
          <a:p>
            <a:pPr marL="188595" marR="0" lvl="0" indent="0" algn="ctr" rtl="0">
              <a:lnSpc>
                <a:spcPct val="100000"/>
              </a:lnSpc>
              <a:spcBef>
                <a:spcPts val="0"/>
              </a:spcBef>
              <a:spcAft>
                <a:spcPts val="0"/>
              </a:spcAft>
              <a:buNone/>
            </a:pPr>
            <a:r>
              <a:rPr lang="en-GB" sz="1400" b="1">
                <a:latin typeface="Arial"/>
                <a:ea typeface="Arial"/>
                <a:cs typeface="Arial"/>
                <a:sym typeface="Arial"/>
              </a:rPr>
              <a:t>Segmentation</a:t>
            </a:r>
            <a:endParaRPr sz="1400">
              <a:latin typeface="Arial"/>
              <a:ea typeface="Arial"/>
              <a:cs typeface="Arial"/>
              <a:sym typeface="Arial"/>
            </a:endParaRPr>
          </a:p>
          <a:p>
            <a:pPr marL="12700" marR="0" lvl="0" indent="0" algn="l" rtl="0">
              <a:lnSpc>
                <a:spcPct val="100000"/>
              </a:lnSpc>
              <a:spcBef>
                <a:spcPts val="1475"/>
              </a:spcBef>
              <a:spcAft>
                <a:spcPts val="0"/>
              </a:spcAft>
              <a:buNone/>
            </a:pPr>
            <a:r>
              <a:rPr lang="en-GB" sz="1400" b="1">
                <a:latin typeface="Arial"/>
                <a:ea typeface="Arial"/>
                <a:cs typeface="Arial"/>
                <a:sym typeface="Arial"/>
              </a:rPr>
              <a:t>Segmentation</a:t>
            </a:r>
            <a:endParaRPr sz="1400">
              <a:latin typeface="Arial"/>
              <a:ea typeface="Arial"/>
              <a:cs typeface="Arial"/>
              <a:sym typeface="Arial"/>
            </a:endParaRPr>
          </a:p>
          <a:p>
            <a:pPr marL="365125" marR="2630170" lvl="0" indent="600710" algn="l" rtl="0">
              <a:lnSpc>
                <a:spcPct val="255642"/>
              </a:lnSpc>
              <a:spcBef>
                <a:spcPts val="5"/>
              </a:spcBef>
              <a:spcAft>
                <a:spcPts val="0"/>
              </a:spcAft>
              <a:buNone/>
            </a:pPr>
            <a:r>
              <a:rPr lang="en-GB" sz="1400" b="1">
                <a:latin typeface="Arial"/>
                <a:ea typeface="Arial"/>
                <a:cs typeface="Arial"/>
                <a:sym typeface="Arial"/>
              </a:rPr>
              <a:t>Algebraic  Process</a:t>
            </a:r>
            <a:endParaRPr sz="1400">
              <a:latin typeface="Arial"/>
              <a:ea typeface="Arial"/>
              <a:cs typeface="Arial"/>
              <a:sym typeface="Arial"/>
            </a:endParaRPr>
          </a:p>
          <a:p>
            <a:pPr marL="3329940" marR="0" lvl="0" indent="0" algn="l" rtl="0">
              <a:lnSpc>
                <a:spcPct val="100000"/>
              </a:lnSpc>
              <a:spcBef>
                <a:spcPts val="1465"/>
              </a:spcBef>
              <a:spcAft>
                <a:spcPts val="0"/>
              </a:spcAft>
              <a:buNone/>
            </a:pPr>
            <a:r>
              <a:rPr lang="en-GB" sz="1400" b="1">
                <a:latin typeface="Arial"/>
                <a:ea typeface="Arial"/>
                <a:cs typeface="Arial"/>
                <a:sym typeface="Arial"/>
              </a:rPr>
              <a:t>Conceptual</a:t>
            </a:r>
            <a:endParaRPr sz="1400">
              <a:latin typeface="Arial"/>
              <a:ea typeface="Arial"/>
              <a:cs typeface="Arial"/>
              <a:sym typeface="Arial"/>
            </a:endParaRPr>
          </a:p>
          <a:p>
            <a:pPr marL="3177540" marR="5080" lvl="0" indent="111125" algn="l" rtl="0">
              <a:lnSpc>
                <a:spcPct val="292857"/>
              </a:lnSpc>
              <a:spcBef>
                <a:spcPts val="120"/>
              </a:spcBef>
              <a:spcAft>
                <a:spcPts val="0"/>
              </a:spcAft>
              <a:buNone/>
            </a:pPr>
            <a:r>
              <a:rPr lang="en-GB" sz="1400" b="1">
                <a:latin typeface="Arial"/>
                <a:ea typeface="Arial"/>
                <a:cs typeface="Arial"/>
                <a:sym typeface="Arial"/>
              </a:rPr>
              <a:t>Conceptual  Segmentation</a:t>
            </a:r>
            <a:endParaRPr sz="1400">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1511"/>
        <p:cNvGrpSpPr/>
        <p:nvPr/>
      </p:nvGrpSpPr>
      <p:grpSpPr>
        <a:xfrm>
          <a:off x="0" y="0"/>
          <a:ext cx="0" cy="0"/>
          <a:chOff x="0" y="0"/>
          <a:chExt cx="0" cy="0"/>
        </a:xfrm>
      </p:grpSpPr>
      <p:sp>
        <p:nvSpPr>
          <p:cNvPr id="1512" name="Google Shape;1512;p121"/>
          <p:cNvSpPr txBox="1">
            <a:spLocks noGrp="1"/>
          </p:cNvSpPr>
          <p:nvPr>
            <p:ph type="title"/>
          </p:nvPr>
        </p:nvSpPr>
        <p:spPr>
          <a:xfrm>
            <a:off x="1232225" y="276750"/>
            <a:ext cx="6676390" cy="406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500">
                <a:solidFill>
                  <a:srgbClr val="000000"/>
                </a:solidFill>
              </a:rPr>
              <a:t>The sales for a makeup brand are decreasing. Figure out why.</a:t>
            </a:r>
            <a:endParaRPr sz="2500"/>
          </a:p>
        </p:txBody>
      </p:sp>
      <p:sp>
        <p:nvSpPr>
          <p:cNvPr id="1513" name="Google Shape;1513;p121"/>
          <p:cNvSpPr txBox="1"/>
          <p:nvPr/>
        </p:nvSpPr>
        <p:spPr>
          <a:xfrm>
            <a:off x="1032493" y="1176908"/>
            <a:ext cx="7419340" cy="2479040"/>
          </a:xfrm>
          <a:prstGeom prst="rect">
            <a:avLst/>
          </a:prstGeom>
          <a:noFill/>
          <a:ln>
            <a:noFill/>
          </a:ln>
        </p:spPr>
        <p:txBody>
          <a:bodyPr spcFirstLastPara="1" wrap="square" lIns="0" tIns="12700" rIns="0" bIns="0" anchor="t" anchorCtr="0">
            <a:spAutoFit/>
          </a:bodyPr>
          <a:lstStyle/>
          <a:p>
            <a:pPr marL="348615" marR="267970" lvl="0" indent="-336550" algn="just" rtl="0">
              <a:lnSpc>
                <a:spcPct val="114999"/>
              </a:lnSpc>
              <a:spcBef>
                <a:spcPts val="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1 &amp; 4</a:t>
            </a:r>
            <a:r>
              <a:rPr lang="en-GB" sz="1400">
                <a:latin typeface="Tahoma"/>
                <a:ea typeface="Tahoma"/>
                <a:cs typeface="Tahoma"/>
                <a:sym typeface="Tahoma"/>
              </a:rPr>
              <a:t>, we have used </a:t>
            </a:r>
            <a:r>
              <a:rPr lang="en-GB" sz="1400" b="1">
                <a:latin typeface="Tahoma"/>
                <a:ea typeface="Tahoma"/>
                <a:cs typeface="Tahoma"/>
                <a:sym typeface="Tahoma"/>
              </a:rPr>
              <a:t>algebraic structure </a:t>
            </a:r>
            <a:r>
              <a:rPr lang="en-GB" sz="1400">
                <a:latin typeface="Tahoma"/>
                <a:ea typeface="Tahoma"/>
                <a:cs typeface="Tahoma"/>
                <a:sym typeface="Tahoma"/>
              </a:rPr>
              <a:t>to break down profits into revenues minus  costs, and break down revenues from the premium segment into the number of bottles sold  multiplied by the price per bottle.</a:t>
            </a:r>
            <a:endParaRPr sz="1400">
              <a:latin typeface="Tahoma"/>
              <a:ea typeface="Tahoma"/>
              <a:cs typeface="Tahoma"/>
              <a:sym typeface="Tahoma"/>
            </a:endParaRPr>
          </a:p>
          <a:p>
            <a:pPr marL="348615" marR="0" lvl="0" indent="-336550" algn="just" rtl="0">
              <a:lnSpc>
                <a:spcPct val="100000"/>
              </a:lnSpc>
              <a:spcBef>
                <a:spcPts val="25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5</a:t>
            </a:r>
            <a:r>
              <a:rPr lang="en-GB" sz="1400">
                <a:latin typeface="Tahoma"/>
                <a:ea typeface="Tahoma"/>
                <a:cs typeface="Tahoma"/>
                <a:sym typeface="Tahoma"/>
              </a:rPr>
              <a:t>, we have broken down the issue of reduction in the number of bottles sold using the</a:t>
            </a:r>
            <a:endParaRPr sz="1400">
              <a:latin typeface="Tahoma"/>
              <a:ea typeface="Tahoma"/>
              <a:cs typeface="Tahoma"/>
              <a:sym typeface="Tahoma"/>
            </a:endParaRPr>
          </a:p>
          <a:p>
            <a:pPr marL="348615" marR="0" lvl="0" indent="0" algn="just" rtl="0">
              <a:lnSpc>
                <a:spcPct val="100000"/>
              </a:lnSpc>
              <a:spcBef>
                <a:spcPts val="254"/>
              </a:spcBef>
              <a:spcAft>
                <a:spcPts val="0"/>
              </a:spcAft>
              <a:buNone/>
            </a:pPr>
            <a:r>
              <a:rPr lang="en-GB" sz="1400" b="1">
                <a:latin typeface="Tahoma"/>
                <a:ea typeface="Tahoma"/>
                <a:cs typeface="Tahoma"/>
                <a:sym typeface="Tahoma"/>
              </a:rPr>
              <a:t>process structure </a:t>
            </a:r>
            <a:r>
              <a:rPr lang="en-GB" sz="1400">
                <a:latin typeface="Tahoma"/>
                <a:ea typeface="Tahoma"/>
                <a:cs typeface="Tahoma"/>
                <a:sym typeface="Tahoma"/>
              </a:rPr>
              <a:t>of production, distribution and then demand.</a:t>
            </a:r>
            <a:endParaRPr sz="1400">
              <a:latin typeface="Tahoma"/>
              <a:ea typeface="Tahoma"/>
              <a:cs typeface="Tahoma"/>
              <a:sym typeface="Tahoma"/>
            </a:endParaRPr>
          </a:p>
          <a:p>
            <a:pPr marL="348615" marR="5080" lvl="0" indent="-336550" algn="l" rtl="0">
              <a:lnSpc>
                <a:spcPct val="114999"/>
              </a:lnSpc>
              <a:spcBef>
                <a:spcPts val="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6</a:t>
            </a:r>
            <a:r>
              <a:rPr lang="en-GB" sz="1400">
                <a:latin typeface="Tahoma"/>
                <a:ea typeface="Tahoma"/>
                <a:cs typeface="Tahoma"/>
                <a:sym typeface="Tahoma"/>
              </a:rPr>
              <a:t>, we have used </a:t>
            </a:r>
            <a:r>
              <a:rPr lang="en-GB" sz="1400" b="1">
                <a:latin typeface="Tahoma"/>
                <a:ea typeface="Tahoma"/>
                <a:cs typeface="Tahoma"/>
                <a:sym typeface="Tahoma"/>
              </a:rPr>
              <a:t>conceptual structures </a:t>
            </a:r>
            <a:r>
              <a:rPr lang="en-GB" sz="1400">
                <a:latin typeface="Tahoma"/>
                <a:ea typeface="Tahoma"/>
                <a:cs typeface="Tahoma"/>
                <a:sym typeface="Tahoma"/>
              </a:rPr>
              <a:t>to break the issues of reduction in demand and  usage respectively by dividing them into parameters of need, awareness, accessibility,  affordability and fragrance, packaging, life, and defect rate.</a:t>
            </a:r>
            <a:endParaRPr sz="1400">
              <a:latin typeface="Tahoma"/>
              <a:ea typeface="Tahoma"/>
              <a:cs typeface="Tahoma"/>
              <a:sym typeface="Tahoma"/>
            </a:endParaRPr>
          </a:p>
          <a:p>
            <a:pPr marL="348615" marR="152400" lvl="0" indent="-336550" algn="l" rtl="0">
              <a:lnSpc>
                <a:spcPct val="114999"/>
              </a:lnSpc>
              <a:spcBef>
                <a:spcPts val="0"/>
              </a:spcBef>
              <a:spcAft>
                <a:spcPts val="0"/>
              </a:spcAft>
              <a:buSzPts val="1400"/>
              <a:buFont typeface="Arial"/>
              <a:buChar char="●"/>
            </a:pPr>
            <a:r>
              <a:rPr lang="en-GB" sz="1400">
                <a:latin typeface="Tahoma"/>
                <a:ea typeface="Tahoma"/>
                <a:cs typeface="Tahoma"/>
                <a:sym typeface="Tahoma"/>
              </a:rPr>
              <a:t>Lastly, in </a:t>
            </a:r>
            <a:r>
              <a:rPr lang="en-GB" sz="1400" b="1">
                <a:latin typeface="Tahoma"/>
                <a:ea typeface="Tahoma"/>
                <a:cs typeface="Tahoma"/>
                <a:sym typeface="Tahoma"/>
              </a:rPr>
              <a:t>Level 2</a:t>
            </a:r>
            <a:r>
              <a:rPr lang="en-GB" sz="1400">
                <a:latin typeface="Tahoma"/>
                <a:ea typeface="Tahoma"/>
                <a:cs typeface="Tahoma"/>
                <a:sym typeface="Tahoma"/>
              </a:rPr>
              <a:t>, we have </a:t>
            </a:r>
            <a:r>
              <a:rPr lang="en-GB" sz="1400" b="1">
                <a:latin typeface="Tahoma"/>
                <a:ea typeface="Tahoma"/>
                <a:cs typeface="Tahoma"/>
                <a:sym typeface="Tahoma"/>
              </a:rPr>
              <a:t>segmented </a:t>
            </a:r>
            <a:r>
              <a:rPr lang="en-GB" sz="1400">
                <a:latin typeface="Tahoma"/>
                <a:ea typeface="Tahoma"/>
                <a:cs typeface="Tahoma"/>
                <a:sym typeface="Tahoma"/>
              </a:rPr>
              <a:t>the issue of decline in revenues into revenues from nail  polish, perfumes, skin care and Hair care.</a:t>
            </a:r>
            <a:endParaRPr sz="1400">
              <a:latin typeface="Tahoma"/>
              <a:ea typeface="Tahoma"/>
              <a:cs typeface="Tahoma"/>
              <a:sym typeface="Tahom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1517"/>
        <p:cNvGrpSpPr/>
        <p:nvPr/>
      </p:nvGrpSpPr>
      <p:grpSpPr>
        <a:xfrm>
          <a:off x="0" y="0"/>
          <a:ext cx="0" cy="0"/>
          <a:chOff x="0" y="0"/>
          <a:chExt cx="0" cy="0"/>
        </a:xfrm>
      </p:grpSpPr>
      <p:sp>
        <p:nvSpPr>
          <p:cNvPr id="1518" name="Google Shape;1518;p122"/>
          <p:cNvSpPr txBox="1"/>
          <p:nvPr/>
        </p:nvSpPr>
        <p:spPr>
          <a:xfrm>
            <a:off x="585149" y="1108421"/>
            <a:ext cx="7630795" cy="5130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solidFill>
                  <a:srgbClr val="374151"/>
                </a:solidFill>
                <a:latin typeface="Tahoma"/>
                <a:ea typeface="Tahoma"/>
                <a:cs typeface="Tahoma"/>
                <a:sym typeface="Tahoma"/>
              </a:rPr>
              <a:t>To break down the problem and business situation to find the root cause, we need to learn  the breakdown technique, that is breaking down any situation into MECE.</a:t>
            </a:r>
            <a:endParaRPr sz="1600">
              <a:latin typeface="Tahoma"/>
              <a:ea typeface="Tahoma"/>
              <a:cs typeface="Tahoma"/>
              <a:sym typeface="Tahoma"/>
            </a:endParaRPr>
          </a:p>
        </p:txBody>
      </p:sp>
      <p:sp>
        <p:nvSpPr>
          <p:cNvPr id="1519" name="Google Shape;1519;p122"/>
          <p:cNvSpPr txBox="1">
            <a:spLocks noGrp="1"/>
          </p:cNvSpPr>
          <p:nvPr>
            <p:ph type="title"/>
          </p:nvPr>
        </p:nvSpPr>
        <p:spPr>
          <a:xfrm>
            <a:off x="460925" y="273000"/>
            <a:ext cx="4035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Ways to be MECE:</a:t>
            </a:r>
            <a:endParaRPr/>
          </a:p>
        </p:txBody>
      </p:sp>
      <p:sp>
        <p:nvSpPr>
          <p:cNvPr id="1520" name="Google Shape;1520;p122"/>
          <p:cNvSpPr txBox="1"/>
          <p:nvPr/>
        </p:nvSpPr>
        <p:spPr>
          <a:xfrm>
            <a:off x="632149" y="2078425"/>
            <a:ext cx="1628775" cy="562610"/>
          </a:xfrm>
          <a:prstGeom prst="rect">
            <a:avLst/>
          </a:prstGeom>
          <a:solidFill>
            <a:srgbClr val="4472C4"/>
          </a:solidFill>
          <a:ln>
            <a:noFill/>
          </a:ln>
        </p:spPr>
        <p:txBody>
          <a:bodyPr spcFirstLastPara="1" wrap="square" lIns="0" tIns="151125" rIns="0" bIns="0" anchor="t" anchorCtr="0">
            <a:spAutoFit/>
          </a:bodyPr>
          <a:lstStyle/>
          <a:p>
            <a:pPr marL="396875"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Algebraic</a:t>
            </a:r>
            <a:endParaRPr sz="1600">
              <a:latin typeface="Tahoma"/>
              <a:ea typeface="Tahoma"/>
              <a:cs typeface="Tahoma"/>
              <a:sym typeface="Tahoma"/>
            </a:endParaRPr>
          </a:p>
        </p:txBody>
      </p:sp>
      <p:sp>
        <p:nvSpPr>
          <p:cNvPr id="1521" name="Google Shape;1521;p122"/>
          <p:cNvSpPr txBox="1"/>
          <p:nvPr/>
        </p:nvSpPr>
        <p:spPr>
          <a:xfrm>
            <a:off x="6728839" y="3435539"/>
            <a:ext cx="1629410" cy="539115"/>
          </a:xfrm>
          <a:prstGeom prst="rect">
            <a:avLst/>
          </a:prstGeom>
          <a:solidFill>
            <a:srgbClr val="4472C4"/>
          </a:solidFill>
          <a:ln>
            <a:noFill/>
          </a:ln>
        </p:spPr>
        <p:txBody>
          <a:bodyPr spcFirstLastPara="1" wrap="square" lIns="0" tIns="139050" rIns="0" bIns="0" anchor="t" anchorCtr="0">
            <a:spAutoFit/>
          </a:bodyPr>
          <a:lstStyle/>
          <a:p>
            <a:pPr marL="308610"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Conceptual</a:t>
            </a:r>
            <a:endParaRPr sz="1600">
              <a:latin typeface="Tahoma"/>
              <a:ea typeface="Tahoma"/>
              <a:cs typeface="Tahoma"/>
              <a:sym typeface="Tahoma"/>
            </a:endParaRPr>
          </a:p>
        </p:txBody>
      </p:sp>
      <p:sp>
        <p:nvSpPr>
          <p:cNvPr id="1522" name="Google Shape;1522;p122"/>
          <p:cNvSpPr txBox="1"/>
          <p:nvPr/>
        </p:nvSpPr>
        <p:spPr>
          <a:xfrm>
            <a:off x="632149" y="2758598"/>
            <a:ext cx="1628775" cy="540385"/>
          </a:xfrm>
          <a:prstGeom prst="rect">
            <a:avLst/>
          </a:prstGeom>
          <a:solidFill>
            <a:srgbClr val="4472C4"/>
          </a:solidFill>
          <a:ln>
            <a:noFill/>
          </a:ln>
        </p:spPr>
        <p:txBody>
          <a:bodyPr spcFirstLastPara="1" wrap="square" lIns="0" tIns="139700" rIns="0" bIns="0" anchor="t" anchorCtr="0">
            <a:spAutoFit/>
          </a:bodyPr>
          <a:lstStyle/>
          <a:p>
            <a:pPr marL="470534"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Process</a:t>
            </a:r>
            <a:endParaRPr sz="1600">
              <a:latin typeface="Tahoma"/>
              <a:ea typeface="Tahoma"/>
              <a:cs typeface="Tahoma"/>
              <a:sym typeface="Tahoma"/>
            </a:endParaRPr>
          </a:p>
        </p:txBody>
      </p:sp>
      <p:sp>
        <p:nvSpPr>
          <p:cNvPr id="1523" name="Google Shape;1523;p122"/>
          <p:cNvSpPr txBox="1"/>
          <p:nvPr/>
        </p:nvSpPr>
        <p:spPr>
          <a:xfrm>
            <a:off x="6728839" y="4094763"/>
            <a:ext cx="1629410" cy="539115"/>
          </a:xfrm>
          <a:prstGeom prst="rect">
            <a:avLst/>
          </a:prstGeom>
          <a:solidFill>
            <a:srgbClr val="4472C4"/>
          </a:solidFill>
          <a:ln>
            <a:noFill/>
          </a:ln>
        </p:spPr>
        <p:txBody>
          <a:bodyPr spcFirstLastPara="1" wrap="square" lIns="0" tIns="139050" rIns="0" bIns="0" anchor="t" anchorCtr="0">
            <a:spAutoFit/>
          </a:bodyPr>
          <a:lstStyle/>
          <a:p>
            <a:pPr marL="184150"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Segmentation</a:t>
            </a:r>
            <a:endParaRPr sz="1600">
              <a:latin typeface="Tahoma"/>
              <a:ea typeface="Tahoma"/>
              <a:cs typeface="Tahoma"/>
              <a:sym typeface="Tahoma"/>
            </a:endParaRPr>
          </a:p>
        </p:txBody>
      </p:sp>
      <p:pic>
        <p:nvPicPr>
          <p:cNvPr id="1524" name="Google Shape;1524;p122"/>
          <p:cNvPicPr preferRelativeResize="0"/>
          <p:nvPr/>
        </p:nvPicPr>
        <p:blipFill rotWithShape="1">
          <a:blip r:embed="rId3">
            <a:alphaModFix/>
          </a:blip>
          <a:srcRect/>
          <a:stretch/>
        </p:blipFill>
        <p:spPr>
          <a:xfrm>
            <a:off x="3186805" y="2148531"/>
            <a:ext cx="2498442" cy="250224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3"/>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Shape 1533"/>
        <p:cNvGrpSpPr/>
        <p:nvPr/>
      </p:nvGrpSpPr>
      <p:grpSpPr>
        <a:xfrm>
          <a:off x="0" y="0"/>
          <a:ext cx="0" cy="0"/>
          <a:chOff x="0" y="0"/>
          <a:chExt cx="0" cy="0"/>
        </a:xfrm>
      </p:grpSpPr>
      <p:sp>
        <p:nvSpPr>
          <p:cNvPr id="1534" name="Google Shape;1534;p124"/>
          <p:cNvSpPr txBox="1"/>
          <p:nvPr/>
        </p:nvSpPr>
        <p:spPr>
          <a:xfrm>
            <a:off x="585149" y="1108929"/>
            <a:ext cx="7550150" cy="2540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374151"/>
                </a:solidFill>
                <a:latin typeface="Tahoma"/>
                <a:ea typeface="Tahoma"/>
                <a:cs typeface="Tahoma"/>
                <a:sym typeface="Tahoma"/>
              </a:rPr>
              <a:t>A typical profitability problem would look like:</a:t>
            </a:r>
            <a:endParaRPr sz="1500">
              <a:latin typeface="Tahoma"/>
              <a:ea typeface="Tahoma"/>
              <a:cs typeface="Tahoma"/>
              <a:sym typeface="Tahoma"/>
            </a:endParaRPr>
          </a:p>
          <a:p>
            <a:pPr marL="12700" marR="0" lvl="0" indent="0" algn="l" rtl="0">
              <a:lnSpc>
                <a:spcPct val="100000"/>
              </a:lnSpc>
              <a:spcBef>
                <a:spcPts val="0"/>
              </a:spcBef>
              <a:spcAft>
                <a:spcPts val="0"/>
              </a:spcAft>
              <a:buNone/>
            </a:pPr>
            <a:r>
              <a:rPr lang="en-GB" sz="1500" b="1">
                <a:solidFill>
                  <a:srgbClr val="374151"/>
                </a:solidFill>
                <a:latin typeface="Tahoma"/>
                <a:ea typeface="Tahoma"/>
                <a:cs typeface="Tahoma"/>
                <a:sym typeface="Tahoma"/>
              </a:rPr>
              <a:t>“Your profits are down by 20%, analyse the reason for the same by isolating the problem.”</a:t>
            </a:r>
            <a:endParaRPr sz="1500">
              <a:latin typeface="Tahoma"/>
              <a:ea typeface="Tahoma"/>
              <a:cs typeface="Tahoma"/>
              <a:sym typeface="Tahoma"/>
            </a:endParaRPr>
          </a:p>
          <a:p>
            <a:pPr marL="0" marR="0" lvl="0" indent="0" algn="l" rtl="0">
              <a:lnSpc>
                <a:spcPct val="100000"/>
              </a:lnSpc>
              <a:spcBef>
                <a:spcPts val="45"/>
              </a:spcBef>
              <a:spcAft>
                <a:spcPts val="0"/>
              </a:spcAft>
              <a:buNone/>
            </a:pPr>
            <a:endParaRPr sz="1450">
              <a:latin typeface="Tahoma"/>
              <a:ea typeface="Tahoma"/>
              <a:cs typeface="Tahoma"/>
              <a:sym typeface="Tahoma"/>
            </a:endParaRPr>
          </a:p>
          <a:p>
            <a:pPr marL="12700" marR="527050" lvl="0" indent="0" algn="l" rtl="0">
              <a:lnSpc>
                <a:spcPct val="100000"/>
              </a:lnSpc>
              <a:spcBef>
                <a:spcPts val="5"/>
              </a:spcBef>
              <a:spcAft>
                <a:spcPts val="0"/>
              </a:spcAft>
              <a:buNone/>
            </a:pPr>
            <a:r>
              <a:rPr lang="en-GB" sz="1500">
                <a:solidFill>
                  <a:srgbClr val="374151"/>
                </a:solidFill>
                <a:latin typeface="Tahoma"/>
                <a:ea typeface="Tahoma"/>
                <a:cs typeface="Tahoma"/>
                <a:sym typeface="Tahoma"/>
              </a:rPr>
              <a:t>It is important to begin by understanding the problem better by asking some preliminary  questions. Some important preliminary questions for profitability cases are :</a:t>
            </a:r>
            <a:endParaRPr sz="1500">
              <a:latin typeface="Tahoma"/>
              <a:ea typeface="Tahoma"/>
              <a:cs typeface="Tahoma"/>
              <a:sym typeface="Tahoma"/>
            </a:endParaRPr>
          </a:p>
          <a:p>
            <a:pPr marL="0" marR="0" lvl="0" indent="0" algn="l" rtl="0">
              <a:lnSpc>
                <a:spcPct val="100000"/>
              </a:lnSpc>
              <a:spcBef>
                <a:spcPts val="45"/>
              </a:spcBef>
              <a:spcAft>
                <a:spcPts val="0"/>
              </a:spcAft>
              <a:buNone/>
            </a:pPr>
            <a:endParaRPr sz="1450">
              <a:latin typeface="Tahoma"/>
              <a:ea typeface="Tahoma"/>
              <a:cs typeface="Tahoma"/>
              <a:sym typeface="Tahoma"/>
            </a:endParaRPr>
          </a:p>
          <a:p>
            <a:pPr marL="203200" marR="0" lvl="0" indent="-190500" algn="l" rtl="0">
              <a:lnSpc>
                <a:spcPct val="100000"/>
              </a:lnSpc>
              <a:spcBef>
                <a:spcPts val="5"/>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Since when has the client been facing the problem and what is the magnitude of the decline?</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Where is the client located – Geographically?</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Which part of the value chain does our client lie in?</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Is it a company-specific or an industry-wide problem?</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Segmentation questions – All stores? All geographies? All product lines? All customers?</a:t>
            </a:r>
            <a:endParaRPr sz="1500">
              <a:latin typeface="Tahoma"/>
              <a:ea typeface="Tahoma"/>
              <a:cs typeface="Tahoma"/>
              <a:sym typeface="Tahoma"/>
            </a:endParaRPr>
          </a:p>
        </p:txBody>
      </p:sp>
      <p:sp>
        <p:nvSpPr>
          <p:cNvPr id="1535" name="Google Shape;1535;p124"/>
          <p:cNvSpPr txBox="1">
            <a:spLocks noGrp="1"/>
          </p:cNvSpPr>
          <p:nvPr>
            <p:ph type="title"/>
          </p:nvPr>
        </p:nvSpPr>
        <p:spPr>
          <a:xfrm>
            <a:off x="460925" y="273000"/>
            <a:ext cx="438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Looking into Proﬁts: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Shape 1539"/>
        <p:cNvGrpSpPr/>
        <p:nvPr/>
      </p:nvGrpSpPr>
      <p:grpSpPr>
        <a:xfrm>
          <a:off x="0" y="0"/>
          <a:ext cx="0" cy="0"/>
          <a:chOff x="0" y="0"/>
          <a:chExt cx="0" cy="0"/>
        </a:xfrm>
      </p:grpSpPr>
      <p:sp>
        <p:nvSpPr>
          <p:cNvPr id="1540" name="Google Shape;1540;p125"/>
          <p:cNvSpPr txBox="1">
            <a:spLocks noGrp="1"/>
          </p:cNvSpPr>
          <p:nvPr>
            <p:ph type="title"/>
          </p:nvPr>
        </p:nvSpPr>
        <p:spPr>
          <a:xfrm>
            <a:off x="585149" y="499329"/>
            <a:ext cx="5627370" cy="254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1500">
                <a:solidFill>
                  <a:srgbClr val="374151"/>
                </a:solidFill>
              </a:rPr>
              <a:t>The problem could stem from the revenue side or the cost side or both.</a:t>
            </a:r>
            <a:endParaRPr sz="1500"/>
          </a:p>
        </p:txBody>
      </p:sp>
      <p:sp>
        <p:nvSpPr>
          <p:cNvPr id="1541" name="Google Shape;1541;p125"/>
          <p:cNvSpPr txBox="1"/>
          <p:nvPr/>
        </p:nvSpPr>
        <p:spPr>
          <a:xfrm>
            <a:off x="3296809" y="1020025"/>
            <a:ext cx="1496060" cy="351155"/>
          </a:xfrm>
          <a:prstGeom prst="rect">
            <a:avLst/>
          </a:prstGeom>
          <a:solidFill>
            <a:srgbClr val="085531"/>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Proﬁt</a:t>
            </a:r>
            <a:endParaRPr sz="1000">
              <a:latin typeface="Roboto"/>
              <a:ea typeface="Roboto"/>
              <a:cs typeface="Roboto"/>
              <a:sym typeface="Roboto"/>
            </a:endParaRPr>
          </a:p>
        </p:txBody>
      </p:sp>
      <p:sp>
        <p:nvSpPr>
          <p:cNvPr id="1542" name="Google Shape;1542;p125"/>
          <p:cNvSpPr txBox="1"/>
          <p:nvPr/>
        </p:nvSpPr>
        <p:spPr>
          <a:xfrm>
            <a:off x="1652950" y="1681894"/>
            <a:ext cx="1496060" cy="351155"/>
          </a:xfrm>
          <a:prstGeom prst="rect">
            <a:avLst/>
          </a:prstGeom>
          <a:solidFill>
            <a:srgbClr val="0B774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Revenue</a:t>
            </a:r>
            <a:endParaRPr sz="1000">
              <a:latin typeface="Roboto"/>
              <a:ea typeface="Roboto"/>
              <a:cs typeface="Roboto"/>
              <a:sym typeface="Roboto"/>
            </a:endParaRPr>
          </a:p>
        </p:txBody>
      </p:sp>
      <p:sp>
        <p:nvSpPr>
          <p:cNvPr id="1543" name="Google Shape;1543;p125"/>
          <p:cNvSpPr txBox="1"/>
          <p:nvPr/>
        </p:nvSpPr>
        <p:spPr>
          <a:xfrm>
            <a:off x="4940576" y="1681894"/>
            <a:ext cx="1496060" cy="351155"/>
          </a:xfrm>
          <a:prstGeom prst="rect">
            <a:avLst/>
          </a:prstGeom>
          <a:solidFill>
            <a:srgbClr val="0B774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Cost</a:t>
            </a:r>
            <a:endParaRPr sz="1000">
              <a:latin typeface="Roboto"/>
              <a:ea typeface="Roboto"/>
              <a:cs typeface="Roboto"/>
              <a:sym typeface="Roboto"/>
            </a:endParaRPr>
          </a:p>
        </p:txBody>
      </p:sp>
      <p:sp>
        <p:nvSpPr>
          <p:cNvPr id="1544" name="Google Shape;1544;p125"/>
          <p:cNvSpPr/>
          <p:nvPr/>
        </p:nvSpPr>
        <p:spPr>
          <a:xfrm>
            <a:off x="2400849" y="1370725"/>
            <a:ext cx="3288029" cy="311785"/>
          </a:xfrm>
          <a:custGeom>
            <a:avLst/>
            <a:gdLst/>
            <a:ahLst/>
            <a:cxnLst/>
            <a:rect l="l" t="t" r="r" b="b"/>
            <a:pathLst>
              <a:path w="3288029" h="311785" extrusionOk="0">
                <a:moveTo>
                  <a:pt x="1643859" y="0"/>
                </a:moveTo>
                <a:lnTo>
                  <a:pt x="1643859" y="155540"/>
                </a:lnTo>
                <a:lnTo>
                  <a:pt x="3287559" y="155540"/>
                </a:lnTo>
                <a:lnTo>
                  <a:pt x="3287559" y="311099"/>
                </a:lnTo>
              </a:path>
              <a:path w="3288029" h="311785" extrusionOk="0">
                <a:moveTo>
                  <a:pt x="0" y="311169"/>
                </a:moveTo>
                <a:lnTo>
                  <a:pt x="0" y="155628"/>
                </a:lnTo>
                <a:lnTo>
                  <a:pt x="1643999" y="155628"/>
                </a:lnTo>
                <a:lnTo>
                  <a:pt x="1643999" y="69"/>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45" name="Google Shape;1545;p125"/>
          <p:cNvSpPr txBox="1"/>
          <p:nvPr/>
        </p:nvSpPr>
        <p:spPr>
          <a:xfrm>
            <a:off x="639774" y="2707163"/>
            <a:ext cx="553275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Revenue side can be affected by production, distribution and demand.</a:t>
            </a:r>
            <a:endParaRPr sz="1400">
              <a:latin typeface="Arial"/>
              <a:ea typeface="Arial"/>
              <a:cs typeface="Arial"/>
              <a:sym typeface="Arial"/>
            </a:endParaRPr>
          </a:p>
        </p:txBody>
      </p:sp>
      <p:sp>
        <p:nvSpPr>
          <p:cNvPr id="1546" name="Google Shape;1546;p125"/>
          <p:cNvSpPr txBox="1"/>
          <p:nvPr/>
        </p:nvSpPr>
        <p:spPr>
          <a:xfrm>
            <a:off x="4113550" y="3184325"/>
            <a:ext cx="1506220" cy="351155"/>
          </a:xfrm>
          <a:prstGeom prst="rect">
            <a:avLst/>
          </a:prstGeom>
          <a:solidFill>
            <a:srgbClr val="085531"/>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Revenue</a:t>
            </a:r>
            <a:endParaRPr sz="1000">
              <a:latin typeface="Roboto"/>
              <a:ea typeface="Roboto"/>
              <a:cs typeface="Roboto"/>
              <a:sym typeface="Roboto"/>
            </a:endParaRPr>
          </a:p>
        </p:txBody>
      </p:sp>
      <p:sp>
        <p:nvSpPr>
          <p:cNvPr id="1547" name="Google Shape;1547;p125"/>
          <p:cNvSpPr txBox="1"/>
          <p:nvPr/>
        </p:nvSpPr>
        <p:spPr>
          <a:xfrm>
            <a:off x="1696433" y="3846274"/>
            <a:ext cx="1506220" cy="351155"/>
          </a:xfrm>
          <a:prstGeom prst="rect">
            <a:avLst/>
          </a:prstGeom>
          <a:solidFill>
            <a:srgbClr val="0B7743"/>
          </a:solidFill>
          <a:ln>
            <a:noFill/>
          </a:ln>
        </p:spPr>
        <p:txBody>
          <a:bodyPr spcFirstLastPara="1" wrap="square" lIns="0" tIns="93975" rIns="0" bIns="0" anchor="t" anchorCtr="0">
            <a:spAutoFit/>
          </a:bodyPr>
          <a:lstStyle/>
          <a:p>
            <a:pPr marL="422909"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 units sold</a:t>
            </a:r>
            <a:endParaRPr sz="1000">
              <a:latin typeface="Roboto"/>
              <a:ea typeface="Roboto"/>
              <a:cs typeface="Roboto"/>
              <a:sym typeface="Roboto"/>
            </a:endParaRPr>
          </a:p>
        </p:txBody>
      </p:sp>
      <p:sp>
        <p:nvSpPr>
          <p:cNvPr id="1548" name="Google Shape;1548;p125"/>
          <p:cNvSpPr txBox="1"/>
          <p:nvPr/>
        </p:nvSpPr>
        <p:spPr>
          <a:xfrm>
            <a:off x="6570701" y="3846274"/>
            <a:ext cx="1496060" cy="351155"/>
          </a:xfrm>
          <a:prstGeom prst="rect">
            <a:avLst/>
          </a:prstGeom>
          <a:solidFill>
            <a:srgbClr val="0B7743"/>
          </a:solidFill>
          <a:ln>
            <a:noFill/>
          </a:ln>
        </p:spPr>
        <p:txBody>
          <a:bodyPr spcFirstLastPara="1" wrap="square" lIns="0" tIns="93975" rIns="0" bIns="0" anchor="t" anchorCtr="0">
            <a:spAutoFit/>
          </a:bodyPr>
          <a:lstStyle/>
          <a:p>
            <a:pPr marL="465455"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Price/Unit</a:t>
            </a:r>
            <a:endParaRPr sz="1000">
              <a:latin typeface="Roboto"/>
              <a:ea typeface="Roboto"/>
              <a:cs typeface="Roboto"/>
              <a:sym typeface="Roboto"/>
            </a:endParaRPr>
          </a:p>
        </p:txBody>
      </p:sp>
      <p:sp>
        <p:nvSpPr>
          <p:cNvPr id="1549" name="Google Shape;1549;p125"/>
          <p:cNvSpPr txBox="1"/>
          <p:nvPr/>
        </p:nvSpPr>
        <p:spPr>
          <a:xfrm>
            <a:off x="5064702" y="4457223"/>
            <a:ext cx="1506220" cy="351155"/>
          </a:xfrm>
          <a:prstGeom prst="rect">
            <a:avLst/>
          </a:prstGeom>
          <a:solidFill>
            <a:srgbClr val="0D945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Demand</a:t>
            </a:r>
            <a:endParaRPr sz="1000">
              <a:latin typeface="Roboto"/>
              <a:ea typeface="Roboto"/>
              <a:cs typeface="Roboto"/>
              <a:sym typeface="Roboto"/>
            </a:endParaRPr>
          </a:p>
        </p:txBody>
      </p:sp>
      <p:sp>
        <p:nvSpPr>
          <p:cNvPr id="1550" name="Google Shape;1550;p125"/>
          <p:cNvSpPr txBox="1"/>
          <p:nvPr/>
        </p:nvSpPr>
        <p:spPr>
          <a:xfrm>
            <a:off x="868900" y="4457223"/>
            <a:ext cx="1506220" cy="351155"/>
          </a:xfrm>
          <a:prstGeom prst="rect">
            <a:avLst/>
          </a:prstGeom>
          <a:solidFill>
            <a:srgbClr val="0D9453"/>
          </a:solidFill>
          <a:ln>
            <a:noFill/>
          </a:ln>
        </p:spPr>
        <p:txBody>
          <a:bodyPr spcFirstLastPara="1" wrap="square" lIns="0" tIns="93975" rIns="0" bIns="0" anchor="t" anchorCtr="0">
            <a:spAutoFit/>
          </a:bodyPr>
          <a:lstStyle/>
          <a:p>
            <a:pPr marL="444500"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Production</a:t>
            </a:r>
            <a:endParaRPr sz="1000">
              <a:latin typeface="Roboto"/>
              <a:ea typeface="Roboto"/>
              <a:cs typeface="Roboto"/>
              <a:sym typeface="Roboto"/>
            </a:endParaRPr>
          </a:p>
        </p:txBody>
      </p:sp>
      <p:sp>
        <p:nvSpPr>
          <p:cNvPr id="1551" name="Google Shape;1551;p125"/>
          <p:cNvSpPr/>
          <p:nvPr/>
        </p:nvSpPr>
        <p:spPr>
          <a:xfrm>
            <a:off x="2449433" y="3535024"/>
            <a:ext cx="4869180" cy="311785"/>
          </a:xfrm>
          <a:custGeom>
            <a:avLst/>
            <a:gdLst/>
            <a:ahLst/>
            <a:cxnLst/>
            <a:rect l="l" t="t" r="r" b="b"/>
            <a:pathLst>
              <a:path w="4869180" h="311785" extrusionOk="0">
                <a:moveTo>
                  <a:pt x="2417116" y="0"/>
                </a:moveTo>
                <a:lnTo>
                  <a:pt x="2417116" y="155625"/>
                </a:lnTo>
                <a:lnTo>
                  <a:pt x="4869017" y="155625"/>
                </a:lnTo>
                <a:lnTo>
                  <a:pt x="4869017" y="311399"/>
                </a:lnTo>
              </a:path>
              <a:path w="4869180" h="311785" extrusionOk="0">
                <a:moveTo>
                  <a:pt x="0" y="311247"/>
                </a:moveTo>
                <a:lnTo>
                  <a:pt x="0" y="155623"/>
                </a:lnTo>
                <a:lnTo>
                  <a:pt x="2417099" y="155623"/>
                </a:lnTo>
                <a:lnTo>
                  <a:pt x="2417099" y="147"/>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52" name="Google Shape;1552;p125"/>
          <p:cNvSpPr/>
          <p:nvPr/>
        </p:nvSpPr>
        <p:spPr>
          <a:xfrm>
            <a:off x="1621900" y="4196823"/>
            <a:ext cx="4196080" cy="260985"/>
          </a:xfrm>
          <a:custGeom>
            <a:avLst/>
            <a:gdLst/>
            <a:ahLst/>
            <a:cxnLst/>
            <a:rect l="l" t="t" r="r" b="b"/>
            <a:pathLst>
              <a:path w="4196080" h="260985" extrusionOk="0">
                <a:moveTo>
                  <a:pt x="827532" y="149"/>
                </a:moveTo>
                <a:lnTo>
                  <a:pt x="827532" y="130273"/>
                </a:lnTo>
                <a:lnTo>
                  <a:pt x="4195932" y="130273"/>
                </a:lnTo>
                <a:lnTo>
                  <a:pt x="4195932" y="260549"/>
                </a:lnTo>
              </a:path>
              <a:path w="4196080" h="260985" extrusionOk="0">
                <a:moveTo>
                  <a:pt x="0" y="260399"/>
                </a:moveTo>
                <a:lnTo>
                  <a:pt x="0" y="130275"/>
                </a:lnTo>
                <a:lnTo>
                  <a:pt x="827399" y="130275"/>
                </a:lnTo>
                <a:lnTo>
                  <a:pt x="827399" y="0"/>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53" name="Google Shape;1553;p125"/>
          <p:cNvSpPr txBox="1"/>
          <p:nvPr/>
        </p:nvSpPr>
        <p:spPr>
          <a:xfrm>
            <a:off x="2990214" y="4457223"/>
            <a:ext cx="1506220" cy="351155"/>
          </a:xfrm>
          <a:prstGeom prst="rect">
            <a:avLst/>
          </a:prstGeom>
          <a:solidFill>
            <a:srgbClr val="0D9453"/>
          </a:solidFill>
          <a:ln>
            <a:noFill/>
          </a:ln>
        </p:spPr>
        <p:txBody>
          <a:bodyPr spcFirstLastPara="1" wrap="square" lIns="0" tIns="93975" rIns="0" bIns="0" anchor="t" anchorCtr="0">
            <a:spAutoFit/>
          </a:bodyPr>
          <a:lstStyle/>
          <a:p>
            <a:pPr marL="427355"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Distribution</a:t>
            </a:r>
            <a:endParaRPr sz="1000">
              <a:latin typeface="Roboto"/>
              <a:ea typeface="Roboto"/>
              <a:cs typeface="Roboto"/>
              <a:sym typeface="Roboto"/>
            </a:endParaRPr>
          </a:p>
        </p:txBody>
      </p:sp>
      <p:sp>
        <p:nvSpPr>
          <p:cNvPr id="1554" name="Google Shape;1554;p125"/>
          <p:cNvSpPr/>
          <p:nvPr/>
        </p:nvSpPr>
        <p:spPr>
          <a:xfrm>
            <a:off x="3743214" y="4328523"/>
            <a:ext cx="1270" cy="128905"/>
          </a:xfrm>
          <a:custGeom>
            <a:avLst/>
            <a:gdLst/>
            <a:ahLst/>
            <a:cxnLst/>
            <a:rect l="l" t="t" r="r" b="b"/>
            <a:pathLst>
              <a:path w="1270" h="128904" extrusionOk="0">
                <a:moveTo>
                  <a:pt x="0" y="128699"/>
                </a:moveTo>
                <a:lnTo>
                  <a:pt x="1199" y="0"/>
                </a:lnTo>
              </a:path>
            </a:pathLst>
          </a:custGeom>
          <a:noFill/>
          <a:ln w="9525" cap="flat" cmpd="sng">
            <a:solidFill>
              <a:srgbClr val="B7B7B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Shape 1558"/>
        <p:cNvGrpSpPr/>
        <p:nvPr/>
      </p:nvGrpSpPr>
      <p:grpSpPr>
        <a:xfrm>
          <a:off x="0" y="0"/>
          <a:ext cx="0" cy="0"/>
          <a:chOff x="0" y="0"/>
          <a:chExt cx="0" cy="0"/>
        </a:xfrm>
      </p:grpSpPr>
      <p:pic>
        <p:nvPicPr>
          <p:cNvPr id="1559" name="Google Shape;1559;p126"/>
          <p:cNvPicPr preferRelativeResize="0"/>
          <p:nvPr/>
        </p:nvPicPr>
        <p:blipFill rotWithShape="1">
          <a:blip r:embed="rId3">
            <a:alphaModFix/>
          </a:blip>
          <a:srcRect/>
          <a:stretch/>
        </p:blipFill>
        <p:spPr>
          <a:xfrm>
            <a:off x="328600" y="228600"/>
            <a:ext cx="8486774" cy="46862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Shape 1563"/>
        <p:cNvGrpSpPr/>
        <p:nvPr/>
      </p:nvGrpSpPr>
      <p:grpSpPr>
        <a:xfrm>
          <a:off x="0" y="0"/>
          <a:ext cx="0" cy="0"/>
          <a:chOff x="0" y="0"/>
          <a:chExt cx="0" cy="0"/>
        </a:xfrm>
      </p:grpSpPr>
      <p:pic>
        <p:nvPicPr>
          <p:cNvPr id="1564" name="Google Shape;1564;p127"/>
          <p:cNvPicPr preferRelativeResize="0"/>
          <p:nvPr/>
        </p:nvPicPr>
        <p:blipFill rotWithShape="1">
          <a:blip r:embed="rId3">
            <a:alphaModFix/>
          </a:blip>
          <a:srcRect/>
          <a:stretch/>
        </p:blipFill>
        <p:spPr>
          <a:xfrm>
            <a:off x="376225" y="248650"/>
            <a:ext cx="8391524" cy="47339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Shape 1568"/>
        <p:cNvGrpSpPr/>
        <p:nvPr/>
      </p:nvGrpSpPr>
      <p:grpSpPr>
        <a:xfrm>
          <a:off x="0" y="0"/>
          <a:ext cx="0" cy="0"/>
          <a:chOff x="0" y="0"/>
          <a:chExt cx="0" cy="0"/>
        </a:xfrm>
      </p:grpSpPr>
      <p:sp>
        <p:nvSpPr>
          <p:cNvPr id="1569" name="Google Shape;1569;p128"/>
          <p:cNvSpPr txBox="1"/>
          <p:nvPr/>
        </p:nvSpPr>
        <p:spPr>
          <a:xfrm>
            <a:off x="2470675" y="2710763"/>
            <a:ext cx="4247515"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An Introduction to Proﬁtability Cases</a:t>
            </a:r>
            <a:endParaRPr sz="2600">
              <a:latin typeface="Tahoma"/>
              <a:ea typeface="Tahoma"/>
              <a:cs typeface="Tahoma"/>
              <a:sym typeface="Tahoma"/>
            </a:endParaRPr>
          </a:p>
        </p:txBody>
      </p:sp>
      <p:sp>
        <p:nvSpPr>
          <p:cNvPr id="1570" name="Google Shape;1570;p128"/>
          <p:cNvSpPr txBox="1">
            <a:spLocks noGrp="1"/>
          </p:cNvSpPr>
          <p:nvPr>
            <p:ph type="title"/>
          </p:nvPr>
        </p:nvSpPr>
        <p:spPr>
          <a:xfrm>
            <a:off x="3420637" y="15678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571" name="Google Shape;1571;p128"/>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460925" y="196800"/>
            <a:ext cx="8386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sp>
        <p:nvSpPr>
          <p:cNvPr id="246" name="Google Shape;246;p30"/>
          <p:cNvSpPr txBox="1"/>
          <p:nvPr/>
        </p:nvSpPr>
        <p:spPr>
          <a:xfrm>
            <a:off x="308525" y="1038546"/>
            <a:ext cx="8145780" cy="3509645"/>
          </a:xfrm>
          <a:prstGeom prst="rect">
            <a:avLst/>
          </a:prstGeom>
          <a:noFill/>
          <a:ln>
            <a:noFill/>
          </a:ln>
        </p:spPr>
        <p:txBody>
          <a:bodyPr spcFirstLastPara="1" wrap="square" lIns="0" tIns="11425" rIns="0" bIns="0" anchor="t" anchorCtr="0">
            <a:spAutoFit/>
          </a:bodyPr>
          <a:lstStyle/>
          <a:p>
            <a:pPr marL="12700" marR="5080" lvl="0" indent="0" algn="l" rtl="0">
              <a:lnSpc>
                <a:spcPct val="101600"/>
              </a:lnSpc>
              <a:spcBef>
                <a:spcPts val="0"/>
              </a:spcBef>
              <a:spcAft>
                <a:spcPts val="0"/>
              </a:spcAft>
              <a:buNone/>
            </a:pPr>
            <a:r>
              <a:rPr lang="en-GB" sz="2500">
                <a:latin typeface="Tahoma"/>
                <a:ea typeface="Tahoma"/>
                <a:cs typeface="Tahoma"/>
                <a:sym typeface="Tahoma"/>
              </a:rPr>
              <a:t>In 2009, Volkswagen wanted an innovative way to  promote its new environmentally-friendly BlueMotion  Technologies brand, which emphasized fuel eﬃciency.  Volkswagen partnered with the ad agency DDB  Stockholm to devise a creative ad campaign.</a:t>
            </a:r>
            <a:endParaRPr sz="2500">
              <a:latin typeface="Tahoma"/>
              <a:ea typeface="Tahoma"/>
              <a:cs typeface="Tahoma"/>
              <a:sym typeface="Tahoma"/>
            </a:endParaRPr>
          </a:p>
          <a:p>
            <a:pPr marL="12700" marR="43815" lvl="0" indent="0" algn="l" rtl="0">
              <a:lnSpc>
                <a:spcPct val="101600"/>
              </a:lnSpc>
              <a:spcBef>
                <a:spcPts val="3050"/>
              </a:spcBef>
              <a:spcAft>
                <a:spcPts val="0"/>
              </a:spcAft>
              <a:buNone/>
            </a:pPr>
            <a:r>
              <a:rPr lang="en-GB" sz="2500">
                <a:latin typeface="Tahoma"/>
                <a:ea typeface="Tahoma"/>
                <a:cs typeface="Tahoma"/>
                <a:sym typeface="Tahoma"/>
              </a:rPr>
              <a:t>They dubbed their marketing campaign “The Fun  Theory,” based on the idea that “fun is the easiest way  to change people’s behavior for the better.”</a:t>
            </a:r>
            <a:endParaRPr sz="2500">
              <a:latin typeface="Tahoma"/>
              <a:ea typeface="Tahoma"/>
              <a:cs typeface="Tahoma"/>
              <a:sym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Shape 1575"/>
        <p:cNvGrpSpPr/>
        <p:nvPr/>
      </p:nvGrpSpPr>
      <p:grpSpPr>
        <a:xfrm>
          <a:off x="0" y="0"/>
          <a:ext cx="0" cy="0"/>
          <a:chOff x="0" y="0"/>
          <a:chExt cx="0" cy="0"/>
        </a:xfrm>
      </p:grpSpPr>
      <p:sp>
        <p:nvSpPr>
          <p:cNvPr id="1576" name="Google Shape;1576;p129"/>
          <p:cNvSpPr txBox="1"/>
          <p:nvPr/>
        </p:nvSpPr>
        <p:spPr>
          <a:xfrm>
            <a:off x="1155194" y="1437090"/>
            <a:ext cx="3642360" cy="20193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Business Terminologies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Ways to MECE</a:t>
            </a:r>
            <a:endParaRPr sz="1300">
              <a:latin typeface="Tahoma"/>
              <a:ea typeface="Tahoma"/>
              <a:cs typeface="Tahoma"/>
              <a:sym typeface="Tahoma"/>
            </a:endParaRPr>
          </a:p>
          <a:p>
            <a:pPr marL="835660" marR="0" lvl="1" indent="-363855" algn="l" rtl="0">
              <a:lnSpc>
                <a:spcPct val="100000"/>
              </a:lnSpc>
              <a:spcBef>
                <a:spcPts val="720"/>
              </a:spcBef>
              <a:spcAft>
                <a:spcPts val="0"/>
              </a:spcAft>
              <a:buSzPts val="1300"/>
              <a:buFont typeface="Tahoma"/>
              <a:buAutoNum type="alphaLcPeriod"/>
            </a:pPr>
            <a:r>
              <a:rPr lang="en-GB" sz="1300" b="0" i="0" u="none" strike="noStrike" cap="none">
                <a:latin typeface="Tahoma"/>
                <a:ea typeface="Tahoma"/>
                <a:cs typeface="Tahoma"/>
                <a:sym typeface="Tahoma"/>
              </a:rPr>
              <a:t>Algebraic Method</a:t>
            </a:r>
            <a:endParaRPr sz="1300" b="0" i="0" u="none" strike="noStrike" cap="none">
              <a:latin typeface="Tahoma"/>
              <a:ea typeface="Tahoma"/>
              <a:cs typeface="Tahoma"/>
              <a:sym typeface="Tahoma"/>
            </a:endParaRPr>
          </a:p>
          <a:p>
            <a:pPr marL="835660" marR="0" lvl="1" indent="-373380" algn="l" rtl="0">
              <a:lnSpc>
                <a:spcPct val="100000"/>
              </a:lnSpc>
              <a:spcBef>
                <a:spcPts val="235"/>
              </a:spcBef>
              <a:spcAft>
                <a:spcPts val="0"/>
              </a:spcAft>
              <a:buSzPts val="1300"/>
              <a:buFont typeface="Tahoma"/>
              <a:buAutoNum type="alphaLcPeriod"/>
            </a:pPr>
            <a:r>
              <a:rPr lang="en-GB" sz="1300" b="0" i="0" u="none" strike="noStrike" cap="none">
                <a:latin typeface="Tahoma"/>
                <a:ea typeface="Tahoma"/>
                <a:cs typeface="Tahoma"/>
                <a:sym typeface="Tahoma"/>
              </a:rPr>
              <a:t>Process Method</a:t>
            </a:r>
            <a:endParaRPr sz="1300" b="0" i="0" u="none" strike="noStrike" cap="none">
              <a:latin typeface="Tahoma"/>
              <a:ea typeface="Tahoma"/>
              <a:cs typeface="Tahoma"/>
              <a:sym typeface="Tahoma"/>
            </a:endParaRPr>
          </a:p>
          <a:p>
            <a:pPr marL="835660" marR="0" lvl="1" indent="-351155" algn="l" rtl="0">
              <a:lnSpc>
                <a:spcPct val="100000"/>
              </a:lnSpc>
              <a:spcBef>
                <a:spcPts val="234"/>
              </a:spcBef>
              <a:spcAft>
                <a:spcPts val="0"/>
              </a:spcAft>
              <a:buSzPts val="1300"/>
              <a:buFont typeface="Tahoma"/>
              <a:buAutoNum type="alphaLcPeriod"/>
            </a:pPr>
            <a:r>
              <a:rPr lang="en-GB" sz="1300" b="0" i="0" u="none" strike="noStrike" cap="none">
                <a:latin typeface="Tahoma"/>
                <a:ea typeface="Tahoma"/>
                <a:cs typeface="Tahoma"/>
                <a:sym typeface="Tahoma"/>
              </a:rPr>
              <a:t>Conceptual Method</a:t>
            </a:r>
            <a:endParaRPr sz="1300" b="0" i="0" u="none" strike="noStrike" cap="none">
              <a:latin typeface="Tahoma"/>
              <a:ea typeface="Tahoma"/>
              <a:cs typeface="Tahoma"/>
              <a:sym typeface="Tahoma"/>
            </a:endParaRPr>
          </a:p>
          <a:p>
            <a:pPr marL="835660" marR="0" lvl="1" indent="-373380" algn="l" rtl="0">
              <a:lnSpc>
                <a:spcPct val="100000"/>
              </a:lnSpc>
              <a:spcBef>
                <a:spcPts val="229"/>
              </a:spcBef>
              <a:spcAft>
                <a:spcPts val="0"/>
              </a:spcAft>
              <a:buSzPts val="1300"/>
              <a:buFont typeface="Tahoma"/>
              <a:buAutoNum type="alphaLcPeriod"/>
            </a:pPr>
            <a:r>
              <a:rPr lang="en-GB" sz="1300" b="0" i="0" u="none" strike="noStrike" cap="none">
                <a:latin typeface="Tahoma"/>
                <a:ea typeface="Tahoma"/>
                <a:cs typeface="Tahoma"/>
                <a:sym typeface="Tahoma"/>
              </a:rPr>
              <a:t>Segmentation Method</a:t>
            </a:r>
            <a:endParaRPr sz="1300" b="0" i="0" u="none" strike="noStrike" cap="none">
              <a:latin typeface="Tahoma"/>
              <a:ea typeface="Tahoma"/>
              <a:cs typeface="Tahoma"/>
              <a:sym typeface="Tahoma"/>
            </a:endParaRPr>
          </a:p>
          <a:p>
            <a:pPr marL="0" marR="0" lvl="1" indent="0" algn="l" rtl="0">
              <a:lnSpc>
                <a:spcPct val="100000"/>
              </a:lnSpc>
              <a:spcBef>
                <a:spcPts val="45"/>
              </a:spcBef>
              <a:spcAft>
                <a:spcPts val="0"/>
              </a:spcAft>
              <a:buSzPts val="1450"/>
              <a:buFont typeface="Tahoma"/>
              <a:buNone/>
            </a:pPr>
            <a:endParaRPr sz="1450" b="0" i="0" u="none" strike="noStrike" cap="none">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Make-up brand example (declining proﬁts)</a:t>
            </a:r>
            <a:endParaRPr sz="1300">
              <a:latin typeface="Tahoma"/>
              <a:ea typeface="Tahoma"/>
              <a:cs typeface="Tahoma"/>
              <a:sym typeface="Tahoma"/>
            </a:endParaRPr>
          </a:p>
        </p:txBody>
      </p:sp>
      <p:sp>
        <p:nvSpPr>
          <p:cNvPr id="1577" name="Google Shape;1577;p129"/>
          <p:cNvSpPr txBox="1">
            <a:spLocks noGrp="1"/>
          </p:cNvSpPr>
          <p:nvPr>
            <p:ph type="title"/>
          </p:nvPr>
        </p:nvSpPr>
        <p:spPr>
          <a:xfrm>
            <a:off x="460925" y="272990"/>
            <a:ext cx="4328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1578" name="Google Shape;1578;p129"/>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30"/>
          <p:cNvSpPr txBox="1">
            <a:spLocks noGrp="1"/>
          </p:cNvSpPr>
          <p:nvPr>
            <p:ph type="title"/>
          </p:nvPr>
        </p:nvSpPr>
        <p:spPr>
          <a:xfrm>
            <a:off x="2224573" y="1274790"/>
            <a:ext cx="4512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look at one more example:</a:t>
            </a:r>
            <a:endParaRPr/>
          </a:p>
        </p:txBody>
      </p:sp>
      <p:sp>
        <p:nvSpPr>
          <p:cNvPr id="1584" name="Google Shape;1584;p130"/>
          <p:cNvSpPr txBox="1"/>
          <p:nvPr/>
        </p:nvSpPr>
        <p:spPr>
          <a:xfrm>
            <a:off x="1661083" y="2586795"/>
            <a:ext cx="6022975" cy="586740"/>
          </a:xfrm>
          <a:prstGeom prst="rect">
            <a:avLst/>
          </a:prstGeom>
          <a:noFill/>
          <a:ln>
            <a:noFill/>
          </a:ln>
        </p:spPr>
        <p:txBody>
          <a:bodyPr spcFirstLastPara="1" wrap="square" lIns="0" tIns="48875" rIns="0" bIns="0" anchor="t" anchorCtr="0">
            <a:spAutoFit/>
          </a:bodyPr>
          <a:lstStyle/>
          <a:p>
            <a:pPr marL="0" marR="0" lvl="0" indent="0" algn="ctr" rtl="0">
              <a:lnSpc>
                <a:spcPct val="100000"/>
              </a:lnSpc>
              <a:spcBef>
                <a:spcPts val="0"/>
              </a:spcBef>
              <a:spcAft>
                <a:spcPts val="0"/>
              </a:spcAft>
              <a:buNone/>
            </a:pPr>
            <a:r>
              <a:rPr lang="en-GB" sz="1600">
                <a:latin typeface="Tahoma"/>
                <a:ea typeface="Tahoma"/>
                <a:cs typeface="Tahoma"/>
                <a:sym typeface="Tahoma"/>
              </a:rPr>
              <a:t>Wonka Industries has been facing declining profits in the last 2 months.</a:t>
            </a:r>
            <a:endParaRPr sz="1600">
              <a:latin typeface="Tahoma"/>
              <a:ea typeface="Tahoma"/>
              <a:cs typeface="Tahoma"/>
              <a:sym typeface="Tahoma"/>
            </a:endParaRPr>
          </a:p>
          <a:p>
            <a:pPr marL="635" marR="0" lvl="0" indent="0" algn="ctr" rtl="0">
              <a:lnSpc>
                <a:spcPct val="100000"/>
              </a:lnSpc>
              <a:spcBef>
                <a:spcPts val="290"/>
              </a:spcBef>
              <a:spcAft>
                <a:spcPts val="0"/>
              </a:spcAft>
              <a:buNone/>
            </a:pPr>
            <a:r>
              <a:rPr lang="en-GB" sz="1600">
                <a:latin typeface="Tahoma"/>
                <a:ea typeface="Tahoma"/>
                <a:cs typeface="Tahoma"/>
                <a:sym typeface="Tahoma"/>
              </a:rPr>
              <a:t>He has hired you, a famous connoisseur of candy, to solve his woes.</a:t>
            </a:r>
            <a:endParaRPr sz="1600">
              <a:latin typeface="Tahoma"/>
              <a:ea typeface="Tahoma"/>
              <a:cs typeface="Tahoma"/>
              <a:sym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pic>
        <p:nvPicPr>
          <p:cNvPr id="1589" name="Google Shape;1589;p131"/>
          <p:cNvPicPr preferRelativeResize="0"/>
          <p:nvPr/>
        </p:nvPicPr>
        <p:blipFill rotWithShape="1">
          <a:blip r:embed="rId3">
            <a:alphaModFix/>
          </a:blip>
          <a:srcRect/>
          <a:stretch/>
        </p:blipFill>
        <p:spPr>
          <a:xfrm>
            <a:off x="325550" y="913099"/>
            <a:ext cx="7730900" cy="3860950"/>
          </a:xfrm>
          <a:prstGeom prst="rect">
            <a:avLst/>
          </a:prstGeom>
          <a:noFill/>
          <a:ln>
            <a:noFill/>
          </a:ln>
        </p:spPr>
      </p:pic>
      <p:sp>
        <p:nvSpPr>
          <p:cNvPr id="1590" name="Google Shape;1590;p131"/>
          <p:cNvSpPr txBox="1"/>
          <p:nvPr/>
        </p:nvSpPr>
        <p:spPr>
          <a:xfrm>
            <a:off x="7721475" y="1450287"/>
            <a:ext cx="85280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p:txBody>
      </p:sp>
      <p:sp>
        <p:nvSpPr>
          <p:cNvPr id="1591" name="Google Shape;1591;p131"/>
          <p:cNvSpPr txBox="1"/>
          <p:nvPr/>
        </p:nvSpPr>
        <p:spPr>
          <a:xfrm>
            <a:off x="3664299" y="2031763"/>
            <a:ext cx="2121535" cy="1416050"/>
          </a:xfrm>
          <a:prstGeom prst="rect">
            <a:avLst/>
          </a:prstGeom>
          <a:noFill/>
          <a:ln>
            <a:noFill/>
          </a:ln>
        </p:spPr>
        <p:txBody>
          <a:bodyPr spcFirstLastPara="1" wrap="square" lIns="0" tIns="12700" rIns="0" bIns="0" anchor="t" anchorCtr="0">
            <a:spAutoFit/>
          </a:bodyPr>
          <a:lstStyle/>
          <a:p>
            <a:pPr marL="1651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20"/>
              </a:spcBef>
              <a:spcAft>
                <a:spcPts val="0"/>
              </a:spcAft>
              <a:buNone/>
            </a:pPr>
            <a:endParaRPr sz="2550">
              <a:latin typeface="Arial"/>
              <a:ea typeface="Arial"/>
              <a:cs typeface="Arial"/>
              <a:sym typeface="Arial"/>
            </a:endParaRPr>
          </a:p>
          <a:p>
            <a:pPr marL="127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20"/>
              </a:spcBef>
              <a:spcAft>
                <a:spcPts val="0"/>
              </a:spcAft>
              <a:buNone/>
            </a:pPr>
            <a:endParaRPr sz="2550">
              <a:latin typeface="Arial"/>
              <a:ea typeface="Arial"/>
              <a:cs typeface="Arial"/>
              <a:sym typeface="Arial"/>
            </a:endParaRPr>
          </a:p>
          <a:p>
            <a:pPr marL="0" marR="5080" lvl="0" indent="0" algn="r" rtl="0">
              <a:lnSpc>
                <a:spcPct val="100000"/>
              </a:lnSpc>
              <a:spcBef>
                <a:spcPts val="0"/>
              </a:spcBef>
              <a:spcAft>
                <a:spcPts val="0"/>
              </a:spcAft>
              <a:buNone/>
            </a:pPr>
            <a:r>
              <a:rPr lang="en-GB" sz="1400" b="1">
                <a:latin typeface="Arial"/>
                <a:ea typeface="Arial"/>
                <a:cs typeface="Arial"/>
                <a:sym typeface="Arial"/>
              </a:rPr>
              <a:t>Process</a:t>
            </a:r>
            <a:endParaRPr sz="1400">
              <a:latin typeface="Arial"/>
              <a:ea typeface="Arial"/>
              <a:cs typeface="Arial"/>
              <a:sym typeface="Arial"/>
            </a:endParaRPr>
          </a:p>
        </p:txBody>
      </p:sp>
      <p:sp>
        <p:nvSpPr>
          <p:cNvPr id="1592" name="Google Shape;1592;p131"/>
          <p:cNvSpPr txBox="1"/>
          <p:nvPr/>
        </p:nvSpPr>
        <p:spPr>
          <a:xfrm>
            <a:off x="8074025" y="3814638"/>
            <a:ext cx="1029969"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Conceptual</a:t>
            </a:r>
            <a:endParaRPr sz="1400">
              <a:latin typeface="Arial"/>
              <a:ea typeface="Arial"/>
              <a:cs typeface="Arial"/>
              <a:sym typeface="Arial"/>
            </a:endParaRPr>
          </a:p>
        </p:txBody>
      </p:sp>
      <p:sp>
        <p:nvSpPr>
          <p:cNvPr id="1593" name="Google Shape;1593;p131"/>
          <p:cNvSpPr txBox="1">
            <a:spLocks noGrp="1"/>
          </p:cNvSpPr>
          <p:nvPr>
            <p:ph type="title"/>
          </p:nvPr>
        </p:nvSpPr>
        <p:spPr>
          <a:xfrm>
            <a:off x="2936300" y="367325"/>
            <a:ext cx="49254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000" b="1">
                <a:solidFill>
                  <a:srgbClr val="000000"/>
                </a:solidFill>
                <a:latin typeface="Tahoma"/>
                <a:ea typeface="Tahoma"/>
                <a:cs typeface="Tahoma"/>
                <a:sym typeface="Tahoma"/>
              </a:rPr>
              <a:t>Wonka Industries</a:t>
            </a:r>
            <a:endParaRPr sz="2000">
              <a:latin typeface="Tahoma"/>
              <a:ea typeface="Tahoma"/>
              <a:cs typeface="Tahoma"/>
              <a:sym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Shape 1597"/>
        <p:cNvGrpSpPr/>
        <p:nvPr/>
      </p:nvGrpSpPr>
      <p:grpSpPr>
        <a:xfrm>
          <a:off x="0" y="0"/>
          <a:ext cx="0" cy="0"/>
          <a:chOff x="0" y="0"/>
          <a:chExt cx="0" cy="0"/>
        </a:xfrm>
      </p:grpSpPr>
      <p:grpSp>
        <p:nvGrpSpPr>
          <p:cNvPr id="1598" name="Google Shape;1598;p132"/>
          <p:cNvGrpSpPr/>
          <p:nvPr/>
        </p:nvGrpSpPr>
        <p:grpSpPr>
          <a:xfrm>
            <a:off x="-74" y="0"/>
            <a:ext cx="9144074" cy="5143499"/>
            <a:chOff x="-74" y="0"/>
            <a:chExt cx="9144074" cy="5143499"/>
          </a:xfrm>
        </p:grpSpPr>
        <p:pic>
          <p:nvPicPr>
            <p:cNvPr id="1599" name="Google Shape;1599;p132"/>
            <p:cNvPicPr preferRelativeResize="0"/>
            <p:nvPr/>
          </p:nvPicPr>
          <p:blipFill rotWithShape="1">
            <a:blip r:embed="rId3">
              <a:alphaModFix/>
            </a:blip>
            <a:srcRect/>
            <a:stretch/>
          </p:blipFill>
          <p:spPr>
            <a:xfrm>
              <a:off x="-74" y="0"/>
              <a:ext cx="9144074" cy="5143499"/>
            </a:xfrm>
            <a:prstGeom prst="rect">
              <a:avLst/>
            </a:prstGeom>
            <a:noFill/>
            <a:ln>
              <a:noFill/>
            </a:ln>
          </p:spPr>
        </p:pic>
        <p:pic>
          <p:nvPicPr>
            <p:cNvPr id="1600" name="Google Shape;1600;p132"/>
            <p:cNvPicPr preferRelativeResize="0"/>
            <p:nvPr/>
          </p:nvPicPr>
          <p:blipFill rotWithShape="1">
            <a:blip r:embed="rId4">
              <a:alphaModFix/>
            </a:blip>
            <a:srcRect/>
            <a:stretch/>
          </p:blipFill>
          <p:spPr>
            <a:xfrm>
              <a:off x="0" y="0"/>
              <a:ext cx="9143999" cy="5002054"/>
            </a:xfrm>
            <a:prstGeom prst="rect">
              <a:avLst/>
            </a:prstGeom>
            <a:noFill/>
            <a:ln>
              <a:noFill/>
            </a:ln>
          </p:spPr>
        </p:pic>
      </p:grpSp>
      <p:sp>
        <p:nvSpPr>
          <p:cNvPr id="1601" name="Google Shape;1601;p132"/>
          <p:cNvSpPr txBox="1"/>
          <p:nvPr/>
        </p:nvSpPr>
        <p:spPr>
          <a:xfrm>
            <a:off x="3253233" y="308090"/>
            <a:ext cx="26396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Let’s solve a Case!</a:t>
            </a:r>
            <a:endParaRPr sz="3200">
              <a:latin typeface="Tahoma"/>
              <a:ea typeface="Tahoma"/>
              <a:cs typeface="Tahoma"/>
              <a:sym typeface="Tahoma"/>
            </a:endParaRPr>
          </a:p>
        </p:txBody>
      </p:sp>
      <p:sp>
        <p:nvSpPr>
          <p:cNvPr id="1602" name="Google Shape;1602;p132"/>
          <p:cNvSpPr txBox="1"/>
          <p:nvPr/>
        </p:nvSpPr>
        <p:spPr>
          <a:xfrm>
            <a:off x="2948010" y="4036399"/>
            <a:ext cx="32492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b="1">
                <a:latin typeface="Tahoma"/>
                <a:ea typeface="Tahoma"/>
                <a:cs typeface="Tahoma"/>
                <a:sym typeface="Tahoma"/>
              </a:rPr>
              <a:t>Starbucks outlet revenue?</a:t>
            </a:r>
            <a:endParaRPr sz="2200">
              <a:latin typeface="Tahoma"/>
              <a:ea typeface="Tahoma"/>
              <a:cs typeface="Tahoma"/>
              <a:sym typeface="Tahoma"/>
            </a:endParaRPr>
          </a:p>
        </p:txBody>
      </p:sp>
      <p:pic>
        <p:nvPicPr>
          <p:cNvPr id="1603" name="Google Shape;1603;p132"/>
          <p:cNvPicPr preferRelativeResize="0"/>
          <p:nvPr/>
        </p:nvPicPr>
        <p:blipFill rotWithShape="1">
          <a:blip r:embed="rId5">
            <a:alphaModFix/>
          </a:blip>
          <a:srcRect/>
          <a:stretch/>
        </p:blipFill>
        <p:spPr>
          <a:xfrm>
            <a:off x="2791804" y="1568529"/>
            <a:ext cx="3560400" cy="236928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Shape 1607"/>
        <p:cNvGrpSpPr/>
        <p:nvPr/>
      </p:nvGrpSpPr>
      <p:grpSpPr>
        <a:xfrm>
          <a:off x="0" y="0"/>
          <a:ext cx="0" cy="0"/>
          <a:chOff x="0" y="0"/>
          <a:chExt cx="0" cy="0"/>
        </a:xfrm>
      </p:grpSpPr>
      <p:sp>
        <p:nvSpPr>
          <p:cNvPr id="1608" name="Google Shape;1608;p133"/>
          <p:cNvSpPr txBox="1">
            <a:spLocks noGrp="1"/>
          </p:cNvSpPr>
          <p:nvPr>
            <p:ph type="title"/>
          </p:nvPr>
        </p:nvSpPr>
        <p:spPr>
          <a:xfrm>
            <a:off x="384725" y="501600"/>
            <a:ext cx="527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Starbucks Revenue</a:t>
            </a:r>
            <a:endParaRPr/>
          </a:p>
        </p:txBody>
      </p:sp>
      <p:sp>
        <p:nvSpPr>
          <p:cNvPr id="1609" name="Google Shape;1609;p133"/>
          <p:cNvSpPr txBox="1">
            <a:spLocks noGrp="1"/>
          </p:cNvSpPr>
          <p:nvPr>
            <p:ph type="body" idx="1"/>
          </p:nvPr>
        </p:nvSpPr>
        <p:spPr>
          <a:xfrm>
            <a:off x="384725" y="1331072"/>
            <a:ext cx="2663190" cy="287845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a:t>Preliminary Questions</a:t>
            </a:r>
            <a:endParaRPr/>
          </a:p>
          <a:p>
            <a:pPr marL="0" lvl="0" indent="0" algn="l" rtl="0">
              <a:lnSpc>
                <a:spcPct val="100000"/>
              </a:lnSpc>
              <a:spcBef>
                <a:spcPts val="20"/>
              </a:spcBef>
              <a:spcAft>
                <a:spcPts val="0"/>
              </a:spcAft>
              <a:buNone/>
            </a:pPr>
            <a:endParaRPr sz="2150"/>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Geography?</a:t>
            </a:r>
            <a:endParaRPr/>
          </a:p>
          <a:p>
            <a:pPr marL="0" lvl="0" indent="0" algn="l" rtl="0">
              <a:lnSpc>
                <a:spcPct val="100000"/>
              </a:lnSpc>
              <a:spcBef>
                <a:spcPts val="25"/>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Business model?</a:t>
            </a:r>
            <a:endParaRPr/>
          </a:p>
          <a:p>
            <a:pPr marL="0" lvl="0" indent="0" algn="l" rtl="0">
              <a:lnSpc>
                <a:spcPct val="100000"/>
              </a:lnSpc>
              <a:spcBef>
                <a:spcPts val="20"/>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What period?</a:t>
            </a:r>
            <a:endParaRPr/>
          </a:p>
          <a:p>
            <a:pPr marL="12700" marR="5080" lvl="0" indent="0" algn="l" rtl="0">
              <a:lnSpc>
                <a:spcPct val="150000"/>
              </a:lnSpc>
              <a:spcBef>
                <a:spcPts val="1535"/>
              </a:spcBef>
              <a:spcAft>
                <a:spcPts val="0"/>
              </a:spcAft>
              <a:buNone/>
            </a:pPr>
            <a:r>
              <a:rPr lang="en-GB"/>
              <a:t>Approach: </a:t>
            </a:r>
            <a:r>
              <a:rPr lang="en-GB" b="0">
                <a:latin typeface="Tahoma"/>
                <a:ea typeface="Tahoma"/>
                <a:cs typeface="Tahoma"/>
                <a:sym typeface="Tahoma"/>
              </a:rPr>
              <a:t>Supply side  Bottleneck - ordering queue</a:t>
            </a:r>
            <a:endParaRPr/>
          </a:p>
        </p:txBody>
      </p:sp>
      <p:sp>
        <p:nvSpPr>
          <p:cNvPr id="1610" name="Google Shape;1610;p133"/>
          <p:cNvSpPr txBox="1"/>
          <p:nvPr/>
        </p:nvSpPr>
        <p:spPr>
          <a:xfrm>
            <a:off x="3663675" y="1331579"/>
            <a:ext cx="81470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Solution</a:t>
            </a:r>
            <a:endParaRPr sz="1500">
              <a:latin typeface="Arial"/>
              <a:ea typeface="Arial"/>
              <a:cs typeface="Arial"/>
              <a:sym typeface="Arial"/>
            </a:endParaRPr>
          </a:p>
        </p:txBody>
      </p:sp>
      <p:sp>
        <p:nvSpPr>
          <p:cNvPr id="1611" name="Google Shape;1611;p133"/>
          <p:cNvSpPr txBox="1"/>
          <p:nvPr/>
        </p:nvSpPr>
        <p:spPr>
          <a:xfrm>
            <a:off x="3663675" y="1817482"/>
            <a:ext cx="5029200" cy="2409190"/>
          </a:xfrm>
          <a:prstGeom prst="rect">
            <a:avLst/>
          </a:prstGeom>
          <a:noFill/>
          <a:ln>
            <a:noFill/>
          </a:ln>
        </p:spPr>
        <p:txBody>
          <a:bodyPr spcFirstLastPara="1" wrap="square" lIns="0" tIns="12700" rIns="0" bIns="0" anchor="t" anchorCtr="0">
            <a:spAutoFit/>
          </a:bodyPr>
          <a:lstStyle/>
          <a:p>
            <a:pPr marL="12700" marR="578485"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1: </a:t>
            </a:r>
            <a:r>
              <a:rPr lang="en-GB" sz="1700">
                <a:solidFill>
                  <a:srgbClr val="685D46"/>
                </a:solidFill>
                <a:latin typeface="Tahoma"/>
                <a:ea typeface="Tahoma"/>
                <a:cs typeface="Tahoma"/>
                <a:sym typeface="Tahoma"/>
              </a:rPr>
              <a:t>Dividing operation hours as peak and  non-peak</a:t>
            </a:r>
            <a:endParaRPr sz="1700">
              <a:latin typeface="Tahoma"/>
              <a:ea typeface="Tahoma"/>
              <a:cs typeface="Tahoma"/>
              <a:sym typeface="Tahoma"/>
            </a:endParaRPr>
          </a:p>
          <a:p>
            <a:pPr marL="0" marR="0" lvl="0" indent="0" algn="l" rtl="0">
              <a:lnSpc>
                <a:spcPct val="100000"/>
              </a:lnSpc>
              <a:spcBef>
                <a:spcPts val="50"/>
              </a:spcBef>
              <a:spcAft>
                <a:spcPts val="0"/>
              </a:spcAft>
              <a:buNone/>
            </a:pPr>
            <a:endParaRPr sz="1900">
              <a:latin typeface="Tahoma"/>
              <a:ea typeface="Tahoma"/>
              <a:cs typeface="Tahoma"/>
              <a:sym typeface="Tahoma"/>
            </a:endParaRPr>
          </a:p>
          <a:p>
            <a:pPr marL="12700" marR="5080"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2</a:t>
            </a:r>
            <a:r>
              <a:rPr lang="en-GB" sz="1700">
                <a:solidFill>
                  <a:srgbClr val="685D46"/>
                </a:solidFill>
                <a:latin typeface="Tahoma"/>
                <a:ea typeface="Tahoma"/>
                <a:cs typeface="Tahoma"/>
                <a:sym typeface="Tahoma"/>
              </a:rPr>
              <a:t>: Derive a mathematical formula to calculate  Starbucks daily revenue</a:t>
            </a:r>
            <a:endParaRPr sz="1700">
              <a:latin typeface="Tahoma"/>
              <a:ea typeface="Tahoma"/>
              <a:cs typeface="Tahoma"/>
              <a:sym typeface="Tahoma"/>
            </a:endParaRPr>
          </a:p>
          <a:p>
            <a:pPr marL="0" marR="0" lvl="0" indent="0" algn="l" rtl="0">
              <a:lnSpc>
                <a:spcPct val="100000"/>
              </a:lnSpc>
              <a:spcBef>
                <a:spcPts val="55"/>
              </a:spcBef>
              <a:spcAft>
                <a:spcPts val="0"/>
              </a:spcAft>
              <a:buNone/>
            </a:pPr>
            <a:endParaRPr sz="1900">
              <a:latin typeface="Tahoma"/>
              <a:ea typeface="Tahoma"/>
              <a:cs typeface="Tahoma"/>
              <a:sym typeface="Tahoma"/>
            </a:endParaRPr>
          </a:p>
          <a:p>
            <a:pPr marL="12700" marR="59055" lvl="0" indent="0" algn="l" rtl="0">
              <a:lnSpc>
                <a:spcPct val="114999"/>
              </a:lnSpc>
              <a:spcBef>
                <a:spcPts val="0"/>
              </a:spcBef>
              <a:spcAft>
                <a:spcPts val="0"/>
              </a:spcAft>
              <a:buNone/>
            </a:pPr>
            <a:r>
              <a:rPr lang="en-GB" sz="1700" b="1">
                <a:solidFill>
                  <a:srgbClr val="685D46"/>
                </a:solidFill>
                <a:latin typeface="Arial"/>
                <a:ea typeface="Arial"/>
                <a:cs typeface="Arial"/>
                <a:sym typeface="Arial"/>
              </a:rPr>
              <a:t>Daily Revenue = </a:t>
            </a:r>
            <a:r>
              <a:rPr lang="en-GB" sz="1700">
                <a:solidFill>
                  <a:srgbClr val="685D46"/>
                </a:solidFill>
                <a:latin typeface="Tahoma"/>
                <a:ea typeface="Tahoma"/>
                <a:cs typeface="Tahoma"/>
                <a:sym typeface="Tahoma"/>
              </a:rPr>
              <a:t># of hours X # of customers per  hour X Average spend per customer</a:t>
            </a:r>
            <a:endParaRPr sz="1700">
              <a:latin typeface="Tahoma"/>
              <a:ea typeface="Tahoma"/>
              <a:cs typeface="Tahoma"/>
              <a:sym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Shape 1615"/>
        <p:cNvGrpSpPr/>
        <p:nvPr/>
      </p:nvGrpSpPr>
      <p:grpSpPr>
        <a:xfrm>
          <a:off x="0" y="0"/>
          <a:ext cx="0" cy="0"/>
          <a:chOff x="0" y="0"/>
          <a:chExt cx="0" cy="0"/>
        </a:xfrm>
      </p:grpSpPr>
      <p:sp>
        <p:nvSpPr>
          <p:cNvPr id="1616" name="Google Shape;1616;p134"/>
          <p:cNvSpPr txBox="1"/>
          <p:nvPr/>
        </p:nvSpPr>
        <p:spPr>
          <a:xfrm>
            <a:off x="413300" y="1294496"/>
            <a:ext cx="2985770" cy="1708150"/>
          </a:xfrm>
          <a:prstGeom prst="rect">
            <a:avLst/>
          </a:prstGeom>
          <a:noFill/>
          <a:ln>
            <a:noFill/>
          </a:ln>
        </p:spPr>
        <p:txBody>
          <a:bodyPr spcFirstLastPara="1" wrap="square" lIns="0" tIns="48875" rIns="0" bIns="0" anchor="t" anchorCtr="0">
            <a:spAutoFit/>
          </a:bodyPr>
          <a:lstStyle/>
          <a:p>
            <a:pPr marL="441325" marR="0" lvl="0" indent="-428625" algn="l" rtl="0">
              <a:lnSpc>
                <a:spcPct val="100000"/>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Other revenue streams</a:t>
            </a:r>
            <a:endParaRPr sz="1600">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Instant coﬀee powder</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Starbucks accessories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Corporate tie-ups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Gift Cards</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Parking</a:t>
            </a:r>
            <a:endParaRPr sz="1600" b="0" i="0" u="none" strike="noStrike" cap="none">
              <a:latin typeface="Tahoma"/>
              <a:ea typeface="Tahoma"/>
              <a:cs typeface="Tahoma"/>
              <a:sym typeface="Tahoma"/>
            </a:endParaRPr>
          </a:p>
        </p:txBody>
      </p:sp>
      <p:sp>
        <p:nvSpPr>
          <p:cNvPr id="1617" name="Google Shape;1617;p134"/>
          <p:cNvSpPr txBox="1"/>
          <p:nvPr/>
        </p:nvSpPr>
        <p:spPr>
          <a:xfrm>
            <a:off x="413300" y="3257407"/>
            <a:ext cx="3756025" cy="866775"/>
          </a:xfrm>
          <a:prstGeom prst="rect">
            <a:avLst/>
          </a:prstGeom>
          <a:noFill/>
          <a:ln>
            <a:noFill/>
          </a:ln>
        </p:spPr>
        <p:txBody>
          <a:bodyPr spcFirstLastPara="1" wrap="square" lIns="0" tIns="12700" rIns="0" bIns="0" anchor="t" anchorCtr="0">
            <a:spAutoFit/>
          </a:bodyPr>
          <a:lstStyle/>
          <a:p>
            <a:pPr marL="441325" marR="5080" lvl="0" indent="-428625" algn="l" rtl="0">
              <a:lnSpc>
                <a:spcPct val="114999"/>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Can bottleneck be number of seats  as people tend to stay for long in  Starbucks?</a:t>
            </a:r>
            <a:endParaRPr sz="1600">
              <a:latin typeface="Tahoma"/>
              <a:ea typeface="Tahoma"/>
              <a:cs typeface="Tahoma"/>
              <a:sym typeface="Tahoma"/>
            </a:endParaRPr>
          </a:p>
        </p:txBody>
      </p:sp>
      <p:sp>
        <p:nvSpPr>
          <p:cNvPr id="1618" name="Google Shape;1618;p134"/>
          <p:cNvSpPr txBox="1">
            <a:spLocks noGrp="1"/>
          </p:cNvSpPr>
          <p:nvPr>
            <p:ph type="title"/>
          </p:nvPr>
        </p:nvSpPr>
        <p:spPr>
          <a:xfrm>
            <a:off x="384725" y="501600"/>
            <a:ext cx="4866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Brownie Points?</a:t>
            </a:r>
            <a:endParaRPr/>
          </a:p>
        </p:txBody>
      </p:sp>
      <p:sp>
        <p:nvSpPr>
          <p:cNvPr id="1619" name="Google Shape;1619;p134"/>
          <p:cNvSpPr txBox="1"/>
          <p:nvPr/>
        </p:nvSpPr>
        <p:spPr>
          <a:xfrm>
            <a:off x="4965500" y="1331579"/>
            <a:ext cx="110236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What next?</a:t>
            </a:r>
            <a:endParaRPr sz="1500">
              <a:latin typeface="Arial"/>
              <a:ea typeface="Arial"/>
              <a:cs typeface="Arial"/>
              <a:sym typeface="Arial"/>
            </a:endParaRPr>
          </a:p>
        </p:txBody>
      </p:sp>
      <p:sp>
        <p:nvSpPr>
          <p:cNvPr id="1620" name="Google Shape;1620;p134"/>
          <p:cNvSpPr txBox="1"/>
          <p:nvPr/>
        </p:nvSpPr>
        <p:spPr>
          <a:xfrm>
            <a:off x="5003600" y="1823070"/>
            <a:ext cx="3316604"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Recommendations: How can the  revenue be increased?</a:t>
            </a:r>
            <a:endParaRPr sz="1500">
              <a:latin typeface="Tahoma"/>
              <a:ea typeface="Tahoma"/>
              <a:cs typeface="Tahoma"/>
              <a:sym typeface="Tahoma"/>
            </a:endParaRPr>
          </a:p>
        </p:txBody>
      </p:sp>
      <p:sp>
        <p:nvSpPr>
          <p:cNvPr id="1621" name="Google Shape;1621;p134"/>
          <p:cNvSpPr txBox="1"/>
          <p:nvPr/>
        </p:nvSpPr>
        <p:spPr>
          <a:xfrm>
            <a:off x="5003600" y="2611739"/>
            <a:ext cx="3281045"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What are major cost heads for a  Starbucks store?</a:t>
            </a:r>
            <a:endParaRPr sz="1500">
              <a:latin typeface="Tahoma"/>
              <a:ea typeface="Tahoma"/>
              <a:cs typeface="Tahoma"/>
              <a:sym typeface="Tahoma"/>
            </a:endParaRPr>
          </a:p>
        </p:txBody>
      </p:sp>
      <p:sp>
        <p:nvSpPr>
          <p:cNvPr id="1622" name="Google Shape;1622;p134"/>
          <p:cNvSpPr txBox="1"/>
          <p:nvPr/>
        </p:nvSpPr>
        <p:spPr>
          <a:xfrm>
            <a:off x="5003600" y="3434699"/>
            <a:ext cx="3550920" cy="254000"/>
          </a:xfrm>
          <a:prstGeom prst="rect">
            <a:avLst/>
          </a:prstGeom>
          <a:noFill/>
          <a:ln>
            <a:noFill/>
          </a:ln>
        </p:spPr>
        <p:txBody>
          <a:bodyPr spcFirstLastPara="1" wrap="square" lIns="0" tIns="12700" rIns="0" bIns="0" anchor="t" anchorCtr="0">
            <a:spAutoFit/>
          </a:bodyPr>
          <a:lstStyle/>
          <a:p>
            <a:pPr marL="431800" marR="0" lvl="0" indent="-419100" algn="l" rtl="0">
              <a:lnSpc>
                <a:spcPct val="100000"/>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How to optimize operational costs?</a:t>
            </a:r>
            <a:endParaRPr sz="1500">
              <a:latin typeface="Tahoma"/>
              <a:ea typeface="Tahoma"/>
              <a:cs typeface="Tahoma"/>
              <a:sym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Shape 1626"/>
        <p:cNvGrpSpPr/>
        <p:nvPr/>
      </p:nvGrpSpPr>
      <p:grpSpPr>
        <a:xfrm>
          <a:off x="0" y="0"/>
          <a:ext cx="0" cy="0"/>
          <a:chOff x="0" y="0"/>
          <a:chExt cx="0" cy="0"/>
        </a:xfrm>
      </p:grpSpPr>
      <p:sp>
        <p:nvSpPr>
          <p:cNvPr id="1627" name="Google Shape;1627;p135"/>
          <p:cNvSpPr txBox="1">
            <a:spLocks noGrp="1"/>
          </p:cNvSpPr>
          <p:nvPr>
            <p:ph type="title"/>
          </p:nvPr>
        </p:nvSpPr>
        <p:spPr>
          <a:xfrm>
            <a:off x="384725" y="501600"/>
            <a:ext cx="520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1628" name="Google Shape;1628;p135"/>
          <p:cNvSpPr txBox="1"/>
          <p:nvPr/>
        </p:nvSpPr>
        <p:spPr>
          <a:xfrm>
            <a:off x="1144450" y="1686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629" name="Google Shape;1629;p135"/>
          <p:cNvPicPr preferRelativeResize="0"/>
          <p:nvPr/>
        </p:nvPicPr>
        <p:blipFill rotWithShape="1">
          <a:blip r:embed="rId3">
            <a:alphaModFix/>
          </a:blip>
          <a:srcRect/>
          <a:stretch/>
        </p:blipFill>
        <p:spPr>
          <a:xfrm>
            <a:off x="399885" y="1653829"/>
            <a:ext cx="373881" cy="401969"/>
          </a:xfrm>
          <a:prstGeom prst="rect">
            <a:avLst/>
          </a:prstGeom>
          <a:noFill/>
          <a:ln>
            <a:noFill/>
          </a:ln>
        </p:spPr>
      </p:pic>
      <p:pic>
        <p:nvPicPr>
          <p:cNvPr id="1630" name="Google Shape;1630;p135"/>
          <p:cNvPicPr preferRelativeResize="0"/>
          <p:nvPr/>
        </p:nvPicPr>
        <p:blipFill rotWithShape="1">
          <a:blip r:embed="rId4">
            <a:alphaModFix/>
          </a:blip>
          <a:srcRect/>
          <a:stretch/>
        </p:blipFill>
        <p:spPr>
          <a:xfrm>
            <a:off x="391785" y="2198155"/>
            <a:ext cx="393766" cy="438639"/>
          </a:xfrm>
          <a:prstGeom prst="rect">
            <a:avLst/>
          </a:prstGeom>
          <a:noFill/>
          <a:ln>
            <a:noFill/>
          </a:ln>
        </p:spPr>
      </p:pic>
      <p:pic>
        <p:nvPicPr>
          <p:cNvPr id="1631" name="Google Shape;1631;p135"/>
          <p:cNvPicPr preferRelativeResize="0"/>
          <p:nvPr/>
        </p:nvPicPr>
        <p:blipFill rotWithShape="1">
          <a:blip r:embed="rId5">
            <a:alphaModFix/>
          </a:blip>
          <a:srcRect/>
          <a:stretch/>
        </p:blipFill>
        <p:spPr>
          <a:xfrm>
            <a:off x="376627" y="2858615"/>
            <a:ext cx="425949" cy="424056"/>
          </a:xfrm>
          <a:prstGeom prst="rect">
            <a:avLst/>
          </a:prstGeom>
          <a:noFill/>
          <a:ln>
            <a:noFill/>
          </a:ln>
        </p:spPr>
      </p:pic>
      <p:pic>
        <p:nvPicPr>
          <p:cNvPr id="1632" name="Google Shape;1632;p135"/>
          <p:cNvPicPr preferRelativeResize="0"/>
          <p:nvPr/>
        </p:nvPicPr>
        <p:blipFill rotWithShape="1">
          <a:blip r:embed="rId6">
            <a:alphaModFix/>
          </a:blip>
          <a:srcRect/>
          <a:stretch/>
        </p:blipFill>
        <p:spPr>
          <a:xfrm>
            <a:off x="4773401" y="1570989"/>
            <a:ext cx="566558" cy="545974"/>
          </a:xfrm>
          <a:prstGeom prst="rect">
            <a:avLst/>
          </a:prstGeom>
          <a:noFill/>
          <a:ln>
            <a:noFill/>
          </a:ln>
        </p:spPr>
      </p:pic>
      <p:pic>
        <p:nvPicPr>
          <p:cNvPr id="1633" name="Google Shape;1633;p135"/>
          <p:cNvPicPr preferRelativeResize="0"/>
          <p:nvPr/>
        </p:nvPicPr>
        <p:blipFill rotWithShape="1">
          <a:blip r:embed="rId7">
            <a:alphaModFix/>
          </a:blip>
          <a:srcRect/>
          <a:stretch/>
        </p:blipFill>
        <p:spPr>
          <a:xfrm>
            <a:off x="316603" y="3411215"/>
            <a:ext cx="545974" cy="545974"/>
          </a:xfrm>
          <a:prstGeom prst="rect">
            <a:avLst/>
          </a:prstGeom>
          <a:noFill/>
          <a:ln>
            <a:noFill/>
          </a:ln>
        </p:spPr>
      </p:pic>
      <p:pic>
        <p:nvPicPr>
          <p:cNvPr id="1634" name="Google Shape;1634;p135"/>
          <p:cNvPicPr preferRelativeResize="0"/>
          <p:nvPr/>
        </p:nvPicPr>
        <p:blipFill rotWithShape="1">
          <a:blip r:embed="rId8">
            <a:alphaModFix/>
          </a:blip>
          <a:srcRect/>
          <a:stretch/>
        </p:blipFill>
        <p:spPr>
          <a:xfrm>
            <a:off x="4843690" y="2205539"/>
            <a:ext cx="425949" cy="425949"/>
          </a:xfrm>
          <a:prstGeom prst="rect">
            <a:avLst/>
          </a:prstGeom>
          <a:noFill/>
          <a:ln>
            <a:noFill/>
          </a:ln>
        </p:spPr>
      </p:pic>
      <p:pic>
        <p:nvPicPr>
          <p:cNvPr id="1635" name="Google Shape;1635;p135"/>
          <p:cNvPicPr preferRelativeResize="0"/>
          <p:nvPr/>
        </p:nvPicPr>
        <p:blipFill rotWithShape="1">
          <a:blip r:embed="rId9">
            <a:alphaModFix/>
          </a:blip>
          <a:srcRect/>
          <a:stretch/>
        </p:blipFill>
        <p:spPr>
          <a:xfrm>
            <a:off x="4843699" y="2858624"/>
            <a:ext cx="425949" cy="425949"/>
          </a:xfrm>
          <a:prstGeom prst="rect">
            <a:avLst/>
          </a:prstGeom>
          <a:noFill/>
          <a:ln>
            <a:noFill/>
          </a:ln>
        </p:spPr>
      </p:pic>
      <p:pic>
        <p:nvPicPr>
          <p:cNvPr id="1636" name="Google Shape;1636;p135"/>
          <p:cNvPicPr preferRelativeResize="0"/>
          <p:nvPr/>
        </p:nvPicPr>
        <p:blipFill rotWithShape="1">
          <a:blip r:embed="rId10">
            <a:alphaModFix/>
          </a:blip>
          <a:srcRect/>
          <a:stretch/>
        </p:blipFill>
        <p:spPr>
          <a:xfrm>
            <a:off x="4843701" y="3541991"/>
            <a:ext cx="425949" cy="363477"/>
          </a:xfrm>
          <a:prstGeom prst="rect">
            <a:avLst/>
          </a:prstGeom>
          <a:noFill/>
          <a:ln>
            <a:noFill/>
          </a:ln>
        </p:spPr>
      </p:pic>
      <p:sp>
        <p:nvSpPr>
          <p:cNvPr id="1637" name="Google Shape;1637;p135"/>
          <p:cNvSpPr txBox="1"/>
          <p:nvPr/>
        </p:nvSpPr>
        <p:spPr>
          <a:xfrm>
            <a:off x="1144450" y="2274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638" name="Google Shape;1638;p135"/>
          <p:cNvSpPr txBox="1"/>
          <p:nvPr/>
        </p:nvSpPr>
        <p:spPr>
          <a:xfrm>
            <a:off x="1144450" y="2926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639" name="Google Shape;1639;p135"/>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640" name="Google Shape;1640;p135"/>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641" name="Google Shape;1641;p135"/>
          <p:cNvSpPr txBox="1"/>
          <p:nvPr/>
        </p:nvSpPr>
        <p:spPr>
          <a:xfrm>
            <a:off x="5591125" y="2318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642" name="Google Shape;1642;p135"/>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1643" name="Google Shape;1643;p135"/>
          <p:cNvSpPr txBox="1"/>
          <p:nvPr/>
        </p:nvSpPr>
        <p:spPr>
          <a:xfrm>
            <a:off x="5591125" y="36220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sp>
        <p:nvSpPr>
          <p:cNvPr id="1644" name="Google Shape;1644;p135"/>
          <p:cNvSpPr txBox="1"/>
          <p:nvPr/>
        </p:nvSpPr>
        <p:spPr>
          <a:xfrm>
            <a:off x="1140862" y="4256168"/>
            <a:ext cx="20796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Internal or External</a:t>
            </a:r>
            <a:endParaRPr sz="1800">
              <a:latin typeface="Tahoma"/>
              <a:ea typeface="Tahoma"/>
              <a:cs typeface="Tahoma"/>
              <a:sym typeface="Tahoma"/>
            </a:endParaRPr>
          </a:p>
        </p:txBody>
      </p:sp>
      <p:pic>
        <p:nvPicPr>
          <p:cNvPr id="1645" name="Google Shape;1645;p135"/>
          <p:cNvPicPr preferRelativeResize="0"/>
          <p:nvPr/>
        </p:nvPicPr>
        <p:blipFill rotWithShape="1">
          <a:blip r:embed="rId11">
            <a:alphaModFix/>
          </a:blip>
          <a:srcRect/>
          <a:stretch/>
        </p:blipFill>
        <p:spPr>
          <a:xfrm>
            <a:off x="387900" y="4209233"/>
            <a:ext cx="425949" cy="427841"/>
          </a:xfrm>
          <a:prstGeom prst="rect">
            <a:avLst/>
          </a:prstGeom>
          <a:noFill/>
          <a:ln>
            <a:noFill/>
          </a:ln>
        </p:spPr>
      </p:pic>
      <p:pic>
        <p:nvPicPr>
          <p:cNvPr id="1646" name="Google Shape;1646;p135"/>
          <p:cNvPicPr preferRelativeResize="0"/>
          <p:nvPr/>
        </p:nvPicPr>
        <p:blipFill rotWithShape="1">
          <a:blip r:embed="rId12">
            <a:alphaModFix/>
          </a:blip>
          <a:srcRect/>
          <a:stretch/>
        </p:blipFill>
        <p:spPr>
          <a:xfrm>
            <a:off x="4843700" y="4124819"/>
            <a:ext cx="425949" cy="42593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136"/>
          <p:cNvSpPr txBox="1"/>
          <p:nvPr/>
        </p:nvSpPr>
        <p:spPr>
          <a:xfrm>
            <a:off x="2851951" y="1602065"/>
            <a:ext cx="322770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Let’s do one more case</a:t>
            </a:r>
            <a:endParaRPr sz="3200">
              <a:latin typeface="Tahoma"/>
              <a:ea typeface="Tahoma"/>
              <a:cs typeface="Tahoma"/>
              <a:sym typeface="Tahoma"/>
            </a:endParaRPr>
          </a:p>
        </p:txBody>
      </p:sp>
      <p:sp>
        <p:nvSpPr>
          <p:cNvPr id="1652" name="Google Shape;1652;p136"/>
          <p:cNvSpPr txBox="1">
            <a:spLocks noGrp="1"/>
          </p:cNvSpPr>
          <p:nvPr>
            <p:ph type="subTitle" idx="1"/>
          </p:nvPr>
        </p:nvSpPr>
        <p:spPr>
          <a:xfrm>
            <a:off x="583895" y="2875422"/>
            <a:ext cx="7976208" cy="821054"/>
          </a:xfrm>
          <a:prstGeom prst="rect">
            <a:avLst/>
          </a:prstGeom>
          <a:noFill/>
          <a:ln>
            <a:noFill/>
          </a:ln>
        </p:spPr>
        <p:txBody>
          <a:bodyPr spcFirstLastPara="1" wrap="square" lIns="0" tIns="11425" rIns="0" bIns="0" anchor="t" anchorCtr="0">
            <a:spAutoFit/>
          </a:bodyPr>
          <a:lstStyle/>
          <a:p>
            <a:pPr marL="84455" marR="5080" lvl="0" indent="-67310" algn="l" rtl="0">
              <a:lnSpc>
                <a:spcPct val="153500"/>
              </a:lnSpc>
              <a:spcBef>
                <a:spcPts val="0"/>
              </a:spcBef>
              <a:spcAft>
                <a:spcPts val="0"/>
              </a:spcAft>
              <a:buNone/>
            </a:pPr>
            <a:r>
              <a:rPr lang="en-GB"/>
              <a:t>Your client is Airport Authority of India. They are concerned about the declining revenue in the Bangalore  Airport. They would like to analyze you why this may be happening and give suitable recommendations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pic>
        <p:nvPicPr>
          <p:cNvPr id="1657" name="Google Shape;1657;p137"/>
          <p:cNvPicPr preferRelativeResize="0"/>
          <p:nvPr/>
        </p:nvPicPr>
        <p:blipFill rotWithShape="1">
          <a:blip r:embed="rId3">
            <a:alphaModFix/>
          </a:blip>
          <a:srcRect/>
          <a:stretch/>
        </p:blipFill>
        <p:spPr>
          <a:xfrm>
            <a:off x="1104100" y="190500"/>
            <a:ext cx="6829424" cy="476249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pic>
        <p:nvPicPr>
          <p:cNvPr id="1662" name="Google Shape;1662;p138"/>
          <p:cNvPicPr preferRelativeResize="0"/>
          <p:nvPr/>
        </p:nvPicPr>
        <p:blipFill rotWithShape="1">
          <a:blip r:embed="rId3">
            <a:alphaModFix/>
          </a:blip>
          <a:srcRect/>
          <a:stretch/>
        </p:blipFill>
        <p:spPr>
          <a:xfrm>
            <a:off x="260675" y="1304187"/>
            <a:ext cx="8672224" cy="3297124"/>
          </a:xfrm>
          <a:prstGeom prst="rect">
            <a:avLst/>
          </a:prstGeom>
          <a:noFill/>
          <a:ln>
            <a:noFill/>
          </a:ln>
        </p:spPr>
      </p:pic>
      <p:sp>
        <p:nvSpPr>
          <p:cNvPr id="1663" name="Google Shape;1663;p138"/>
          <p:cNvSpPr txBox="1">
            <a:spLocks noGrp="1"/>
          </p:cNvSpPr>
          <p:nvPr>
            <p:ph type="title"/>
          </p:nvPr>
        </p:nvSpPr>
        <p:spPr>
          <a:xfrm>
            <a:off x="384725" y="501600"/>
            <a:ext cx="7215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460925" y="196800"/>
            <a:ext cx="8440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pic>
        <p:nvPicPr>
          <p:cNvPr id="252" name="Google Shape;252;p31"/>
          <p:cNvPicPr preferRelativeResize="0"/>
          <p:nvPr/>
        </p:nvPicPr>
        <p:blipFill rotWithShape="1">
          <a:blip r:embed="rId3">
            <a:alphaModFix/>
          </a:blip>
          <a:srcRect/>
          <a:stretch/>
        </p:blipFill>
        <p:spPr>
          <a:xfrm>
            <a:off x="1196150" y="1000025"/>
            <a:ext cx="6175274" cy="347359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39"/>
          <p:cNvPicPr preferRelativeResize="0"/>
          <p:nvPr/>
        </p:nvPicPr>
        <p:blipFill rotWithShape="1">
          <a:blip r:embed="rId3">
            <a:alphaModFix/>
          </a:blip>
          <a:srcRect/>
          <a:stretch/>
        </p:blipFill>
        <p:spPr>
          <a:xfrm>
            <a:off x="152400" y="1348250"/>
            <a:ext cx="8779875" cy="3338050"/>
          </a:xfrm>
          <a:prstGeom prst="rect">
            <a:avLst/>
          </a:prstGeom>
          <a:noFill/>
          <a:ln>
            <a:noFill/>
          </a:ln>
        </p:spPr>
      </p:pic>
      <p:sp>
        <p:nvSpPr>
          <p:cNvPr id="1669" name="Google Shape;1669;p139"/>
          <p:cNvSpPr txBox="1">
            <a:spLocks noGrp="1"/>
          </p:cNvSpPr>
          <p:nvPr>
            <p:ph type="title"/>
          </p:nvPr>
        </p:nvSpPr>
        <p:spPr>
          <a:xfrm>
            <a:off x="384725" y="501600"/>
            <a:ext cx="7076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pic>
        <p:nvPicPr>
          <p:cNvPr id="1674" name="Google Shape;1674;p140"/>
          <p:cNvPicPr preferRelativeResize="0"/>
          <p:nvPr/>
        </p:nvPicPr>
        <p:blipFill rotWithShape="1">
          <a:blip r:embed="rId3">
            <a:alphaModFix/>
          </a:blip>
          <a:srcRect/>
          <a:stretch/>
        </p:blipFill>
        <p:spPr>
          <a:xfrm>
            <a:off x="152400" y="1371600"/>
            <a:ext cx="8783875" cy="2773149"/>
          </a:xfrm>
          <a:prstGeom prst="rect">
            <a:avLst/>
          </a:prstGeom>
          <a:noFill/>
          <a:ln>
            <a:noFill/>
          </a:ln>
        </p:spPr>
      </p:pic>
      <p:sp>
        <p:nvSpPr>
          <p:cNvPr id="1675" name="Google Shape;1675;p140"/>
          <p:cNvSpPr txBox="1">
            <a:spLocks noGrp="1"/>
          </p:cNvSpPr>
          <p:nvPr>
            <p:ph type="title"/>
          </p:nvPr>
        </p:nvSpPr>
        <p:spPr>
          <a:xfrm>
            <a:off x="384725" y="501600"/>
            <a:ext cx="758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pic>
        <p:nvPicPr>
          <p:cNvPr id="1680" name="Google Shape;1680;p141"/>
          <p:cNvPicPr preferRelativeResize="0"/>
          <p:nvPr/>
        </p:nvPicPr>
        <p:blipFill rotWithShape="1">
          <a:blip r:embed="rId3">
            <a:alphaModFix/>
          </a:blip>
          <a:srcRect/>
          <a:stretch/>
        </p:blipFill>
        <p:spPr>
          <a:xfrm>
            <a:off x="152400" y="1076950"/>
            <a:ext cx="8815474" cy="3990349"/>
          </a:xfrm>
          <a:prstGeom prst="rect">
            <a:avLst/>
          </a:prstGeom>
          <a:noFill/>
          <a:ln>
            <a:noFill/>
          </a:ln>
        </p:spPr>
      </p:pic>
      <p:sp>
        <p:nvSpPr>
          <p:cNvPr id="1681" name="Google Shape;1681;p141"/>
          <p:cNvSpPr txBox="1">
            <a:spLocks noGrp="1"/>
          </p:cNvSpPr>
          <p:nvPr>
            <p:ph type="title"/>
          </p:nvPr>
        </p:nvSpPr>
        <p:spPr>
          <a:xfrm>
            <a:off x="384725" y="501600"/>
            <a:ext cx="6522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pic>
        <p:nvPicPr>
          <p:cNvPr id="1686" name="Google Shape;1686;p142"/>
          <p:cNvPicPr preferRelativeResize="0"/>
          <p:nvPr/>
        </p:nvPicPr>
        <p:blipFill rotWithShape="1">
          <a:blip r:embed="rId3">
            <a:alphaModFix/>
          </a:blip>
          <a:srcRect/>
          <a:stretch/>
        </p:blipFill>
        <p:spPr>
          <a:xfrm>
            <a:off x="152400" y="1447800"/>
            <a:ext cx="8768374" cy="3072574"/>
          </a:xfrm>
          <a:prstGeom prst="rect">
            <a:avLst/>
          </a:prstGeom>
          <a:noFill/>
          <a:ln>
            <a:noFill/>
          </a:ln>
        </p:spPr>
      </p:pic>
      <p:sp>
        <p:nvSpPr>
          <p:cNvPr id="1687" name="Google Shape;1687;p142"/>
          <p:cNvSpPr txBox="1">
            <a:spLocks noGrp="1"/>
          </p:cNvSpPr>
          <p:nvPr>
            <p:ph type="title"/>
          </p:nvPr>
        </p:nvSpPr>
        <p:spPr>
          <a:xfrm>
            <a:off x="384725" y="501600"/>
            <a:ext cx="7053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143"/>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pic>
        <p:nvPicPr>
          <p:cNvPr id="1697" name="Google Shape;1697;p144"/>
          <p:cNvPicPr preferRelativeResize="0"/>
          <p:nvPr/>
        </p:nvPicPr>
        <p:blipFill rotWithShape="1">
          <a:blip r:embed="rId3">
            <a:alphaModFix/>
          </a:blip>
          <a:srcRect/>
          <a:stretch/>
        </p:blipFill>
        <p:spPr>
          <a:xfrm>
            <a:off x="0" y="0"/>
            <a:ext cx="9143999" cy="5044025"/>
          </a:xfrm>
          <a:prstGeom prst="rect">
            <a:avLst/>
          </a:prstGeom>
          <a:noFill/>
          <a:ln>
            <a:noFill/>
          </a:ln>
        </p:spPr>
      </p:pic>
      <p:sp>
        <p:nvSpPr>
          <p:cNvPr id="1698" name="Google Shape;1698;p144"/>
          <p:cNvSpPr txBox="1"/>
          <p:nvPr/>
        </p:nvSpPr>
        <p:spPr>
          <a:xfrm>
            <a:off x="3288201" y="1602065"/>
            <a:ext cx="235521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Take-home case</a:t>
            </a:r>
            <a:endParaRPr sz="3200">
              <a:latin typeface="Tahoma"/>
              <a:ea typeface="Tahoma"/>
              <a:cs typeface="Tahoma"/>
              <a:sym typeface="Tahoma"/>
            </a:endParaRPr>
          </a:p>
        </p:txBody>
      </p:sp>
      <p:sp>
        <p:nvSpPr>
          <p:cNvPr id="1699" name="Google Shape;1699;p144"/>
          <p:cNvSpPr txBox="1"/>
          <p:nvPr/>
        </p:nvSpPr>
        <p:spPr>
          <a:xfrm>
            <a:off x="1162186" y="3119795"/>
            <a:ext cx="6821805" cy="32131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Estimate the number of ﬂights operating from the Bengaluru airport in one day?</a:t>
            </a:r>
            <a:endParaRPr sz="1900">
              <a:latin typeface="Tahoma"/>
              <a:ea typeface="Tahoma"/>
              <a:cs typeface="Tahoma"/>
              <a:sym typeface="Tahom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Shape 1703"/>
        <p:cNvGrpSpPr/>
        <p:nvPr/>
      </p:nvGrpSpPr>
      <p:grpSpPr>
        <a:xfrm>
          <a:off x="0" y="0"/>
          <a:ext cx="0" cy="0"/>
          <a:chOff x="0" y="0"/>
          <a:chExt cx="0" cy="0"/>
        </a:xfrm>
      </p:grpSpPr>
      <p:sp>
        <p:nvSpPr>
          <p:cNvPr id="1704" name="Google Shape;1704;p145"/>
          <p:cNvSpPr txBox="1"/>
          <p:nvPr/>
        </p:nvSpPr>
        <p:spPr>
          <a:xfrm>
            <a:off x="2821756" y="2710763"/>
            <a:ext cx="3545204"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More on the Proﬁtability Cases</a:t>
            </a:r>
            <a:endParaRPr sz="2600">
              <a:latin typeface="Tahoma"/>
              <a:ea typeface="Tahoma"/>
              <a:cs typeface="Tahoma"/>
              <a:sym typeface="Tahoma"/>
            </a:endParaRPr>
          </a:p>
        </p:txBody>
      </p:sp>
      <p:sp>
        <p:nvSpPr>
          <p:cNvPr id="1705" name="Google Shape;1705;p145"/>
          <p:cNvSpPr txBox="1">
            <a:spLocks noGrp="1"/>
          </p:cNvSpPr>
          <p:nvPr>
            <p:ph type="title"/>
          </p:nvPr>
        </p:nvSpPr>
        <p:spPr>
          <a:xfrm>
            <a:off x="3335524" y="1583315"/>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706" name="Google Shape;1706;p145"/>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Shape 1710"/>
        <p:cNvGrpSpPr/>
        <p:nvPr/>
      </p:nvGrpSpPr>
      <p:grpSpPr>
        <a:xfrm>
          <a:off x="0" y="0"/>
          <a:ext cx="0" cy="0"/>
          <a:chOff x="0" y="0"/>
          <a:chExt cx="0" cy="0"/>
        </a:xfrm>
      </p:grpSpPr>
      <p:sp>
        <p:nvSpPr>
          <p:cNvPr id="1711" name="Google Shape;1711;p146"/>
          <p:cNvSpPr txBox="1"/>
          <p:nvPr/>
        </p:nvSpPr>
        <p:spPr>
          <a:xfrm>
            <a:off x="1155194" y="1818090"/>
            <a:ext cx="4068445" cy="10160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Art of asking preliminary questions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Applications of MECE breakdown to Proﬁt Cases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Analysis: Airport Authority of India</a:t>
            </a:r>
            <a:endParaRPr sz="1300">
              <a:latin typeface="Tahoma"/>
              <a:ea typeface="Tahoma"/>
              <a:cs typeface="Tahoma"/>
              <a:sym typeface="Tahoma"/>
            </a:endParaRPr>
          </a:p>
        </p:txBody>
      </p:sp>
      <p:sp>
        <p:nvSpPr>
          <p:cNvPr id="1712" name="Google Shape;1712;p146"/>
          <p:cNvSpPr txBox="1"/>
          <p:nvPr/>
        </p:nvSpPr>
        <p:spPr>
          <a:xfrm>
            <a:off x="537125" y="577790"/>
            <a:ext cx="43287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Recap of the Previous Lecture</a:t>
            </a:r>
            <a:endParaRPr sz="3200">
              <a:latin typeface="Tahoma"/>
              <a:ea typeface="Tahoma"/>
              <a:cs typeface="Tahoma"/>
              <a:sym typeface="Tahoma"/>
            </a:endParaRPr>
          </a:p>
        </p:txBody>
      </p:sp>
      <p:pic>
        <p:nvPicPr>
          <p:cNvPr id="1713" name="Google Shape;1713;p146"/>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147"/>
          <p:cNvSpPr txBox="1"/>
          <p:nvPr/>
        </p:nvSpPr>
        <p:spPr>
          <a:xfrm>
            <a:off x="688862" y="2875422"/>
            <a:ext cx="7773034" cy="821055"/>
          </a:xfrm>
          <a:prstGeom prst="rect">
            <a:avLst/>
          </a:prstGeom>
          <a:noFill/>
          <a:ln>
            <a:noFill/>
          </a:ln>
        </p:spPr>
        <p:txBody>
          <a:bodyPr spcFirstLastPara="1" wrap="square" lIns="0" tIns="11425" rIns="0" bIns="0" anchor="t" anchorCtr="0">
            <a:spAutoFit/>
          </a:bodyPr>
          <a:lstStyle/>
          <a:p>
            <a:pPr marL="438150" marR="5080" lvl="0" indent="-426084" algn="l" rtl="0">
              <a:lnSpc>
                <a:spcPct val="153500"/>
              </a:lnSpc>
              <a:spcBef>
                <a:spcPts val="0"/>
              </a:spcBef>
              <a:spcAft>
                <a:spcPts val="0"/>
              </a:spcAft>
              <a:buNone/>
            </a:pPr>
            <a:r>
              <a:rPr lang="en-GB" sz="1700">
                <a:latin typeface="Tahoma"/>
                <a:ea typeface="Tahoma"/>
                <a:cs typeface="Tahoma"/>
                <a:sym typeface="Tahoma"/>
              </a:rPr>
              <a:t>Your client is a grocery retailer having multiple stores across the country. They are facing low proﬁts in  individual stores as compared to the competition. Find the issue and recommend solutions.</a:t>
            </a:r>
            <a:endParaRPr sz="1700">
              <a:latin typeface="Tahoma"/>
              <a:ea typeface="Tahoma"/>
              <a:cs typeface="Tahoma"/>
              <a:sym typeface="Tahoma"/>
            </a:endParaRPr>
          </a:p>
        </p:txBody>
      </p:sp>
      <p:sp>
        <p:nvSpPr>
          <p:cNvPr id="1719" name="Google Shape;1719;p147"/>
          <p:cNvSpPr txBox="1"/>
          <p:nvPr/>
        </p:nvSpPr>
        <p:spPr>
          <a:xfrm>
            <a:off x="2942552" y="1604605"/>
            <a:ext cx="304609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Hypermarket Operations</a:t>
            </a:r>
            <a:endParaRPr sz="2750">
              <a:latin typeface="Tahoma"/>
              <a:ea typeface="Tahoma"/>
              <a:cs typeface="Tahoma"/>
              <a:sym typeface="Tahoma"/>
            </a:endParaRPr>
          </a:p>
        </p:txBody>
      </p:sp>
      <p:sp>
        <p:nvSpPr>
          <p:cNvPr id="1720" name="Google Shape;1720;p147"/>
          <p:cNvSpPr txBox="1">
            <a:spLocks noGrp="1"/>
          </p:cNvSpPr>
          <p:nvPr>
            <p:ph type="title"/>
          </p:nvPr>
        </p:nvSpPr>
        <p:spPr>
          <a:xfrm>
            <a:off x="2973920" y="382865"/>
            <a:ext cx="29838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do another case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48"/>
          <p:cNvPicPr preferRelativeResize="0"/>
          <p:nvPr/>
        </p:nvPicPr>
        <p:blipFill rotWithShape="1">
          <a:blip r:embed="rId3">
            <a:alphaModFix/>
          </a:blip>
          <a:srcRect/>
          <a:stretch/>
        </p:blipFill>
        <p:spPr>
          <a:xfrm>
            <a:off x="0" y="0"/>
            <a:ext cx="9143999" cy="5002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p:nvPr/>
        </p:nvSpPr>
        <p:spPr>
          <a:xfrm>
            <a:off x="0" y="1617824"/>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58" name="Google Shape;258;p32"/>
          <p:cNvSpPr txBox="1">
            <a:spLocks noGrp="1"/>
          </p:cNvSpPr>
          <p:nvPr>
            <p:ph type="title"/>
          </p:nvPr>
        </p:nvSpPr>
        <p:spPr>
          <a:xfrm>
            <a:off x="-50" y="1862300"/>
            <a:ext cx="9144000" cy="1162500"/>
          </a:xfrm>
          <a:prstGeom prst="rect">
            <a:avLst/>
          </a:prstGeom>
          <a:noFill/>
          <a:ln>
            <a:noFill/>
          </a:ln>
        </p:spPr>
        <p:txBody>
          <a:bodyPr spcFirstLastPara="1" wrap="square" lIns="0" tIns="36175" rIns="0" bIns="0" anchor="t" anchorCtr="0">
            <a:spAutoFit/>
          </a:bodyPr>
          <a:lstStyle/>
          <a:p>
            <a:pPr marL="1637029" marR="5080" lvl="0" indent="-1624965" algn="l" rtl="0">
              <a:lnSpc>
                <a:spcPct val="118356"/>
              </a:lnSpc>
              <a:spcBef>
                <a:spcPts val="0"/>
              </a:spcBef>
              <a:spcAft>
                <a:spcPts val="0"/>
              </a:spcAft>
              <a:buNone/>
            </a:pPr>
            <a:r>
              <a:rPr lang="en-GB" sz="3350" b="1" i="1">
                <a:latin typeface="Arial"/>
                <a:ea typeface="Arial"/>
                <a:cs typeface="Arial"/>
                <a:sym typeface="Arial"/>
              </a:rPr>
              <a:t>It isn’t that they cannot see the solution, it is that  they cannot see the problem.</a:t>
            </a:r>
            <a:endParaRPr sz="3350">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49"/>
          <p:cNvSpPr txBox="1">
            <a:spLocks noGrp="1"/>
          </p:cNvSpPr>
          <p:nvPr>
            <p:ph type="title"/>
          </p:nvPr>
        </p:nvSpPr>
        <p:spPr>
          <a:xfrm>
            <a:off x="384725" y="501590"/>
            <a:ext cx="308038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31" name="Google Shape;1731;p149"/>
          <p:cNvPicPr preferRelativeResize="0"/>
          <p:nvPr/>
        </p:nvPicPr>
        <p:blipFill rotWithShape="1">
          <a:blip r:embed="rId3">
            <a:alphaModFix/>
          </a:blip>
          <a:srcRect/>
          <a:stretch/>
        </p:blipFill>
        <p:spPr>
          <a:xfrm>
            <a:off x="311700" y="1080500"/>
            <a:ext cx="8520599" cy="389742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150"/>
          <p:cNvSpPr txBox="1">
            <a:spLocks noGrp="1"/>
          </p:cNvSpPr>
          <p:nvPr>
            <p:ph type="title"/>
          </p:nvPr>
        </p:nvSpPr>
        <p:spPr>
          <a:xfrm>
            <a:off x="384725" y="501590"/>
            <a:ext cx="308038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37" name="Google Shape;1737;p150"/>
          <p:cNvPicPr preferRelativeResize="0"/>
          <p:nvPr/>
        </p:nvPicPr>
        <p:blipFill rotWithShape="1">
          <a:blip r:embed="rId3">
            <a:alphaModFix/>
          </a:blip>
          <a:srcRect/>
          <a:stretch/>
        </p:blipFill>
        <p:spPr>
          <a:xfrm>
            <a:off x="311700" y="1064475"/>
            <a:ext cx="8498790" cy="391344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51"/>
          <p:cNvSpPr txBox="1">
            <a:spLocks noGrp="1"/>
          </p:cNvSpPr>
          <p:nvPr>
            <p:ph type="title"/>
          </p:nvPr>
        </p:nvSpPr>
        <p:spPr>
          <a:xfrm>
            <a:off x="1286181" y="2041525"/>
            <a:ext cx="2386800" cy="1003200"/>
          </a:xfrm>
          <a:prstGeom prst="rect">
            <a:avLst/>
          </a:prstGeom>
          <a:noFill/>
          <a:ln>
            <a:noFill/>
          </a:ln>
        </p:spPr>
        <p:txBody>
          <a:bodyPr spcFirstLastPara="1" wrap="square" lIns="0" tIns="11425" rIns="0" bIns="0" anchor="t" anchorCtr="0">
            <a:spAutoFit/>
          </a:bodyPr>
          <a:lstStyle/>
          <a:p>
            <a:pPr marL="31750" marR="5080" lvl="0" indent="-19685" algn="l" rtl="0">
              <a:lnSpc>
                <a:spcPct val="101299"/>
              </a:lnSpc>
              <a:spcBef>
                <a:spcPts val="0"/>
              </a:spcBef>
              <a:spcAft>
                <a:spcPts val="0"/>
              </a:spcAft>
              <a:buNone/>
            </a:pPr>
            <a:r>
              <a:rPr lang="en-GB" b="1">
                <a:latin typeface="Tahoma"/>
                <a:ea typeface="Tahoma"/>
                <a:cs typeface="Tahoma"/>
                <a:sym typeface="Tahoma"/>
              </a:rPr>
              <a:t>Revenue  Analysis</a:t>
            </a:r>
            <a:endParaRPr/>
          </a:p>
        </p:txBody>
      </p:sp>
      <p:pic>
        <p:nvPicPr>
          <p:cNvPr id="1743" name="Google Shape;1743;p151"/>
          <p:cNvPicPr preferRelativeResize="0"/>
          <p:nvPr/>
        </p:nvPicPr>
        <p:blipFill rotWithShape="1">
          <a:blip r:embed="rId3">
            <a:alphaModFix/>
          </a:blip>
          <a:srcRect/>
          <a:stretch/>
        </p:blipFill>
        <p:spPr>
          <a:xfrm>
            <a:off x="3883000" y="76200"/>
            <a:ext cx="4806999" cy="491774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152"/>
          <p:cNvSpPr txBox="1"/>
          <p:nvPr/>
        </p:nvSpPr>
        <p:spPr>
          <a:xfrm>
            <a:off x="811649" y="1736725"/>
            <a:ext cx="2822700" cy="1788600"/>
          </a:xfrm>
          <a:prstGeom prst="rect">
            <a:avLst/>
          </a:prstGeom>
          <a:noFill/>
          <a:ln>
            <a:noFill/>
          </a:ln>
        </p:spPr>
        <p:txBody>
          <a:bodyPr spcFirstLastPara="1" wrap="square" lIns="0" tIns="11425" rIns="0" bIns="0" anchor="t" anchorCtr="0">
            <a:spAutoFit/>
          </a:bodyPr>
          <a:lstStyle/>
          <a:p>
            <a:pPr marL="469265" marR="462280" lvl="0" indent="0" algn="ctr" rtl="0">
              <a:lnSpc>
                <a:spcPct val="101299"/>
              </a:lnSpc>
              <a:spcBef>
                <a:spcPts val="0"/>
              </a:spcBef>
              <a:spcAft>
                <a:spcPts val="0"/>
              </a:spcAft>
              <a:buNone/>
            </a:pPr>
            <a:r>
              <a:rPr lang="en-GB" sz="3200" b="1">
                <a:solidFill>
                  <a:srgbClr val="EE6C00"/>
                </a:solidFill>
                <a:latin typeface="Tahoma"/>
                <a:ea typeface="Tahoma"/>
                <a:cs typeface="Tahoma"/>
                <a:sym typeface="Tahoma"/>
              </a:rPr>
              <a:t>Cost  Analysis</a:t>
            </a:r>
            <a:endParaRPr sz="3200">
              <a:latin typeface="Tahoma"/>
              <a:ea typeface="Tahoma"/>
              <a:cs typeface="Tahoma"/>
              <a:sym typeface="Tahoma"/>
            </a:endParaRPr>
          </a:p>
          <a:p>
            <a:pPr marL="0" marR="0" lvl="0" indent="0" algn="ctr" rtl="0">
              <a:lnSpc>
                <a:spcPct val="100000"/>
              </a:lnSpc>
              <a:spcBef>
                <a:spcPts val="75"/>
              </a:spcBef>
              <a:spcAft>
                <a:spcPts val="0"/>
              </a:spcAft>
              <a:buNone/>
            </a:pPr>
            <a:r>
              <a:rPr lang="en-GB" sz="2500" b="1">
                <a:solidFill>
                  <a:srgbClr val="EE6C00"/>
                </a:solidFill>
                <a:latin typeface="Tahoma"/>
                <a:ea typeface="Tahoma"/>
                <a:cs typeface="Tahoma"/>
                <a:sym typeface="Tahoma"/>
              </a:rPr>
              <a:t>(Services Industry)</a:t>
            </a:r>
            <a:endParaRPr sz="2500">
              <a:latin typeface="Tahoma"/>
              <a:ea typeface="Tahoma"/>
              <a:cs typeface="Tahoma"/>
              <a:sym typeface="Tahoma"/>
            </a:endParaRPr>
          </a:p>
        </p:txBody>
      </p:sp>
      <p:sp>
        <p:nvSpPr>
          <p:cNvPr id="1749" name="Google Shape;1749;p152"/>
          <p:cNvSpPr txBox="1"/>
          <p:nvPr/>
        </p:nvSpPr>
        <p:spPr>
          <a:xfrm>
            <a:off x="364442" y="3506917"/>
            <a:ext cx="3039745" cy="265430"/>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GB" sz="1550">
                <a:latin typeface="Tahoma"/>
                <a:ea typeface="Tahoma"/>
                <a:cs typeface="Tahoma"/>
                <a:sym typeface="Tahoma"/>
              </a:rPr>
              <a:t>restaurants, salons, supermarkets, boutiques</a:t>
            </a:r>
            <a:endParaRPr sz="1550">
              <a:latin typeface="Tahoma"/>
              <a:ea typeface="Tahoma"/>
              <a:cs typeface="Tahoma"/>
              <a:sym typeface="Tahoma"/>
            </a:endParaRPr>
          </a:p>
        </p:txBody>
      </p:sp>
      <p:pic>
        <p:nvPicPr>
          <p:cNvPr id="1750" name="Google Shape;1750;p152"/>
          <p:cNvPicPr preferRelativeResize="0"/>
          <p:nvPr/>
        </p:nvPicPr>
        <p:blipFill rotWithShape="1">
          <a:blip r:embed="rId3">
            <a:alphaModFix/>
          </a:blip>
          <a:srcRect/>
          <a:stretch/>
        </p:blipFill>
        <p:spPr>
          <a:xfrm>
            <a:off x="3602700" y="152400"/>
            <a:ext cx="5323737" cy="48094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53"/>
          <p:cNvSpPr txBox="1"/>
          <p:nvPr/>
        </p:nvSpPr>
        <p:spPr>
          <a:xfrm>
            <a:off x="1090709" y="2875422"/>
            <a:ext cx="6968490" cy="821055"/>
          </a:xfrm>
          <a:prstGeom prst="rect">
            <a:avLst/>
          </a:prstGeom>
          <a:noFill/>
          <a:ln>
            <a:noFill/>
          </a:ln>
        </p:spPr>
        <p:txBody>
          <a:bodyPr spcFirstLastPara="1" wrap="square" lIns="0" tIns="11425" rIns="0" bIns="0" anchor="t" anchorCtr="0">
            <a:spAutoFit/>
          </a:bodyPr>
          <a:lstStyle/>
          <a:p>
            <a:pPr marL="1163320" marR="5080" lvl="0" indent="-1151255" algn="l" rtl="0">
              <a:lnSpc>
                <a:spcPct val="153500"/>
              </a:lnSpc>
              <a:spcBef>
                <a:spcPts val="0"/>
              </a:spcBef>
              <a:spcAft>
                <a:spcPts val="0"/>
              </a:spcAft>
              <a:buNone/>
            </a:pPr>
            <a:r>
              <a:rPr lang="en-GB" sz="1700">
                <a:latin typeface="Tahoma"/>
                <a:ea typeface="Tahoma"/>
                <a:cs typeface="Tahoma"/>
                <a:sym typeface="Tahoma"/>
              </a:rPr>
              <a:t>The year is 2021. Your client is a toy manufacturer and has been facing a decline in revenue  in the past 1 year. You need to analyse why this is happening.</a:t>
            </a:r>
            <a:endParaRPr sz="1700">
              <a:latin typeface="Tahoma"/>
              <a:ea typeface="Tahoma"/>
              <a:cs typeface="Tahoma"/>
              <a:sym typeface="Tahoma"/>
            </a:endParaRPr>
          </a:p>
        </p:txBody>
      </p:sp>
      <p:sp>
        <p:nvSpPr>
          <p:cNvPr id="1756" name="Google Shape;1756;p153"/>
          <p:cNvSpPr txBox="1"/>
          <p:nvPr/>
        </p:nvSpPr>
        <p:spPr>
          <a:xfrm>
            <a:off x="3887438" y="1604605"/>
            <a:ext cx="11563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Toy Story</a:t>
            </a:r>
            <a:endParaRPr sz="2750">
              <a:latin typeface="Tahoma"/>
              <a:ea typeface="Tahoma"/>
              <a:cs typeface="Tahoma"/>
              <a:sym typeface="Tahoma"/>
            </a:endParaRPr>
          </a:p>
        </p:txBody>
      </p:sp>
      <p:sp>
        <p:nvSpPr>
          <p:cNvPr id="1757" name="Google Shape;1757;p153"/>
          <p:cNvSpPr txBox="1">
            <a:spLocks noGrp="1"/>
          </p:cNvSpPr>
          <p:nvPr>
            <p:ph type="title"/>
          </p:nvPr>
        </p:nvSpPr>
        <p:spPr>
          <a:xfrm>
            <a:off x="2973928" y="382875"/>
            <a:ext cx="4525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do another case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pic>
        <p:nvPicPr>
          <p:cNvPr id="1762" name="Google Shape;1762;p154"/>
          <p:cNvPicPr preferRelativeResize="0"/>
          <p:nvPr/>
        </p:nvPicPr>
        <p:blipFill rotWithShape="1">
          <a:blip r:embed="rId3">
            <a:alphaModFix/>
          </a:blip>
          <a:srcRect/>
          <a:stretch/>
        </p:blipFill>
        <p:spPr>
          <a:xfrm>
            <a:off x="837125" y="0"/>
            <a:ext cx="7527450" cy="504202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155"/>
          <p:cNvSpPr txBox="1">
            <a:spLocks noGrp="1"/>
          </p:cNvSpPr>
          <p:nvPr>
            <p:ph type="title"/>
          </p:nvPr>
        </p:nvSpPr>
        <p:spPr>
          <a:xfrm>
            <a:off x="384725" y="501600"/>
            <a:ext cx="5821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68" name="Google Shape;1768;p155"/>
          <p:cNvPicPr preferRelativeResize="0"/>
          <p:nvPr/>
        </p:nvPicPr>
        <p:blipFill rotWithShape="1">
          <a:blip r:embed="rId3">
            <a:alphaModFix/>
          </a:blip>
          <a:srcRect/>
          <a:stretch/>
        </p:blipFill>
        <p:spPr>
          <a:xfrm>
            <a:off x="1676400" y="1027775"/>
            <a:ext cx="6290050" cy="39633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pic>
        <p:nvPicPr>
          <p:cNvPr id="1773" name="Google Shape;1773;p156"/>
          <p:cNvPicPr preferRelativeResize="0"/>
          <p:nvPr/>
        </p:nvPicPr>
        <p:blipFill rotWithShape="1">
          <a:blip r:embed="rId3">
            <a:alphaModFix/>
          </a:blip>
          <a:srcRect/>
          <a:stretch/>
        </p:blipFill>
        <p:spPr>
          <a:xfrm>
            <a:off x="1873474" y="1076225"/>
            <a:ext cx="5397049" cy="3963325"/>
          </a:xfrm>
          <a:prstGeom prst="rect">
            <a:avLst/>
          </a:prstGeom>
          <a:noFill/>
          <a:ln>
            <a:noFill/>
          </a:ln>
        </p:spPr>
      </p:pic>
      <p:sp>
        <p:nvSpPr>
          <p:cNvPr id="1774" name="Google Shape;1774;p156"/>
          <p:cNvSpPr txBox="1">
            <a:spLocks noGrp="1"/>
          </p:cNvSpPr>
          <p:nvPr>
            <p:ph type="title"/>
          </p:nvPr>
        </p:nvSpPr>
        <p:spPr>
          <a:xfrm>
            <a:off x="384725" y="501600"/>
            <a:ext cx="6514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57"/>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58"/>
          <p:cNvSpPr txBox="1"/>
          <p:nvPr/>
        </p:nvSpPr>
        <p:spPr>
          <a:xfrm>
            <a:off x="549197" y="2435663"/>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785" name="Google Shape;1785;p158"/>
          <p:cNvSpPr txBox="1"/>
          <p:nvPr/>
        </p:nvSpPr>
        <p:spPr>
          <a:xfrm>
            <a:off x="1323819" y="1305990"/>
            <a:ext cx="645414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Try one more problem with the same process:</a:t>
            </a:r>
            <a:endParaRPr sz="3200">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3" name="Google Shape;263;p33"/>
          <p:cNvGrpSpPr/>
          <p:nvPr/>
        </p:nvGrpSpPr>
        <p:grpSpPr>
          <a:xfrm>
            <a:off x="934800" y="722875"/>
            <a:ext cx="6714915" cy="4118610"/>
            <a:chOff x="934800" y="722875"/>
            <a:chExt cx="6714915" cy="4118610"/>
          </a:xfrm>
        </p:grpSpPr>
        <p:sp>
          <p:nvSpPr>
            <p:cNvPr id="264" name="Google Shape;264;p33"/>
            <p:cNvSpPr/>
            <p:nvPr/>
          </p:nvSpPr>
          <p:spPr>
            <a:xfrm>
              <a:off x="934800" y="722875"/>
              <a:ext cx="6478270" cy="4118610"/>
            </a:xfrm>
            <a:custGeom>
              <a:avLst/>
              <a:gdLst/>
              <a:ahLst/>
              <a:cxnLst/>
              <a:rect l="l" t="t" r="r" b="b"/>
              <a:pathLst>
                <a:path w="6478270" h="4118610" extrusionOk="0">
                  <a:moveTo>
                    <a:pt x="0" y="2059199"/>
                  </a:moveTo>
                  <a:lnTo>
                    <a:pt x="523" y="2021786"/>
                  </a:lnTo>
                  <a:lnTo>
                    <a:pt x="2089" y="1984535"/>
                  </a:lnTo>
                  <a:lnTo>
                    <a:pt x="8311" y="1910539"/>
                  </a:lnTo>
                  <a:lnTo>
                    <a:pt x="18594" y="1837257"/>
                  </a:lnTo>
                  <a:lnTo>
                    <a:pt x="32868" y="1764734"/>
                  </a:lnTo>
                  <a:lnTo>
                    <a:pt x="51061" y="1693016"/>
                  </a:lnTo>
                  <a:lnTo>
                    <a:pt x="73104" y="1622146"/>
                  </a:lnTo>
                  <a:lnTo>
                    <a:pt x="98925" y="1552171"/>
                  </a:lnTo>
                  <a:lnTo>
                    <a:pt x="128453" y="1483134"/>
                  </a:lnTo>
                  <a:lnTo>
                    <a:pt x="161617" y="1415082"/>
                  </a:lnTo>
                  <a:lnTo>
                    <a:pt x="179541" y="1381439"/>
                  </a:lnTo>
                  <a:lnTo>
                    <a:pt x="198348" y="1348059"/>
                  </a:lnTo>
                  <a:lnTo>
                    <a:pt x="218028" y="1314948"/>
                  </a:lnTo>
                  <a:lnTo>
                    <a:pt x="238573" y="1282111"/>
                  </a:lnTo>
                  <a:lnTo>
                    <a:pt x="259974" y="1249553"/>
                  </a:lnTo>
                  <a:lnTo>
                    <a:pt x="282222" y="1217281"/>
                  </a:lnTo>
                  <a:lnTo>
                    <a:pt x="305309" y="1185300"/>
                  </a:lnTo>
                  <a:lnTo>
                    <a:pt x="329225" y="1153615"/>
                  </a:lnTo>
                  <a:lnTo>
                    <a:pt x="353962" y="1122233"/>
                  </a:lnTo>
                  <a:lnTo>
                    <a:pt x="379511" y="1091159"/>
                  </a:lnTo>
                  <a:lnTo>
                    <a:pt x="405862" y="1060399"/>
                  </a:lnTo>
                  <a:lnTo>
                    <a:pt x="433008" y="1029957"/>
                  </a:lnTo>
                  <a:lnTo>
                    <a:pt x="460939" y="999840"/>
                  </a:lnTo>
                  <a:lnTo>
                    <a:pt x="489646" y="970054"/>
                  </a:lnTo>
                  <a:lnTo>
                    <a:pt x="519121" y="940604"/>
                  </a:lnTo>
                  <a:lnTo>
                    <a:pt x="549355" y="911495"/>
                  </a:lnTo>
                  <a:lnTo>
                    <a:pt x="580338" y="882734"/>
                  </a:lnTo>
                  <a:lnTo>
                    <a:pt x="612063" y="854326"/>
                  </a:lnTo>
                  <a:lnTo>
                    <a:pt x="644519" y="826276"/>
                  </a:lnTo>
                  <a:lnTo>
                    <a:pt x="677699" y="798591"/>
                  </a:lnTo>
                  <a:lnTo>
                    <a:pt x="711593" y="771275"/>
                  </a:lnTo>
                  <a:lnTo>
                    <a:pt x="746193" y="744335"/>
                  </a:lnTo>
                  <a:lnTo>
                    <a:pt x="781490" y="717775"/>
                  </a:lnTo>
                  <a:lnTo>
                    <a:pt x="817475" y="691603"/>
                  </a:lnTo>
                  <a:lnTo>
                    <a:pt x="854138" y="665823"/>
                  </a:lnTo>
                  <a:lnTo>
                    <a:pt x="891472" y="640440"/>
                  </a:lnTo>
                  <a:lnTo>
                    <a:pt x="929467" y="615461"/>
                  </a:lnTo>
                  <a:lnTo>
                    <a:pt x="968115" y="590892"/>
                  </a:lnTo>
                  <a:lnTo>
                    <a:pt x="1007406" y="566737"/>
                  </a:lnTo>
                  <a:lnTo>
                    <a:pt x="1047332" y="543003"/>
                  </a:lnTo>
                  <a:lnTo>
                    <a:pt x="1087884" y="519695"/>
                  </a:lnTo>
                  <a:lnTo>
                    <a:pt x="1129053" y="496818"/>
                  </a:lnTo>
                  <a:lnTo>
                    <a:pt x="1170831" y="474379"/>
                  </a:lnTo>
                  <a:lnTo>
                    <a:pt x="1213208" y="452383"/>
                  </a:lnTo>
                  <a:lnTo>
                    <a:pt x="1256175" y="430835"/>
                  </a:lnTo>
                  <a:lnTo>
                    <a:pt x="1299724" y="409741"/>
                  </a:lnTo>
                  <a:lnTo>
                    <a:pt x="1343846" y="389108"/>
                  </a:lnTo>
                  <a:lnTo>
                    <a:pt x="1388532" y="368939"/>
                  </a:lnTo>
                  <a:lnTo>
                    <a:pt x="1433773" y="349242"/>
                  </a:lnTo>
                  <a:lnTo>
                    <a:pt x="1479560" y="330022"/>
                  </a:lnTo>
                  <a:lnTo>
                    <a:pt x="1525885" y="311284"/>
                  </a:lnTo>
                  <a:lnTo>
                    <a:pt x="1572739" y="293034"/>
                  </a:lnTo>
                  <a:lnTo>
                    <a:pt x="1620112" y="275277"/>
                  </a:lnTo>
                  <a:lnTo>
                    <a:pt x="1667996" y="258020"/>
                  </a:lnTo>
                  <a:lnTo>
                    <a:pt x="1716382" y="241267"/>
                  </a:lnTo>
                  <a:lnTo>
                    <a:pt x="1765262" y="225025"/>
                  </a:lnTo>
                  <a:lnTo>
                    <a:pt x="1814625" y="209299"/>
                  </a:lnTo>
                  <a:lnTo>
                    <a:pt x="1864465" y="194095"/>
                  </a:lnTo>
                  <a:lnTo>
                    <a:pt x="1914770" y="179418"/>
                  </a:lnTo>
                  <a:lnTo>
                    <a:pt x="1965534" y="165274"/>
                  </a:lnTo>
                  <a:lnTo>
                    <a:pt x="2016747" y="151668"/>
                  </a:lnTo>
                  <a:lnTo>
                    <a:pt x="2068400" y="138607"/>
                  </a:lnTo>
                  <a:lnTo>
                    <a:pt x="2120484" y="126096"/>
                  </a:lnTo>
                  <a:lnTo>
                    <a:pt x="2172990" y="114140"/>
                  </a:lnTo>
                  <a:lnTo>
                    <a:pt x="2225910" y="102745"/>
                  </a:lnTo>
                  <a:lnTo>
                    <a:pt x="2279235" y="91917"/>
                  </a:lnTo>
                  <a:lnTo>
                    <a:pt x="2332955" y="81661"/>
                  </a:lnTo>
                  <a:lnTo>
                    <a:pt x="2387063" y="71984"/>
                  </a:lnTo>
                  <a:lnTo>
                    <a:pt x="2441549" y="62889"/>
                  </a:lnTo>
                  <a:lnTo>
                    <a:pt x="2496404" y="54384"/>
                  </a:lnTo>
                  <a:lnTo>
                    <a:pt x="2551619" y="46474"/>
                  </a:lnTo>
                  <a:lnTo>
                    <a:pt x="2607186" y="39165"/>
                  </a:lnTo>
                  <a:lnTo>
                    <a:pt x="2663096" y="32461"/>
                  </a:lnTo>
                  <a:lnTo>
                    <a:pt x="2719340" y="26369"/>
                  </a:lnTo>
                  <a:lnTo>
                    <a:pt x="2775909" y="20895"/>
                  </a:lnTo>
                  <a:lnTo>
                    <a:pt x="2832794" y="16044"/>
                  </a:lnTo>
                  <a:lnTo>
                    <a:pt x="2889986" y="11821"/>
                  </a:lnTo>
                  <a:lnTo>
                    <a:pt x="2947477" y="8232"/>
                  </a:lnTo>
                  <a:lnTo>
                    <a:pt x="3005258" y="5283"/>
                  </a:lnTo>
                  <a:lnTo>
                    <a:pt x="3063319" y="2980"/>
                  </a:lnTo>
                  <a:lnTo>
                    <a:pt x="3121652" y="1328"/>
                  </a:lnTo>
                  <a:lnTo>
                    <a:pt x="3180249" y="333"/>
                  </a:lnTo>
                  <a:lnTo>
                    <a:pt x="3239099" y="0"/>
                  </a:lnTo>
                  <a:lnTo>
                    <a:pt x="3297950" y="333"/>
                  </a:lnTo>
                  <a:lnTo>
                    <a:pt x="3356547" y="1328"/>
                  </a:lnTo>
                  <a:lnTo>
                    <a:pt x="3414880" y="2980"/>
                  </a:lnTo>
                  <a:lnTo>
                    <a:pt x="3472941" y="5283"/>
                  </a:lnTo>
                  <a:lnTo>
                    <a:pt x="3530722" y="8232"/>
                  </a:lnTo>
                  <a:lnTo>
                    <a:pt x="3588213" y="11821"/>
                  </a:lnTo>
                  <a:lnTo>
                    <a:pt x="3645405" y="16044"/>
                  </a:lnTo>
                  <a:lnTo>
                    <a:pt x="3702290" y="20895"/>
                  </a:lnTo>
                  <a:lnTo>
                    <a:pt x="3758859" y="26369"/>
                  </a:lnTo>
                  <a:lnTo>
                    <a:pt x="3815103" y="32461"/>
                  </a:lnTo>
                  <a:lnTo>
                    <a:pt x="3871013" y="39165"/>
                  </a:lnTo>
                  <a:lnTo>
                    <a:pt x="3926580" y="46474"/>
                  </a:lnTo>
                  <a:lnTo>
                    <a:pt x="3981795" y="54384"/>
                  </a:lnTo>
                  <a:lnTo>
                    <a:pt x="4036650" y="62889"/>
                  </a:lnTo>
                  <a:lnTo>
                    <a:pt x="4091136" y="71984"/>
                  </a:lnTo>
                  <a:lnTo>
                    <a:pt x="4145244" y="81661"/>
                  </a:lnTo>
                  <a:lnTo>
                    <a:pt x="4198964" y="91917"/>
                  </a:lnTo>
                  <a:lnTo>
                    <a:pt x="4252289" y="102745"/>
                  </a:lnTo>
                  <a:lnTo>
                    <a:pt x="4305209" y="114140"/>
                  </a:lnTo>
                  <a:lnTo>
                    <a:pt x="4357715" y="126096"/>
                  </a:lnTo>
                  <a:lnTo>
                    <a:pt x="4409799" y="138607"/>
                  </a:lnTo>
                  <a:lnTo>
                    <a:pt x="4461452" y="151668"/>
                  </a:lnTo>
                  <a:lnTo>
                    <a:pt x="4512665" y="165274"/>
                  </a:lnTo>
                  <a:lnTo>
                    <a:pt x="4563428" y="179418"/>
                  </a:lnTo>
                  <a:lnTo>
                    <a:pt x="4613734" y="194095"/>
                  </a:lnTo>
                  <a:lnTo>
                    <a:pt x="4663574" y="209299"/>
                  </a:lnTo>
                  <a:lnTo>
                    <a:pt x="4712937" y="225025"/>
                  </a:lnTo>
                  <a:lnTo>
                    <a:pt x="4761817" y="241267"/>
                  </a:lnTo>
                  <a:lnTo>
                    <a:pt x="4810203" y="258020"/>
                  </a:lnTo>
                  <a:lnTo>
                    <a:pt x="4858087" y="275277"/>
                  </a:lnTo>
                  <a:lnTo>
                    <a:pt x="4905460" y="293034"/>
                  </a:lnTo>
                  <a:lnTo>
                    <a:pt x="4952314" y="311284"/>
                  </a:lnTo>
                  <a:lnTo>
                    <a:pt x="4998638" y="330022"/>
                  </a:lnTo>
                  <a:lnTo>
                    <a:pt x="5044426" y="349242"/>
                  </a:lnTo>
                  <a:lnTo>
                    <a:pt x="5089667" y="368939"/>
                  </a:lnTo>
                  <a:lnTo>
                    <a:pt x="5134353" y="389108"/>
                  </a:lnTo>
                  <a:lnTo>
                    <a:pt x="5178475" y="409741"/>
                  </a:lnTo>
                  <a:lnTo>
                    <a:pt x="5222024" y="430835"/>
                  </a:lnTo>
                  <a:lnTo>
                    <a:pt x="5264991" y="452383"/>
                  </a:lnTo>
                  <a:lnTo>
                    <a:pt x="5307368" y="474379"/>
                  </a:lnTo>
                  <a:lnTo>
                    <a:pt x="5349146" y="496818"/>
                  </a:lnTo>
                  <a:lnTo>
                    <a:pt x="5390315" y="519695"/>
                  </a:lnTo>
                  <a:lnTo>
                    <a:pt x="5430867" y="543003"/>
                  </a:lnTo>
                  <a:lnTo>
                    <a:pt x="5470793" y="566737"/>
                  </a:lnTo>
                  <a:lnTo>
                    <a:pt x="5510084" y="590892"/>
                  </a:lnTo>
                  <a:lnTo>
                    <a:pt x="5548732" y="615461"/>
                  </a:lnTo>
                  <a:lnTo>
                    <a:pt x="5586727" y="640440"/>
                  </a:lnTo>
                  <a:lnTo>
                    <a:pt x="5624061" y="665823"/>
                  </a:lnTo>
                  <a:lnTo>
                    <a:pt x="5660724" y="691603"/>
                  </a:lnTo>
                  <a:lnTo>
                    <a:pt x="5696709" y="717775"/>
                  </a:lnTo>
                  <a:lnTo>
                    <a:pt x="5732006" y="744335"/>
                  </a:lnTo>
                  <a:lnTo>
                    <a:pt x="5766606" y="771275"/>
                  </a:lnTo>
                  <a:lnTo>
                    <a:pt x="5800500" y="798591"/>
                  </a:lnTo>
                  <a:lnTo>
                    <a:pt x="5833680" y="826276"/>
                  </a:lnTo>
                  <a:lnTo>
                    <a:pt x="5866136" y="854326"/>
                  </a:lnTo>
                  <a:lnTo>
                    <a:pt x="5897861" y="882734"/>
                  </a:lnTo>
                  <a:lnTo>
                    <a:pt x="5928844" y="911495"/>
                  </a:lnTo>
                  <a:lnTo>
                    <a:pt x="5959078" y="940604"/>
                  </a:lnTo>
                  <a:lnTo>
                    <a:pt x="5988553" y="970054"/>
                  </a:lnTo>
                  <a:lnTo>
                    <a:pt x="6017260" y="999840"/>
                  </a:lnTo>
                  <a:lnTo>
                    <a:pt x="6045191" y="1029957"/>
                  </a:lnTo>
                  <a:lnTo>
                    <a:pt x="6072337" y="1060399"/>
                  </a:lnTo>
                  <a:lnTo>
                    <a:pt x="6098688" y="1091159"/>
                  </a:lnTo>
                  <a:lnTo>
                    <a:pt x="6124237" y="1122233"/>
                  </a:lnTo>
                  <a:lnTo>
                    <a:pt x="6148974" y="1153615"/>
                  </a:lnTo>
                  <a:lnTo>
                    <a:pt x="6172890" y="1185300"/>
                  </a:lnTo>
                  <a:lnTo>
                    <a:pt x="6195977" y="1217281"/>
                  </a:lnTo>
                  <a:lnTo>
                    <a:pt x="6218225" y="1249553"/>
                  </a:lnTo>
                  <a:lnTo>
                    <a:pt x="6239626" y="1282111"/>
                  </a:lnTo>
                  <a:lnTo>
                    <a:pt x="6260171" y="1314948"/>
                  </a:lnTo>
                  <a:lnTo>
                    <a:pt x="6279851" y="1348059"/>
                  </a:lnTo>
                  <a:lnTo>
                    <a:pt x="6298658" y="1381439"/>
                  </a:lnTo>
                  <a:lnTo>
                    <a:pt x="6316582" y="1415082"/>
                  </a:lnTo>
                  <a:lnTo>
                    <a:pt x="6349746" y="1483134"/>
                  </a:lnTo>
                  <a:lnTo>
                    <a:pt x="6379274" y="1552171"/>
                  </a:lnTo>
                  <a:lnTo>
                    <a:pt x="6405095" y="1622146"/>
                  </a:lnTo>
                  <a:lnTo>
                    <a:pt x="6427137" y="1693016"/>
                  </a:lnTo>
                  <a:lnTo>
                    <a:pt x="6445331" y="1764734"/>
                  </a:lnTo>
                  <a:lnTo>
                    <a:pt x="6459605" y="1837257"/>
                  </a:lnTo>
                  <a:lnTo>
                    <a:pt x="6469888" y="1910539"/>
                  </a:lnTo>
                  <a:lnTo>
                    <a:pt x="6476110" y="1984535"/>
                  </a:lnTo>
                  <a:lnTo>
                    <a:pt x="6478199" y="2059199"/>
                  </a:lnTo>
                  <a:lnTo>
                    <a:pt x="6476110" y="2133864"/>
                  </a:lnTo>
                  <a:lnTo>
                    <a:pt x="6469888" y="2207860"/>
                  </a:lnTo>
                  <a:lnTo>
                    <a:pt x="6459605" y="2281142"/>
                  </a:lnTo>
                  <a:lnTo>
                    <a:pt x="6445331" y="2353665"/>
                  </a:lnTo>
                  <a:lnTo>
                    <a:pt x="6427137" y="2425383"/>
                  </a:lnTo>
                  <a:lnTo>
                    <a:pt x="6405095" y="2496253"/>
                  </a:lnTo>
                  <a:lnTo>
                    <a:pt x="6379274" y="2566228"/>
                  </a:lnTo>
                  <a:lnTo>
                    <a:pt x="6349746" y="2635265"/>
                  </a:lnTo>
                  <a:lnTo>
                    <a:pt x="6316582" y="2703317"/>
                  </a:lnTo>
                  <a:lnTo>
                    <a:pt x="6298658" y="2736960"/>
                  </a:lnTo>
                  <a:lnTo>
                    <a:pt x="6279851" y="2770340"/>
                  </a:lnTo>
                  <a:lnTo>
                    <a:pt x="6260171" y="2803451"/>
                  </a:lnTo>
                  <a:lnTo>
                    <a:pt x="6239626" y="2836288"/>
                  </a:lnTo>
                  <a:lnTo>
                    <a:pt x="6218225" y="2868846"/>
                  </a:lnTo>
                  <a:lnTo>
                    <a:pt x="6195977" y="2901118"/>
                  </a:lnTo>
                  <a:lnTo>
                    <a:pt x="6172890" y="2933099"/>
                  </a:lnTo>
                  <a:lnTo>
                    <a:pt x="6148974" y="2964784"/>
                  </a:lnTo>
                  <a:lnTo>
                    <a:pt x="6124237" y="2996166"/>
                  </a:lnTo>
                  <a:lnTo>
                    <a:pt x="6098688" y="3027240"/>
                  </a:lnTo>
                  <a:lnTo>
                    <a:pt x="6072337" y="3058001"/>
                  </a:lnTo>
                  <a:lnTo>
                    <a:pt x="6045191" y="3088442"/>
                  </a:lnTo>
                  <a:lnTo>
                    <a:pt x="6017260" y="3118559"/>
                  </a:lnTo>
                  <a:lnTo>
                    <a:pt x="5988553" y="3148345"/>
                  </a:lnTo>
                  <a:lnTo>
                    <a:pt x="5959078" y="3177795"/>
                  </a:lnTo>
                  <a:lnTo>
                    <a:pt x="5928844" y="3206904"/>
                  </a:lnTo>
                  <a:lnTo>
                    <a:pt x="5897861" y="3235665"/>
                  </a:lnTo>
                  <a:lnTo>
                    <a:pt x="5866136" y="3264073"/>
                  </a:lnTo>
                  <a:lnTo>
                    <a:pt x="5833680" y="3292123"/>
                  </a:lnTo>
                  <a:lnTo>
                    <a:pt x="5800500" y="3319808"/>
                  </a:lnTo>
                  <a:lnTo>
                    <a:pt x="5766606" y="3347124"/>
                  </a:lnTo>
                  <a:lnTo>
                    <a:pt x="5732006" y="3374064"/>
                  </a:lnTo>
                  <a:lnTo>
                    <a:pt x="5696709" y="3400624"/>
                  </a:lnTo>
                  <a:lnTo>
                    <a:pt x="5660724" y="3426796"/>
                  </a:lnTo>
                  <a:lnTo>
                    <a:pt x="5624061" y="3452577"/>
                  </a:lnTo>
                  <a:lnTo>
                    <a:pt x="5586727" y="3477959"/>
                  </a:lnTo>
                  <a:lnTo>
                    <a:pt x="5548732" y="3502938"/>
                  </a:lnTo>
                  <a:lnTo>
                    <a:pt x="5510084" y="3527507"/>
                  </a:lnTo>
                  <a:lnTo>
                    <a:pt x="5470793" y="3551662"/>
                  </a:lnTo>
                  <a:lnTo>
                    <a:pt x="5430867" y="3575396"/>
                  </a:lnTo>
                  <a:lnTo>
                    <a:pt x="5390315" y="3598704"/>
                  </a:lnTo>
                  <a:lnTo>
                    <a:pt x="5349146" y="3621581"/>
                  </a:lnTo>
                  <a:lnTo>
                    <a:pt x="5307368" y="3644020"/>
                  </a:lnTo>
                  <a:lnTo>
                    <a:pt x="5264991" y="3666016"/>
                  </a:lnTo>
                  <a:lnTo>
                    <a:pt x="5222024" y="3687564"/>
                  </a:lnTo>
                  <a:lnTo>
                    <a:pt x="5178475" y="3708658"/>
                  </a:lnTo>
                  <a:lnTo>
                    <a:pt x="5134353" y="3729291"/>
                  </a:lnTo>
                  <a:lnTo>
                    <a:pt x="5089667" y="3749460"/>
                  </a:lnTo>
                  <a:lnTo>
                    <a:pt x="5044426" y="3769157"/>
                  </a:lnTo>
                  <a:lnTo>
                    <a:pt x="4998638" y="3788377"/>
                  </a:lnTo>
                  <a:lnTo>
                    <a:pt x="4952314" y="3807115"/>
                  </a:lnTo>
                  <a:lnTo>
                    <a:pt x="4905460" y="3825365"/>
                  </a:lnTo>
                  <a:lnTo>
                    <a:pt x="4858087" y="3843122"/>
                  </a:lnTo>
                  <a:lnTo>
                    <a:pt x="4810203" y="3860379"/>
                  </a:lnTo>
                  <a:lnTo>
                    <a:pt x="4761817" y="3877132"/>
                  </a:lnTo>
                  <a:lnTo>
                    <a:pt x="4712937" y="3893374"/>
                  </a:lnTo>
                  <a:lnTo>
                    <a:pt x="4663574" y="3909100"/>
                  </a:lnTo>
                  <a:lnTo>
                    <a:pt x="4613734" y="3924304"/>
                  </a:lnTo>
                  <a:lnTo>
                    <a:pt x="4563428" y="3938981"/>
                  </a:lnTo>
                  <a:lnTo>
                    <a:pt x="4512665" y="3953125"/>
                  </a:lnTo>
                  <a:lnTo>
                    <a:pt x="4461452" y="3966731"/>
                  </a:lnTo>
                  <a:lnTo>
                    <a:pt x="4409799" y="3979792"/>
                  </a:lnTo>
                  <a:lnTo>
                    <a:pt x="4357715" y="3992303"/>
                  </a:lnTo>
                  <a:lnTo>
                    <a:pt x="4305209" y="4004259"/>
                  </a:lnTo>
                  <a:lnTo>
                    <a:pt x="4252289" y="4015654"/>
                  </a:lnTo>
                  <a:lnTo>
                    <a:pt x="4198964" y="4026482"/>
                  </a:lnTo>
                  <a:lnTo>
                    <a:pt x="4145244" y="4036738"/>
                  </a:lnTo>
                  <a:lnTo>
                    <a:pt x="4091136" y="4046415"/>
                  </a:lnTo>
                  <a:lnTo>
                    <a:pt x="4036650" y="4055510"/>
                  </a:lnTo>
                  <a:lnTo>
                    <a:pt x="3981795" y="4064015"/>
                  </a:lnTo>
                  <a:lnTo>
                    <a:pt x="3926580" y="4071925"/>
                  </a:lnTo>
                  <a:lnTo>
                    <a:pt x="3871013" y="4079234"/>
                  </a:lnTo>
                  <a:lnTo>
                    <a:pt x="3815103" y="4085938"/>
                  </a:lnTo>
                  <a:lnTo>
                    <a:pt x="3758859" y="4092030"/>
                  </a:lnTo>
                  <a:lnTo>
                    <a:pt x="3702290" y="4097504"/>
                  </a:lnTo>
                  <a:lnTo>
                    <a:pt x="3645405" y="4102355"/>
                  </a:lnTo>
                  <a:lnTo>
                    <a:pt x="3588213" y="4106578"/>
                  </a:lnTo>
                  <a:lnTo>
                    <a:pt x="3530722" y="4110167"/>
                  </a:lnTo>
                  <a:lnTo>
                    <a:pt x="3472941" y="4113116"/>
                  </a:lnTo>
                  <a:lnTo>
                    <a:pt x="3414880" y="4115419"/>
                  </a:lnTo>
                  <a:lnTo>
                    <a:pt x="3356547" y="4117071"/>
                  </a:lnTo>
                  <a:lnTo>
                    <a:pt x="3297950" y="4118066"/>
                  </a:lnTo>
                  <a:lnTo>
                    <a:pt x="3239099" y="4118399"/>
                  </a:lnTo>
                  <a:lnTo>
                    <a:pt x="3180249" y="4118066"/>
                  </a:lnTo>
                  <a:lnTo>
                    <a:pt x="3121652" y="4117071"/>
                  </a:lnTo>
                  <a:lnTo>
                    <a:pt x="3063319" y="4115419"/>
                  </a:lnTo>
                  <a:lnTo>
                    <a:pt x="3005258" y="4113116"/>
                  </a:lnTo>
                  <a:lnTo>
                    <a:pt x="2947477" y="4110167"/>
                  </a:lnTo>
                  <a:lnTo>
                    <a:pt x="2889986" y="4106578"/>
                  </a:lnTo>
                  <a:lnTo>
                    <a:pt x="2832794" y="4102355"/>
                  </a:lnTo>
                  <a:lnTo>
                    <a:pt x="2775909" y="4097504"/>
                  </a:lnTo>
                  <a:lnTo>
                    <a:pt x="2719340" y="4092030"/>
                  </a:lnTo>
                  <a:lnTo>
                    <a:pt x="2663096" y="4085938"/>
                  </a:lnTo>
                  <a:lnTo>
                    <a:pt x="2607186" y="4079234"/>
                  </a:lnTo>
                  <a:lnTo>
                    <a:pt x="2551619" y="4071925"/>
                  </a:lnTo>
                  <a:lnTo>
                    <a:pt x="2496404" y="4064015"/>
                  </a:lnTo>
                  <a:lnTo>
                    <a:pt x="2441549" y="4055510"/>
                  </a:lnTo>
                  <a:lnTo>
                    <a:pt x="2387063" y="4046415"/>
                  </a:lnTo>
                  <a:lnTo>
                    <a:pt x="2332955" y="4036738"/>
                  </a:lnTo>
                  <a:lnTo>
                    <a:pt x="2279235" y="4026482"/>
                  </a:lnTo>
                  <a:lnTo>
                    <a:pt x="2225910" y="4015654"/>
                  </a:lnTo>
                  <a:lnTo>
                    <a:pt x="2172990" y="4004259"/>
                  </a:lnTo>
                  <a:lnTo>
                    <a:pt x="2120484" y="3992303"/>
                  </a:lnTo>
                  <a:lnTo>
                    <a:pt x="2068400" y="3979792"/>
                  </a:lnTo>
                  <a:lnTo>
                    <a:pt x="2016747" y="3966731"/>
                  </a:lnTo>
                  <a:lnTo>
                    <a:pt x="1965534" y="3953125"/>
                  </a:lnTo>
                  <a:lnTo>
                    <a:pt x="1914770" y="3938981"/>
                  </a:lnTo>
                  <a:lnTo>
                    <a:pt x="1864465" y="3924304"/>
                  </a:lnTo>
                  <a:lnTo>
                    <a:pt x="1814625" y="3909100"/>
                  </a:lnTo>
                  <a:lnTo>
                    <a:pt x="1765262" y="3893374"/>
                  </a:lnTo>
                  <a:lnTo>
                    <a:pt x="1716382" y="3877132"/>
                  </a:lnTo>
                  <a:lnTo>
                    <a:pt x="1667996" y="3860379"/>
                  </a:lnTo>
                  <a:lnTo>
                    <a:pt x="1620112" y="3843122"/>
                  </a:lnTo>
                  <a:lnTo>
                    <a:pt x="1572739" y="3825365"/>
                  </a:lnTo>
                  <a:lnTo>
                    <a:pt x="1525885" y="3807115"/>
                  </a:lnTo>
                  <a:lnTo>
                    <a:pt x="1479560" y="3788377"/>
                  </a:lnTo>
                  <a:lnTo>
                    <a:pt x="1433773" y="3769157"/>
                  </a:lnTo>
                  <a:lnTo>
                    <a:pt x="1388532" y="3749460"/>
                  </a:lnTo>
                  <a:lnTo>
                    <a:pt x="1343846" y="3729291"/>
                  </a:lnTo>
                  <a:lnTo>
                    <a:pt x="1299724" y="3708658"/>
                  </a:lnTo>
                  <a:lnTo>
                    <a:pt x="1256175" y="3687564"/>
                  </a:lnTo>
                  <a:lnTo>
                    <a:pt x="1213208" y="3666016"/>
                  </a:lnTo>
                  <a:lnTo>
                    <a:pt x="1170831" y="3644020"/>
                  </a:lnTo>
                  <a:lnTo>
                    <a:pt x="1129053" y="3621581"/>
                  </a:lnTo>
                  <a:lnTo>
                    <a:pt x="1087884" y="3598704"/>
                  </a:lnTo>
                  <a:lnTo>
                    <a:pt x="1047332" y="3575396"/>
                  </a:lnTo>
                  <a:lnTo>
                    <a:pt x="1007406" y="3551662"/>
                  </a:lnTo>
                  <a:lnTo>
                    <a:pt x="968115" y="3527507"/>
                  </a:lnTo>
                  <a:lnTo>
                    <a:pt x="929467" y="3502938"/>
                  </a:lnTo>
                  <a:lnTo>
                    <a:pt x="891472" y="3477959"/>
                  </a:lnTo>
                  <a:lnTo>
                    <a:pt x="854138" y="3452577"/>
                  </a:lnTo>
                  <a:lnTo>
                    <a:pt x="817475" y="3426796"/>
                  </a:lnTo>
                  <a:lnTo>
                    <a:pt x="781490" y="3400624"/>
                  </a:lnTo>
                  <a:lnTo>
                    <a:pt x="746193" y="3374064"/>
                  </a:lnTo>
                  <a:lnTo>
                    <a:pt x="711593" y="3347124"/>
                  </a:lnTo>
                  <a:lnTo>
                    <a:pt x="677699" y="3319808"/>
                  </a:lnTo>
                  <a:lnTo>
                    <a:pt x="644519" y="3292123"/>
                  </a:lnTo>
                  <a:lnTo>
                    <a:pt x="612063" y="3264073"/>
                  </a:lnTo>
                  <a:lnTo>
                    <a:pt x="580338" y="3235665"/>
                  </a:lnTo>
                  <a:lnTo>
                    <a:pt x="549355" y="3206904"/>
                  </a:lnTo>
                  <a:lnTo>
                    <a:pt x="519121" y="3177795"/>
                  </a:lnTo>
                  <a:lnTo>
                    <a:pt x="489646" y="3148345"/>
                  </a:lnTo>
                  <a:lnTo>
                    <a:pt x="460939" y="3118559"/>
                  </a:lnTo>
                  <a:lnTo>
                    <a:pt x="433008" y="3088442"/>
                  </a:lnTo>
                  <a:lnTo>
                    <a:pt x="405862" y="3058001"/>
                  </a:lnTo>
                  <a:lnTo>
                    <a:pt x="379511" y="3027240"/>
                  </a:lnTo>
                  <a:lnTo>
                    <a:pt x="353962" y="2996166"/>
                  </a:lnTo>
                  <a:lnTo>
                    <a:pt x="329225" y="2964784"/>
                  </a:lnTo>
                  <a:lnTo>
                    <a:pt x="305309" y="2933099"/>
                  </a:lnTo>
                  <a:lnTo>
                    <a:pt x="282222" y="2901118"/>
                  </a:lnTo>
                  <a:lnTo>
                    <a:pt x="259974" y="2868846"/>
                  </a:lnTo>
                  <a:lnTo>
                    <a:pt x="238573" y="2836288"/>
                  </a:lnTo>
                  <a:lnTo>
                    <a:pt x="218028" y="2803451"/>
                  </a:lnTo>
                  <a:lnTo>
                    <a:pt x="198348" y="2770340"/>
                  </a:lnTo>
                  <a:lnTo>
                    <a:pt x="179541" y="2736960"/>
                  </a:lnTo>
                  <a:lnTo>
                    <a:pt x="161617" y="2703317"/>
                  </a:lnTo>
                  <a:lnTo>
                    <a:pt x="128453" y="2635265"/>
                  </a:lnTo>
                  <a:lnTo>
                    <a:pt x="98925" y="2566228"/>
                  </a:lnTo>
                  <a:lnTo>
                    <a:pt x="73104" y="2496253"/>
                  </a:lnTo>
                  <a:lnTo>
                    <a:pt x="51061" y="2425383"/>
                  </a:lnTo>
                  <a:lnTo>
                    <a:pt x="32868" y="2353665"/>
                  </a:lnTo>
                  <a:lnTo>
                    <a:pt x="18594" y="2281142"/>
                  </a:lnTo>
                  <a:lnTo>
                    <a:pt x="8311" y="2207860"/>
                  </a:lnTo>
                  <a:lnTo>
                    <a:pt x="2089" y="2133864"/>
                  </a:lnTo>
                  <a:lnTo>
                    <a:pt x="523" y="2096613"/>
                  </a:lnTo>
                  <a:lnTo>
                    <a:pt x="0" y="2059199"/>
                  </a:lnTo>
                  <a:close/>
                </a:path>
              </a:pathLst>
            </a:custGeom>
            <a:noFill/>
            <a:ln w="19025" cap="flat" cmpd="sng">
              <a:solidFill>
                <a:srgbClr val="98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65" name="Google Shape;265;p33"/>
            <p:cNvPicPr preferRelativeResize="0"/>
            <p:nvPr/>
          </p:nvPicPr>
          <p:blipFill rotWithShape="1">
            <a:blip r:embed="rId3">
              <a:alphaModFix/>
            </a:blip>
            <a:srcRect/>
            <a:stretch/>
          </p:blipFill>
          <p:spPr>
            <a:xfrm>
              <a:off x="2367600" y="984900"/>
              <a:ext cx="3540476" cy="3347325"/>
            </a:xfrm>
            <a:prstGeom prst="rect">
              <a:avLst/>
            </a:prstGeom>
            <a:noFill/>
            <a:ln>
              <a:noFill/>
            </a:ln>
          </p:spPr>
        </p:pic>
        <p:pic>
          <p:nvPicPr>
            <p:cNvPr id="266" name="Google Shape;266;p33"/>
            <p:cNvPicPr preferRelativeResize="0"/>
            <p:nvPr/>
          </p:nvPicPr>
          <p:blipFill rotWithShape="1">
            <a:blip r:embed="rId4">
              <a:alphaModFix/>
            </a:blip>
            <a:srcRect/>
            <a:stretch/>
          </p:blipFill>
          <p:spPr>
            <a:xfrm>
              <a:off x="2424750" y="1023000"/>
              <a:ext cx="3426176" cy="3233024"/>
            </a:xfrm>
            <a:prstGeom prst="rect">
              <a:avLst/>
            </a:prstGeom>
            <a:noFill/>
            <a:ln>
              <a:noFill/>
            </a:ln>
          </p:spPr>
        </p:pic>
        <p:sp>
          <p:nvSpPr>
            <p:cNvPr id="267" name="Google Shape;267;p33"/>
            <p:cNvSpPr/>
            <p:nvPr/>
          </p:nvSpPr>
          <p:spPr>
            <a:xfrm>
              <a:off x="7253475" y="3661249"/>
              <a:ext cx="396240" cy="520700"/>
            </a:xfrm>
            <a:custGeom>
              <a:avLst/>
              <a:gdLst/>
              <a:ahLst/>
              <a:cxnLst/>
              <a:rect l="l" t="t" r="r" b="b"/>
              <a:pathLst>
                <a:path w="396240" h="520700" extrusionOk="0">
                  <a:moveTo>
                    <a:pt x="197849" y="520199"/>
                  </a:moveTo>
                  <a:lnTo>
                    <a:pt x="197849" y="390149"/>
                  </a:lnTo>
                  <a:lnTo>
                    <a:pt x="0" y="390149"/>
                  </a:lnTo>
                  <a:lnTo>
                    <a:pt x="0" y="130049"/>
                  </a:lnTo>
                  <a:lnTo>
                    <a:pt x="197849" y="130049"/>
                  </a:lnTo>
                  <a:lnTo>
                    <a:pt x="197849" y="0"/>
                  </a:lnTo>
                  <a:lnTo>
                    <a:pt x="395699" y="260099"/>
                  </a:lnTo>
                  <a:lnTo>
                    <a:pt x="197849" y="520199"/>
                  </a:lnTo>
                  <a:close/>
                </a:path>
              </a:pathLst>
            </a:custGeom>
            <a:solidFill>
              <a:srgbClr val="98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8" name="Google Shape;268;p33"/>
            <p:cNvSpPr/>
            <p:nvPr/>
          </p:nvSpPr>
          <p:spPr>
            <a:xfrm>
              <a:off x="7253475" y="3661249"/>
              <a:ext cx="396240" cy="520700"/>
            </a:xfrm>
            <a:custGeom>
              <a:avLst/>
              <a:gdLst/>
              <a:ahLst/>
              <a:cxnLst/>
              <a:rect l="l" t="t" r="r" b="b"/>
              <a:pathLst>
                <a:path w="396240" h="520700" extrusionOk="0">
                  <a:moveTo>
                    <a:pt x="0" y="130049"/>
                  </a:moveTo>
                  <a:lnTo>
                    <a:pt x="197849" y="130049"/>
                  </a:lnTo>
                  <a:lnTo>
                    <a:pt x="197849" y="0"/>
                  </a:lnTo>
                  <a:lnTo>
                    <a:pt x="395699" y="260099"/>
                  </a:lnTo>
                  <a:lnTo>
                    <a:pt x="197849" y="520199"/>
                  </a:lnTo>
                  <a:lnTo>
                    <a:pt x="197849" y="390149"/>
                  </a:lnTo>
                  <a:lnTo>
                    <a:pt x="0" y="390149"/>
                  </a:lnTo>
                  <a:lnTo>
                    <a:pt x="0" y="130049"/>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69" name="Google Shape;269;p33"/>
          <p:cNvSpPr txBox="1">
            <a:spLocks noGrp="1"/>
          </p:cNvSpPr>
          <p:nvPr>
            <p:ph type="title"/>
          </p:nvPr>
        </p:nvSpPr>
        <p:spPr>
          <a:xfrm>
            <a:off x="308525" y="120590"/>
            <a:ext cx="3566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Steps in Problem Solving</a:t>
            </a:r>
            <a:endParaRPr/>
          </a:p>
        </p:txBody>
      </p:sp>
      <p:sp>
        <p:nvSpPr>
          <p:cNvPr id="270" name="Google Shape;270;p33"/>
          <p:cNvSpPr txBox="1"/>
          <p:nvPr/>
        </p:nvSpPr>
        <p:spPr>
          <a:xfrm>
            <a:off x="7470220" y="3298053"/>
            <a:ext cx="1705463" cy="1402500"/>
          </a:xfrm>
          <a:prstGeom prst="rect">
            <a:avLst/>
          </a:prstGeom>
          <a:noFill/>
          <a:ln>
            <a:noFill/>
          </a:ln>
        </p:spPr>
        <p:txBody>
          <a:bodyPr spcFirstLastPara="1" wrap="square" lIns="0" tIns="17125" rIns="0" bIns="0" anchor="t" anchorCtr="0">
            <a:spAutoFit/>
          </a:bodyPr>
          <a:lstStyle/>
          <a:p>
            <a:pPr marL="12700" marR="5080" lvl="0" indent="0" algn="ctr" rtl="0">
              <a:lnSpc>
                <a:spcPct val="100000"/>
              </a:lnSpc>
              <a:spcBef>
                <a:spcPts val="0"/>
              </a:spcBef>
              <a:spcAft>
                <a:spcPts val="0"/>
              </a:spcAft>
              <a:buNone/>
            </a:pPr>
            <a:r>
              <a:rPr lang="en-GB" sz="1800" b="1" i="1" dirty="0">
                <a:solidFill>
                  <a:srgbClr val="980000"/>
                </a:solidFill>
                <a:latin typeface="Arial"/>
                <a:ea typeface="Arial"/>
                <a:cs typeface="Arial"/>
                <a:sym typeface="Arial"/>
              </a:rPr>
              <a:t>Asking the  right  questions at  each step is  the Key</a:t>
            </a:r>
            <a:endParaRPr sz="1800" dirty="0">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159"/>
          <p:cNvSpPr txBox="1"/>
          <p:nvPr/>
        </p:nvSpPr>
        <p:spPr>
          <a:xfrm>
            <a:off x="2804236" y="1076347"/>
            <a:ext cx="3119755"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600">
                <a:latin typeface="Tahoma"/>
                <a:ea typeface="Tahoma"/>
                <a:cs typeface="Tahoma"/>
                <a:sym typeface="Tahoma"/>
              </a:rPr>
              <a:t>Asking the preliminary questions</a:t>
            </a:r>
            <a:endParaRPr sz="1600">
              <a:latin typeface="Tahoma"/>
              <a:ea typeface="Tahoma"/>
              <a:cs typeface="Tahoma"/>
              <a:sym typeface="Tahoma"/>
            </a:endParaRPr>
          </a:p>
        </p:txBody>
      </p:sp>
      <p:sp>
        <p:nvSpPr>
          <p:cNvPr id="1791" name="Google Shape;1791;p159"/>
          <p:cNvSpPr txBox="1">
            <a:spLocks noGrp="1"/>
          </p:cNvSpPr>
          <p:nvPr>
            <p:ph type="title"/>
          </p:nvPr>
        </p:nvSpPr>
        <p:spPr>
          <a:xfrm>
            <a:off x="3417943" y="161800"/>
            <a:ext cx="4216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First things ﬁrst!</a:t>
            </a:r>
            <a:endParaRPr/>
          </a:p>
        </p:txBody>
      </p:sp>
      <p:sp>
        <p:nvSpPr>
          <p:cNvPr id="1792" name="Google Shape;1792;p159"/>
          <p:cNvSpPr txBox="1"/>
          <p:nvPr/>
        </p:nvSpPr>
        <p:spPr>
          <a:xfrm>
            <a:off x="1373050" y="21437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793" name="Google Shape;1793;p159"/>
          <p:cNvPicPr preferRelativeResize="0"/>
          <p:nvPr/>
        </p:nvPicPr>
        <p:blipFill rotWithShape="1">
          <a:blip r:embed="rId3">
            <a:alphaModFix/>
          </a:blip>
          <a:srcRect/>
          <a:stretch/>
        </p:blipFill>
        <p:spPr>
          <a:xfrm>
            <a:off x="628485" y="2111030"/>
            <a:ext cx="373881" cy="401969"/>
          </a:xfrm>
          <a:prstGeom prst="rect">
            <a:avLst/>
          </a:prstGeom>
          <a:noFill/>
          <a:ln>
            <a:noFill/>
          </a:ln>
        </p:spPr>
      </p:pic>
      <p:pic>
        <p:nvPicPr>
          <p:cNvPr id="1794" name="Google Shape;1794;p159"/>
          <p:cNvPicPr preferRelativeResize="0"/>
          <p:nvPr/>
        </p:nvPicPr>
        <p:blipFill rotWithShape="1">
          <a:blip r:embed="rId4">
            <a:alphaModFix/>
          </a:blip>
          <a:srcRect/>
          <a:stretch/>
        </p:blipFill>
        <p:spPr>
          <a:xfrm>
            <a:off x="620385" y="2655355"/>
            <a:ext cx="393766" cy="438639"/>
          </a:xfrm>
          <a:prstGeom prst="rect">
            <a:avLst/>
          </a:prstGeom>
          <a:noFill/>
          <a:ln>
            <a:noFill/>
          </a:ln>
        </p:spPr>
      </p:pic>
      <p:pic>
        <p:nvPicPr>
          <p:cNvPr id="1795" name="Google Shape;1795;p159"/>
          <p:cNvPicPr preferRelativeResize="0"/>
          <p:nvPr/>
        </p:nvPicPr>
        <p:blipFill rotWithShape="1">
          <a:blip r:embed="rId5">
            <a:alphaModFix/>
          </a:blip>
          <a:srcRect/>
          <a:stretch/>
        </p:blipFill>
        <p:spPr>
          <a:xfrm>
            <a:off x="605227" y="3315815"/>
            <a:ext cx="425949" cy="424056"/>
          </a:xfrm>
          <a:prstGeom prst="rect">
            <a:avLst/>
          </a:prstGeom>
          <a:noFill/>
          <a:ln>
            <a:noFill/>
          </a:ln>
        </p:spPr>
      </p:pic>
      <p:pic>
        <p:nvPicPr>
          <p:cNvPr id="1796" name="Google Shape;1796;p159"/>
          <p:cNvPicPr preferRelativeResize="0"/>
          <p:nvPr/>
        </p:nvPicPr>
        <p:blipFill rotWithShape="1">
          <a:blip r:embed="rId6">
            <a:alphaModFix/>
          </a:blip>
          <a:srcRect/>
          <a:stretch/>
        </p:blipFill>
        <p:spPr>
          <a:xfrm>
            <a:off x="5002001" y="2028189"/>
            <a:ext cx="566558" cy="545974"/>
          </a:xfrm>
          <a:prstGeom prst="rect">
            <a:avLst/>
          </a:prstGeom>
          <a:noFill/>
          <a:ln>
            <a:noFill/>
          </a:ln>
        </p:spPr>
      </p:pic>
      <p:pic>
        <p:nvPicPr>
          <p:cNvPr id="1797" name="Google Shape;1797;p159"/>
          <p:cNvPicPr preferRelativeResize="0"/>
          <p:nvPr/>
        </p:nvPicPr>
        <p:blipFill rotWithShape="1">
          <a:blip r:embed="rId7">
            <a:alphaModFix/>
          </a:blip>
          <a:srcRect/>
          <a:stretch/>
        </p:blipFill>
        <p:spPr>
          <a:xfrm>
            <a:off x="545203" y="3868415"/>
            <a:ext cx="545974" cy="545974"/>
          </a:xfrm>
          <a:prstGeom prst="rect">
            <a:avLst/>
          </a:prstGeom>
          <a:noFill/>
          <a:ln>
            <a:noFill/>
          </a:ln>
        </p:spPr>
      </p:pic>
      <p:pic>
        <p:nvPicPr>
          <p:cNvPr id="1798" name="Google Shape;1798;p159"/>
          <p:cNvPicPr preferRelativeResize="0"/>
          <p:nvPr/>
        </p:nvPicPr>
        <p:blipFill rotWithShape="1">
          <a:blip r:embed="rId8">
            <a:alphaModFix/>
          </a:blip>
          <a:srcRect/>
          <a:stretch/>
        </p:blipFill>
        <p:spPr>
          <a:xfrm>
            <a:off x="5072290" y="2662739"/>
            <a:ext cx="425949" cy="425949"/>
          </a:xfrm>
          <a:prstGeom prst="rect">
            <a:avLst/>
          </a:prstGeom>
          <a:noFill/>
          <a:ln>
            <a:noFill/>
          </a:ln>
        </p:spPr>
      </p:pic>
      <p:pic>
        <p:nvPicPr>
          <p:cNvPr id="1799" name="Google Shape;1799;p159"/>
          <p:cNvPicPr preferRelativeResize="0"/>
          <p:nvPr/>
        </p:nvPicPr>
        <p:blipFill rotWithShape="1">
          <a:blip r:embed="rId9">
            <a:alphaModFix/>
          </a:blip>
          <a:srcRect/>
          <a:stretch/>
        </p:blipFill>
        <p:spPr>
          <a:xfrm>
            <a:off x="5072301" y="3389591"/>
            <a:ext cx="425949" cy="363477"/>
          </a:xfrm>
          <a:prstGeom prst="rect">
            <a:avLst/>
          </a:prstGeom>
          <a:noFill/>
          <a:ln>
            <a:noFill/>
          </a:ln>
        </p:spPr>
      </p:pic>
      <p:sp>
        <p:nvSpPr>
          <p:cNvPr id="1800" name="Google Shape;1800;p159"/>
          <p:cNvSpPr txBox="1"/>
          <p:nvPr/>
        </p:nvSpPr>
        <p:spPr>
          <a:xfrm>
            <a:off x="1373050" y="27320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801" name="Google Shape;1801;p159"/>
          <p:cNvSpPr txBox="1"/>
          <p:nvPr/>
        </p:nvSpPr>
        <p:spPr>
          <a:xfrm>
            <a:off x="1373050" y="33835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802" name="Google Shape;1802;p159"/>
          <p:cNvSpPr txBox="1"/>
          <p:nvPr/>
        </p:nvSpPr>
        <p:spPr>
          <a:xfrm>
            <a:off x="1373050" y="40351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803" name="Google Shape;1803;p159"/>
          <p:cNvSpPr txBox="1"/>
          <p:nvPr/>
        </p:nvSpPr>
        <p:spPr>
          <a:xfrm>
            <a:off x="5819725" y="21468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804" name="Google Shape;1804;p159"/>
          <p:cNvSpPr txBox="1"/>
          <p:nvPr/>
        </p:nvSpPr>
        <p:spPr>
          <a:xfrm>
            <a:off x="5819725" y="27761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805" name="Google Shape;1805;p159"/>
          <p:cNvSpPr txBox="1"/>
          <p:nvPr/>
        </p:nvSpPr>
        <p:spPr>
          <a:xfrm>
            <a:off x="5819725" y="34696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pic>
        <p:nvPicPr>
          <p:cNvPr id="1806" name="Google Shape;1806;p159"/>
          <p:cNvPicPr preferRelativeResize="0"/>
          <p:nvPr/>
        </p:nvPicPr>
        <p:blipFill rotWithShape="1">
          <a:blip r:embed="rId10">
            <a:alphaModFix/>
          </a:blip>
          <a:srcRect/>
          <a:stretch/>
        </p:blipFill>
        <p:spPr>
          <a:xfrm>
            <a:off x="5072300" y="3972419"/>
            <a:ext cx="425949" cy="425930"/>
          </a:xfrm>
          <a:prstGeom prst="rect">
            <a:avLst/>
          </a:prstGeom>
          <a:noFill/>
          <a:ln>
            <a:noFill/>
          </a:ln>
        </p:spPr>
      </p:pic>
      <p:pic>
        <p:nvPicPr>
          <p:cNvPr id="1807" name="Google Shape;1807;p159"/>
          <p:cNvPicPr preferRelativeResize="0"/>
          <p:nvPr/>
        </p:nvPicPr>
        <p:blipFill rotWithShape="1">
          <a:blip r:embed="rId11">
            <a:alphaModFix/>
          </a:blip>
          <a:srcRect/>
          <a:stretch/>
        </p:blipFill>
        <p:spPr>
          <a:xfrm>
            <a:off x="2651274" y="2079326"/>
            <a:ext cx="409223" cy="409223"/>
          </a:xfrm>
          <a:prstGeom prst="rect">
            <a:avLst/>
          </a:prstGeom>
          <a:noFill/>
          <a:ln>
            <a:noFill/>
          </a:ln>
        </p:spPr>
      </p:pic>
      <p:pic>
        <p:nvPicPr>
          <p:cNvPr id="1808" name="Google Shape;1808;p159"/>
          <p:cNvPicPr preferRelativeResize="0"/>
          <p:nvPr/>
        </p:nvPicPr>
        <p:blipFill rotWithShape="1">
          <a:blip r:embed="rId11">
            <a:alphaModFix/>
          </a:blip>
          <a:srcRect/>
          <a:stretch/>
        </p:blipFill>
        <p:spPr>
          <a:xfrm>
            <a:off x="3124475" y="2671113"/>
            <a:ext cx="409223" cy="409223"/>
          </a:xfrm>
          <a:prstGeom prst="rect">
            <a:avLst/>
          </a:prstGeom>
          <a:noFill/>
          <a:ln>
            <a:noFill/>
          </a:ln>
        </p:spPr>
      </p:pic>
      <p:pic>
        <p:nvPicPr>
          <p:cNvPr id="1809" name="Google Shape;1809;p159"/>
          <p:cNvPicPr preferRelativeResize="0"/>
          <p:nvPr/>
        </p:nvPicPr>
        <p:blipFill rotWithShape="1">
          <a:blip r:embed="rId11">
            <a:alphaModFix/>
          </a:blip>
          <a:srcRect/>
          <a:stretch/>
        </p:blipFill>
        <p:spPr>
          <a:xfrm>
            <a:off x="2806375" y="4010826"/>
            <a:ext cx="409223" cy="409223"/>
          </a:xfrm>
          <a:prstGeom prst="rect">
            <a:avLst/>
          </a:prstGeom>
          <a:noFill/>
          <a:ln>
            <a:noFill/>
          </a:ln>
        </p:spPr>
      </p:pic>
      <p:pic>
        <p:nvPicPr>
          <p:cNvPr id="1810" name="Google Shape;1810;p159"/>
          <p:cNvPicPr preferRelativeResize="0"/>
          <p:nvPr/>
        </p:nvPicPr>
        <p:blipFill rotWithShape="1">
          <a:blip r:embed="rId11">
            <a:alphaModFix/>
          </a:blip>
          <a:srcRect/>
          <a:stretch/>
        </p:blipFill>
        <p:spPr>
          <a:xfrm>
            <a:off x="7225424" y="2101401"/>
            <a:ext cx="409223" cy="409223"/>
          </a:xfrm>
          <a:prstGeom prst="rect">
            <a:avLst/>
          </a:prstGeom>
          <a:noFill/>
          <a:ln>
            <a:noFill/>
          </a:ln>
        </p:spPr>
      </p:pic>
      <p:pic>
        <p:nvPicPr>
          <p:cNvPr id="1811" name="Google Shape;1811;p159"/>
          <p:cNvPicPr preferRelativeResize="0"/>
          <p:nvPr/>
        </p:nvPicPr>
        <p:blipFill rotWithShape="1">
          <a:blip r:embed="rId11">
            <a:alphaModFix/>
          </a:blip>
          <a:srcRect/>
          <a:stretch/>
        </p:blipFill>
        <p:spPr>
          <a:xfrm>
            <a:off x="7110475" y="2732626"/>
            <a:ext cx="409223" cy="409223"/>
          </a:xfrm>
          <a:prstGeom prst="rect">
            <a:avLst/>
          </a:prstGeom>
          <a:noFill/>
          <a:ln>
            <a:noFill/>
          </a:ln>
        </p:spPr>
      </p:pic>
      <p:pic>
        <p:nvPicPr>
          <p:cNvPr id="1812" name="Google Shape;1812;p159"/>
          <p:cNvPicPr preferRelativeResize="0"/>
          <p:nvPr/>
        </p:nvPicPr>
        <p:blipFill rotWithShape="1">
          <a:blip r:embed="rId11">
            <a:alphaModFix/>
          </a:blip>
          <a:srcRect/>
          <a:stretch/>
        </p:blipFill>
        <p:spPr>
          <a:xfrm>
            <a:off x="7182649" y="3981213"/>
            <a:ext cx="409223" cy="409223"/>
          </a:xfrm>
          <a:prstGeom prst="rect">
            <a:avLst/>
          </a:prstGeom>
          <a:noFill/>
          <a:ln>
            <a:noFill/>
          </a:ln>
        </p:spPr>
      </p:pic>
      <p:sp>
        <p:nvSpPr>
          <p:cNvPr id="1813" name="Google Shape;1813;p159"/>
          <p:cNvSpPr txBox="1"/>
          <p:nvPr/>
        </p:nvSpPr>
        <p:spPr>
          <a:xfrm>
            <a:off x="2941724" y="3418112"/>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14" name="Google Shape;1814;p159"/>
          <p:cNvSpPr txBox="1"/>
          <p:nvPr/>
        </p:nvSpPr>
        <p:spPr>
          <a:xfrm>
            <a:off x="7298449" y="3404424"/>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160"/>
          <p:cNvSpPr txBox="1"/>
          <p:nvPr/>
        </p:nvSpPr>
        <p:spPr>
          <a:xfrm>
            <a:off x="2804236" y="1076347"/>
            <a:ext cx="3119755"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600">
                <a:latin typeface="Tahoma"/>
                <a:ea typeface="Tahoma"/>
                <a:cs typeface="Tahoma"/>
                <a:sym typeface="Tahoma"/>
              </a:rPr>
              <a:t>Asking the preliminary questions</a:t>
            </a:r>
            <a:endParaRPr sz="1600">
              <a:latin typeface="Tahoma"/>
              <a:ea typeface="Tahoma"/>
              <a:cs typeface="Tahoma"/>
              <a:sym typeface="Tahoma"/>
            </a:endParaRPr>
          </a:p>
        </p:txBody>
      </p:sp>
      <p:sp>
        <p:nvSpPr>
          <p:cNvPr id="1820" name="Google Shape;1820;p160"/>
          <p:cNvSpPr txBox="1">
            <a:spLocks noGrp="1"/>
          </p:cNvSpPr>
          <p:nvPr>
            <p:ph type="title"/>
          </p:nvPr>
        </p:nvSpPr>
        <p:spPr>
          <a:xfrm>
            <a:off x="3417947" y="161800"/>
            <a:ext cx="3026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First things ﬁrst!</a:t>
            </a:r>
            <a:endParaRPr/>
          </a:p>
        </p:txBody>
      </p:sp>
      <p:sp>
        <p:nvSpPr>
          <p:cNvPr id="1821" name="Google Shape;1821;p160"/>
          <p:cNvSpPr txBox="1"/>
          <p:nvPr/>
        </p:nvSpPr>
        <p:spPr>
          <a:xfrm>
            <a:off x="1296850" y="2067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822" name="Google Shape;1822;p160"/>
          <p:cNvPicPr preferRelativeResize="0"/>
          <p:nvPr/>
        </p:nvPicPr>
        <p:blipFill rotWithShape="1">
          <a:blip r:embed="rId3">
            <a:alphaModFix/>
          </a:blip>
          <a:srcRect/>
          <a:stretch/>
        </p:blipFill>
        <p:spPr>
          <a:xfrm>
            <a:off x="552285" y="2034830"/>
            <a:ext cx="373881" cy="401969"/>
          </a:xfrm>
          <a:prstGeom prst="rect">
            <a:avLst/>
          </a:prstGeom>
          <a:noFill/>
          <a:ln>
            <a:noFill/>
          </a:ln>
        </p:spPr>
      </p:pic>
      <p:pic>
        <p:nvPicPr>
          <p:cNvPr id="1823" name="Google Shape;1823;p160"/>
          <p:cNvPicPr preferRelativeResize="0"/>
          <p:nvPr/>
        </p:nvPicPr>
        <p:blipFill rotWithShape="1">
          <a:blip r:embed="rId4">
            <a:alphaModFix/>
          </a:blip>
          <a:srcRect/>
          <a:stretch/>
        </p:blipFill>
        <p:spPr>
          <a:xfrm>
            <a:off x="544185" y="2579155"/>
            <a:ext cx="393766" cy="438639"/>
          </a:xfrm>
          <a:prstGeom prst="rect">
            <a:avLst/>
          </a:prstGeom>
          <a:noFill/>
          <a:ln>
            <a:noFill/>
          </a:ln>
        </p:spPr>
      </p:pic>
      <p:pic>
        <p:nvPicPr>
          <p:cNvPr id="1824" name="Google Shape;1824;p160"/>
          <p:cNvPicPr preferRelativeResize="0"/>
          <p:nvPr/>
        </p:nvPicPr>
        <p:blipFill rotWithShape="1">
          <a:blip r:embed="rId5">
            <a:alphaModFix/>
          </a:blip>
          <a:srcRect/>
          <a:stretch/>
        </p:blipFill>
        <p:spPr>
          <a:xfrm>
            <a:off x="529027" y="3239615"/>
            <a:ext cx="425949" cy="424056"/>
          </a:xfrm>
          <a:prstGeom prst="rect">
            <a:avLst/>
          </a:prstGeom>
          <a:noFill/>
          <a:ln>
            <a:noFill/>
          </a:ln>
        </p:spPr>
      </p:pic>
      <p:pic>
        <p:nvPicPr>
          <p:cNvPr id="1825" name="Google Shape;1825;p160"/>
          <p:cNvPicPr preferRelativeResize="0"/>
          <p:nvPr/>
        </p:nvPicPr>
        <p:blipFill rotWithShape="1">
          <a:blip r:embed="rId6">
            <a:alphaModFix/>
          </a:blip>
          <a:srcRect/>
          <a:stretch/>
        </p:blipFill>
        <p:spPr>
          <a:xfrm>
            <a:off x="4925801" y="1951989"/>
            <a:ext cx="566558" cy="545974"/>
          </a:xfrm>
          <a:prstGeom prst="rect">
            <a:avLst/>
          </a:prstGeom>
          <a:noFill/>
          <a:ln>
            <a:noFill/>
          </a:ln>
        </p:spPr>
      </p:pic>
      <p:pic>
        <p:nvPicPr>
          <p:cNvPr id="1826" name="Google Shape;1826;p160"/>
          <p:cNvPicPr preferRelativeResize="0"/>
          <p:nvPr/>
        </p:nvPicPr>
        <p:blipFill rotWithShape="1">
          <a:blip r:embed="rId7">
            <a:alphaModFix/>
          </a:blip>
          <a:srcRect/>
          <a:stretch/>
        </p:blipFill>
        <p:spPr>
          <a:xfrm>
            <a:off x="469003" y="3792215"/>
            <a:ext cx="545974" cy="545974"/>
          </a:xfrm>
          <a:prstGeom prst="rect">
            <a:avLst/>
          </a:prstGeom>
          <a:noFill/>
          <a:ln>
            <a:noFill/>
          </a:ln>
        </p:spPr>
      </p:pic>
      <p:pic>
        <p:nvPicPr>
          <p:cNvPr id="1827" name="Google Shape;1827;p160"/>
          <p:cNvPicPr preferRelativeResize="0"/>
          <p:nvPr/>
        </p:nvPicPr>
        <p:blipFill rotWithShape="1">
          <a:blip r:embed="rId8">
            <a:alphaModFix/>
          </a:blip>
          <a:srcRect/>
          <a:stretch/>
        </p:blipFill>
        <p:spPr>
          <a:xfrm>
            <a:off x="4996090" y="2586539"/>
            <a:ext cx="425949" cy="425949"/>
          </a:xfrm>
          <a:prstGeom prst="rect">
            <a:avLst/>
          </a:prstGeom>
          <a:noFill/>
          <a:ln>
            <a:noFill/>
          </a:ln>
        </p:spPr>
      </p:pic>
      <p:pic>
        <p:nvPicPr>
          <p:cNvPr id="1828" name="Google Shape;1828;p160"/>
          <p:cNvPicPr preferRelativeResize="0"/>
          <p:nvPr/>
        </p:nvPicPr>
        <p:blipFill rotWithShape="1">
          <a:blip r:embed="rId9">
            <a:alphaModFix/>
          </a:blip>
          <a:srcRect/>
          <a:stretch/>
        </p:blipFill>
        <p:spPr>
          <a:xfrm>
            <a:off x="4996101" y="3313391"/>
            <a:ext cx="425949" cy="363477"/>
          </a:xfrm>
          <a:prstGeom prst="rect">
            <a:avLst/>
          </a:prstGeom>
          <a:noFill/>
          <a:ln>
            <a:noFill/>
          </a:ln>
        </p:spPr>
      </p:pic>
      <p:sp>
        <p:nvSpPr>
          <p:cNvPr id="1829" name="Google Shape;1829;p160"/>
          <p:cNvSpPr txBox="1"/>
          <p:nvPr/>
        </p:nvSpPr>
        <p:spPr>
          <a:xfrm>
            <a:off x="1296850" y="2655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830" name="Google Shape;1830;p160"/>
          <p:cNvSpPr txBox="1"/>
          <p:nvPr/>
        </p:nvSpPr>
        <p:spPr>
          <a:xfrm>
            <a:off x="1296850" y="3307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831" name="Google Shape;1831;p160"/>
          <p:cNvSpPr txBox="1"/>
          <p:nvPr/>
        </p:nvSpPr>
        <p:spPr>
          <a:xfrm>
            <a:off x="1296850" y="3958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832" name="Google Shape;1832;p160"/>
          <p:cNvSpPr txBox="1"/>
          <p:nvPr/>
        </p:nvSpPr>
        <p:spPr>
          <a:xfrm>
            <a:off x="5743525" y="2070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833" name="Google Shape;1833;p160"/>
          <p:cNvSpPr txBox="1"/>
          <p:nvPr/>
        </p:nvSpPr>
        <p:spPr>
          <a:xfrm>
            <a:off x="5743525" y="2699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834" name="Google Shape;1834;p160"/>
          <p:cNvSpPr txBox="1"/>
          <p:nvPr/>
        </p:nvSpPr>
        <p:spPr>
          <a:xfrm>
            <a:off x="5743525" y="33934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pic>
        <p:nvPicPr>
          <p:cNvPr id="1835" name="Google Shape;1835;p160"/>
          <p:cNvPicPr preferRelativeResize="0"/>
          <p:nvPr/>
        </p:nvPicPr>
        <p:blipFill rotWithShape="1">
          <a:blip r:embed="rId10">
            <a:alphaModFix/>
          </a:blip>
          <a:srcRect/>
          <a:stretch/>
        </p:blipFill>
        <p:spPr>
          <a:xfrm>
            <a:off x="4996100" y="3896219"/>
            <a:ext cx="425949" cy="425930"/>
          </a:xfrm>
          <a:prstGeom prst="rect">
            <a:avLst/>
          </a:prstGeom>
          <a:noFill/>
          <a:ln>
            <a:noFill/>
          </a:ln>
        </p:spPr>
      </p:pic>
      <p:pic>
        <p:nvPicPr>
          <p:cNvPr id="1836" name="Google Shape;1836;p160"/>
          <p:cNvPicPr preferRelativeResize="0"/>
          <p:nvPr/>
        </p:nvPicPr>
        <p:blipFill rotWithShape="1">
          <a:blip r:embed="rId11">
            <a:alphaModFix/>
          </a:blip>
          <a:srcRect/>
          <a:stretch/>
        </p:blipFill>
        <p:spPr>
          <a:xfrm>
            <a:off x="2575074" y="2003126"/>
            <a:ext cx="409223" cy="409223"/>
          </a:xfrm>
          <a:prstGeom prst="rect">
            <a:avLst/>
          </a:prstGeom>
          <a:noFill/>
          <a:ln>
            <a:noFill/>
          </a:ln>
        </p:spPr>
      </p:pic>
      <p:pic>
        <p:nvPicPr>
          <p:cNvPr id="1837" name="Google Shape;1837;p160"/>
          <p:cNvPicPr preferRelativeResize="0"/>
          <p:nvPr/>
        </p:nvPicPr>
        <p:blipFill rotWithShape="1">
          <a:blip r:embed="rId11">
            <a:alphaModFix/>
          </a:blip>
          <a:srcRect/>
          <a:stretch/>
        </p:blipFill>
        <p:spPr>
          <a:xfrm>
            <a:off x="3048275" y="2594913"/>
            <a:ext cx="409223" cy="409223"/>
          </a:xfrm>
          <a:prstGeom prst="rect">
            <a:avLst/>
          </a:prstGeom>
          <a:noFill/>
          <a:ln>
            <a:noFill/>
          </a:ln>
        </p:spPr>
      </p:pic>
      <p:pic>
        <p:nvPicPr>
          <p:cNvPr id="1838" name="Google Shape;1838;p160"/>
          <p:cNvPicPr preferRelativeResize="0"/>
          <p:nvPr/>
        </p:nvPicPr>
        <p:blipFill rotWithShape="1">
          <a:blip r:embed="rId11">
            <a:alphaModFix/>
          </a:blip>
          <a:srcRect/>
          <a:stretch/>
        </p:blipFill>
        <p:spPr>
          <a:xfrm>
            <a:off x="2730175" y="3934626"/>
            <a:ext cx="409223" cy="409223"/>
          </a:xfrm>
          <a:prstGeom prst="rect">
            <a:avLst/>
          </a:prstGeom>
          <a:noFill/>
          <a:ln>
            <a:noFill/>
          </a:ln>
        </p:spPr>
      </p:pic>
      <p:pic>
        <p:nvPicPr>
          <p:cNvPr id="1839" name="Google Shape;1839;p160"/>
          <p:cNvPicPr preferRelativeResize="0"/>
          <p:nvPr/>
        </p:nvPicPr>
        <p:blipFill rotWithShape="1">
          <a:blip r:embed="rId11">
            <a:alphaModFix/>
          </a:blip>
          <a:srcRect/>
          <a:stretch/>
        </p:blipFill>
        <p:spPr>
          <a:xfrm>
            <a:off x="7149224" y="2025201"/>
            <a:ext cx="409223" cy="409223"/>
          </a:xfrm>
          <a:prstGeom prst="rect">
            <a:avLst/>
          </a:prstGeom>
          <a:noFill/>
          <a:ln>
            <a:noFill/>
          </a:ln>
        </p:spPr>
      </p:pic>
      <p:pic>
        <p:nvPicPr>
          <p:cNvPr id="1840" name="Google Shape;1840;p160"/>
          <p:cNvPicPr preferRelativeResize="0"/>
          <p:nvPr/>
        </p:nvPicPr>
        <p:blipFill rotWithShape="1">
          <a:blip r:embed="rId11">
            <a:alphaModFix/>
          </a:blip>
          <a:srcRect/>
          <a:stretch/>
        </p:blipFill>
        <p:spPr>
          <a:xfrm>
            <a:off x="7034275" y="2656426"/>
            <a:ext cx="409223" cy="409223"/>
          </a:xfrm>
          <a:prstGeom prst="rect">
            <a:avLst/>
          </a:prstGeom>
          <a:noFill/>
          <a:ln>
            <a:noFill/>
          </a:ln>
        </p:spPr>
      </p:pic>
      <p:pic>
        <p:nvPicPr>
          <p:cNvPr id="1841" name="Google Shape;1841;p160"/>
          <p:cNvPicPr preferRelativeResize="0"/>
          <p:nvPr/>
        </p:nvPicPr>
        <p:blipFill rotWithShape="1">
          <a:blip r:embed="rId11">
            <a:alphaModFix/>
          </a:blip>
          <a:srcRect/>
          <a:stretch/>
        </p:blipFill>
        <p:spPr>
          <a:xfrm>
            <a:off x="7106449" y="3905013"/>
            <a:ext cx="409223" cy="409223"/>
          </a:xfrm>
          <a:prstGeom prst="rect">
            <a:avLst/>
          </a:prstGeom>
          <a:noFill/>
          <a:ln>
            <a:noFill/>
          </a:ln>
        </p:spPr>
      </p:pic>
      <p:sp>
        <p:nvSpPr>
          <p:cNvPr id="1842" name="Google Shape;1842;p160"/>
          <p:cNvSpPr txBox="1"/>
          <p:nvPr/>
        </p:nvSpPr>
        <p:spPr>
          <a:xfrm>
            <a:off x="2865524" y="3341912"/>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43" name="Google Shape;1843;p160"/>
          <p:cNvSpPr txBox="1"/>
          <p:nvPr/>
        </p:nvSpPr>
        <p:spPr>
          <a:xfrm>
            <a:off x="7222249" y="3328224"/>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44" name="Google Shape;1844;p160"/>
          <p:cNvSpPr txBox="1"/>
          <p:nvPr/>
        </p:nvSpPr>
        <p:spPr>
          <a:xfrm>
            <a:off x="3094124" y="2046512"/>
            <a:ext cx="86296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Maharashtra</a:t>
            </a:r>
            <a:endParaRPr sz="1100">
              <a:latin typeface="Tahoma"/>
              <a:ea typeface="Tahoma"/>
              <a:cs typeface="Tahoma"/>
              <a:sym typeface="Tahoma"/>
            </a:endParaRPr>
          </a:p>
        </p:txBody>
      </p:sp>
      <p:sp>
        <p:nvSpPr>
          <p:cNvPr id="1845" name="Google Shape;1845;p160"/>
          <p:cNvSpPr txBox="1"/>
          <p:nvPr/>
        </p:nvSpPr>
        <p:spPr>
          <a:xfrm>
            <a:off x="3551325" y="2656112"/>
            <a:ext cx="104711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Typical Industry</a:t>
            </a:r>
            <a:endParaRPr sz="1100">
              <a:latin typeface="Tahoma"/>
              <a:ea typeface="Tahoma"/>
              <a:cs typeface="Tahoma"/>
              <a:sym typeface="Tahoma"/>
            </a:endParaRPr>
          </a:p>
        </p:txBody>
      </p:sp>
      <p:sp>
        <p:nvSpPr>
          <p:cNvPr id="1846" name="Google Shape;1846;p160"/>
          <p:cNvSpPr txBox="1"/>
          <p:nvPr/>
        </p:nvSpPr>
        <p:spPr>
          <a:xfrm>
            <a:off x="3246524" y="4027712"/>
            <a:ext cx="78168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Doing great</a:t>
            </a:r>
            <a:endParaRPr sz="1100">
              <a:latin typeface="Tahoma"/>
              <a:ea typeface="Tahoma"/>
              <a:cs typeface="Tahoma"/>
              <a:sym typeface="Tahoma"/>
            </a:endParaRPr>
          </a:p>
        </p:txBody>
      </p:sp>
      <p:sp>
        <p:nvSpPr>
          <p:cNvPr id="1847" name="Google Shape;1847;p160"/>
          <p:cNvSpPr txBox="1"/>
          <p:nvPr/>
        </p:nvSpPr>
        <p:spPr>
          <a:xfrm>
            <a:off x="7666125" y="1970312"/>
            <a:ext cx="729615"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All type of  electronics</a:t>
            </a:r>
            <a:endParaRPr sz="1100">
              <a:latin typeface="Tahoma"/>
              <a:ea typeface="Tahoma"/>
              <a:cs typeface="Tahoma"/>
              <a:sym typeface="Tahoma"/>
            </a:endParaRPr>
          </a:p>
        </p:txBody>
      </p:sp>
      <p:sp>
        <p:nvSpPr>
          <p:cNvPr id="1848" name="Google Shape;1848;p160"/>
          <p:cNvSpPr txBox="1"/>
          <p:nvPr/>
        </p:nvSpPr>
        <p:spPr>
          <a:xfrm>
            <a:off x="7589925" y="2656112"/>
            <a:ext cx="81978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Middle class</a:t>
            </a:r>
            <a:endParaRPr sz="1100">
              <a:latin typeface="Tahoma"/>
              <a:ea typeface="Tahoma"/>
              <a:cs typeface="Tahoma"/>
              <a:sym typeface="Tahoma"/>
            </a:endParaRPr>
          </a:p>
        </p:txBody>
      </p:sp>
      <p:sp>
        <p:nvSpPr>
          <p:cNvPr id="1849" name="Google Shape;1849;p160"/>
          <p:cNvSpPr txBox="1"/>
          <p:nvPr/>
        </p:nvSpPr>
        <p:spPr>
          <a:xfrm>
            <a:off x="7666125" y="3972486"/>
            <a:ext cx="956944"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10% decline in  proﬁts</a:t>
            </a:r>
            <a:endParaRPr sz="1100">
              <a:latin typeface="Tahoma"/>
              <a:ea typeface="Tahoma"/>
              <a:cs typeface="Tahoma"/>
              <a:sym typeface="Tahom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161"/>
          <p:cNvSpPr txBox="1"/>
          <p:nvPr/>
        </p:nvSpPr>
        <p:spPr>
          <a:xfrm>
            <a:off x="3967274" y="10114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855" name="Google Shape;1855;p161"/>
          <p:cNvSpPr txBox="1">
            <a:spLocks noGrp="1"/>
          </p:cNvSpPr>
          <p:nvPr>
            <p:ph type="title"/>
          </p:nvPr>
        </p:nvSpPr>
        <p:spPr>
          <a:xfrm>
            <a:off x="1738987" y="161790"/>
            <a:ext cx="57118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Step 2: Breaking down a MECE structure</a:t>
            </a:r>
            <a:endParaRPr/>
          </a:p>
        </p:txBody>
      </p:sp>
      <p:sp>
        <p:nvSpPr>
          <p:cNvPr id="1856" name="Google Shape;1856;p161"/>
          <p:cNvSpPr txBox="1"/>
          <p:nvPr/>
        </p:nvSpPr>
        <p:spPr>
          <a:xfrm>
            <a:off x="26718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857" name="Google Shape;1857;p161"/>
          <p:cNvSpPr txBox="1"/>
          <p:nvPr/>
        </p:nvSpPr>
        <p:spPr>
          <a:xfrm>
            <a:off x="51864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858" name="Google Shape;1858;p161"/>
          <p:cNvSpPr txBox="1"/>
          <p:nvPr/>
        </p:nvSpPr>
        <p:spPr>
          <a:xfrm>
            <a:off x="39672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859" name="Google Shape;1859;p161"/>
          <p:cNvSpPr txBox="1"/>
          <p:nvPr/>
        </p:nvSpPr>
        <p:spPr>
          <a:xfrm>
            <a:off x="2039450" y="21161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Haven’t changed</a:t>
            </a:r>
            <a:endParaRPr sz="1100">
              <a:latin typeface="Arial"/>
              <a:ea typeface="Arial"/>
              <a:cs typeface="Arial"/>
              <a:sym typeface="Arial"/>
            </a:endParaRPr>
          </a:p>
        </p:txBody>
      </p:sp>
      <p:sp>
        <p:nvSpPr>
          <p:cNvPr id="1860" name="Google Shape;1860;p161"/>
          <p:cNvSpPr txBox="1"/>
          <p:nvPr/>
        </p:nvSpPr>
        <p:spPr>
          <a:xfrm>
            <a:off x="6078049" y="2116137"/>
            <a:ext cx="112903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Gone up by 10%</a:t>
            </a:r>
            <a:endParaRPr sz="1100">
              <a:latin typeface="Arial"/>
              <a:ea typeface="Arial"/>
              <a:cs typeface="Arial"/>
              <a:sym typeface="Arial"/>
            </a:endParaRPr>
          </a:p>
        </p:txBody>
      </p:sp>
      <p:sp>
        <p:nvSpPr>
          <p:cNvPr id="1861" name="Google Shape;1861;p161"/>
          <p:cNvSpPr txBox="1"/>
          <p:nvPr/>
        </p:nvSpPr>
        <p:spPr>
          <a:xfrm>
            <a:off x="1942175" y="2687850"/>
            <a:ext cx="505841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581660" marR="0" lvl="0" indent="0" algn="l" rtl="0">
              <a:lnSpc>
                <a:spcPct val="100000"/>
              </a:lnSpc>
              <a:spcBef>
                <a:spcPts val="0"/>
              </a:spcBef>
              <a:spcAft>
                <a:spcPts val="0"/>
              </a:spcAft>
              <a:buNone/>
            </a:pPr>
            <a:r>
              <a:rPr lang="en-GB" sz="1000">
                <a:latin typeface="Tahoma"/>
                <a:ea typeface="Tahoma"/>
                <a:cs typeface="Tahoma"/>
                <a:sym typeface="Tahoma"/>
              </a:rPr>
              <a:t>Write down all the Cost incurred following the process value chain</a:t>
            </a:r>
            <a:endParaRPr sz="1000">
              <a:latin typeface="Tahoma"/>
              <a:ea typeface="Tahoma"/>
              <a:cs typeface="Tahoma"/>
              <a:sym typeface="Tahoma"/>
            </a:endParaRPr>
          </a:p>
        </p:txBody>
      </p:sp>
      <p:sp>
        <p:nvSpPr>
          <p:cNvPr id="1862" name="Google Shape;1862;p161"/>
          <p:cNvSpPr txBox="1"/>
          <p:nvPr/>
        </p:nvSpPr>
        <p:spPr>
          <a:xfrm>
            <a:off x="2671874" y="3297449"/>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0979" marR="0" lvl="0" indent="0" algn="l" rtl="0">
              <a:lnSpc>
                <a:spcPct val="100000"/>
              </a:lnSpc>
              <a:spcBef>
                <a:spcPts val="0"/>
              </a:spcBef>
              <a:spcAft>
                <a:spcPts val="0"/>
              </a:spcAft>
              <a:buNone/>
            </a:pPr>
            <a:r>
              <a:rPr lang="en-GB" sz="1000">
                <a:latin typeface="Tahoma"/>
                <a:ea typeface="Tahoma"/>
                <a:cs typeface="Tahoma"/>
                <a:sym typeface="Tahoma"/>
              </a:rPr>
              <a:t>Fixed Costs</a:t>
            </a:r>
            <a:endParaRPr sz="1000">
              <a:latin typeface="Tahoma"/>
              <a:ea typeface="Tahoma"/>
              <a:cs typeface="Tahoma"/>
              <a:sym typeface="Tahoma"/>
            </a:endParaRPr>
          </a:p>
        </p:txBody>
      </p:sp>
      <p:sp>
        <p:nvSpPr>
          <p:cNvPr id="1863" name="Google Shape;1863;p161"/>
          <p:cNvSpPr txBox="1"/>
          <p:nvPr/>
        </p:nvSpPr>
        <p:spPr>
          <a:xfrm>
            <a:off x="4964474" y="3297449"/>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98425" marR="0" lvl="0" indent="0" algn="l" rtl="0">
              <a:lnSpc>
                <a:spcPct val="100000"/>
              </a:lnSpc>
              <a:spcBef>
                <a:spcPts val="0"/>
              </a:spcBef>
              <a:spcAft>
                <a:spcPts val="0"/>
              </a:spcAft>
              <a:buNone/>
            </a:pPr>
            <a:r>
              <a:rPr lang="en-GB" sz="1000">
                <a:latin typeface="Tahoma"/>
                <a:ea typeface="Tahoma"/>
                <a:cs typeface="Tahoma"/>
                <a:sym typeface="Tahoma"/>
              </a:rPr>
              <a:t>Variable Costs</a:t>
            </a:r>
            <a:endParaRPr sz="1000">
              <a:latin typeface="Tahoma"/>
              <a:ea typeface="Tahoma"/>
              <a:cs typeface="Tahoma"/>
              <a:sym typeface="Tahoma"/>
            </a:endParaRPr>
          </a:p>
        </p:txBody>
      </p:sp>
      <p:sp>
        <p:nvSpPr>
          <p:cNvPr id="1864" name="Google Shape;1864;p161"/>
          <p:cNvSpPr txBox="1"/>
          <p:nvPr/>
        </p:nvSpPr>
        <p:spPr>
          <a:xfrm>
            <a:off x="3967274" y="32974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865" name="Google Shape;1865;p161"/>
          <p:cNvSpPr txBox="1"/>
          <p:nvPr/>
        </p:nvSpPr>
        <p:spPr>
          <a:xfrm>
            <a:off x="4126474" y="4059449"/>
            <a:ext cx="1111250" cy="492759"/>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93700" marR="118110" lvl="0" indent="-271145" algn="l" rtl="0">
              <a:lnSpc>
                <a:spcPct val="100000"/>
              </a:lnSpc>
              <a:spcBef>
                <a:spcPts val="0"/>
              </a:spcBef>
              <a:spcAft>
                <a:spcPts val="0"/>
              </a:spcAft>
              <a:buNone/>
            </a:pPr>
            <a:r>
              <a:rPr lang="en-GB" sz="1000">
                <a:latin typeface="Tahoma"/>
                <a:ea typeface="Tahoma"/>
                <a:cs typeface="Tahoma"/>
                <a:sym typeface="Tahoma"/>
              </a:rPr>
              <a:t>Organizational  Costs</a:t>
            </a:r>
            <a:endParaRPr sz="1000">
              <a:latin typeface="Tahoma"/>
              <a:ea typeface="Tahoma"/>
              <a:cs typeface="Tahoma"/>
              <a:sym typeface="Tahoma"/>
            </a:endParaRPr>
          </a:p>
        </p:txBody>
      </p:sp>
      <p:sp>
        <p:nvSpPr>
          <p:cNvPr id="1866" name="Google Shape;1866;p161"/>
          <p:cNvSpPr txBox="1"/>
          <p:nvPr/>
        </p:nvSpPr>
        <p:spPr>
          <a:xfrm>
            <a:off x="6031474" y="4059449"/>
            <a:ext cx="1111250" cy="492759"/>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93700" marR="197485" lvl="0" indent="-191135" algn="l" rtl="0">
              <a:lnSpc>
                <a:spcPct val="100000"/>
              </a:lnSpc>
              <a:spcBef>
                <a:spcPts val="0"/>
              </a:spcBef>
              <a:spcAft>
                <a:spcPts val="0"/>
              </a:spcAft>
              <a:buNone/>
            </a:pPr>
            <a:r>
              <a:rPr lang="en-GB" sz="1000">
                <a:latin typeface="Tahoma"/>
                <a:ea typeface="Tahoma"/>
                <a:cs typeface="Tahoma"/>
                <a:sym typeface="Tahoma"/>
              </a:rPr>
              <a:t>Operational  Costs</a:t>
            </a:r>
            <a:endParaRPr sz="1000">
              <a:latin typeface="Tahoma"/>
              <a:ea typeface="Tahoma"/>
              <a:cs typeface="Tahoma"/>
              <a:sym typeface="Tahoma"/>
            </a:endParaRPr>
          </a:p>
        </p:txBody>
      </p:sp>
      <p:sp>
        <p:nvSpPr>
          <p:cNvPr id="1867" name="Google Shape;1867;p161"/>
          <p:cNvSpPr txBox="1"/>
          <p:nvPr/>
        </p:nvSpPr>
        <p:spPr>
          <a:xfrm>
            <a:off x="5319224" y="4135649"/>
            <a:ext cx="60388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grpSp>
        <p:nvGrpSpPr>
          <p:cNvPr id="1868" name="Google Shape;1868;p161"/>
          <p:cNvGrpSpPr/>
          <p:nvPr/>
        </p:nvGrpSpPr>
        <p:grpSpPr>
          <a:xfrm>
            <a:off x="3091854" y="1350149"/>
            <a:ext cx="2487488" cy="274917"/>
            <a:chOff x="3091854" y="1350149"/>
            <a:chExt cx="2487488" cy="274917"/>
          </a:xfrm>
        </p:grpSpPr>
        <p:sp>
          <p:nvSpPr>
            <p:cNvPr id="1869" name="Google Shape;1869;p161"/>
            <p:cNvSpPr/>
            <p:nvPr/>
          </p:nvSpPr>
          <p:spPr>
            <a:xfrm>
              <a:off x="3134164" y="1350149"/>
              <a:ext cx="1239520" cy="259715"/>
            </a:xfrm>
            <a:custGeom>
              <a:avLst/>
              <a:gdLst/>
              <a:ahLst/>
              <a:cxnLst/>
              <a:rect l="l" t="t" r="r" b="b"/>
              <a:pathLst>
                <a:path w="1239520" h="259715"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0" name="Google Shape;1870;p161"/>
            <p:cNvSpPr/>
            <p:nvPr/>
          </p:nvSpPr>
          <p:spPr>
            <a:xfrm>
              <a:off x="3091854" y="1593951"/>
              <a:ext cx="45720" cy="31115"/>
            </a:xfrm>
            <a:custGeom>
              <a:avLst/>
              <a:gdLst/>
              <a:ahLst/>
              <a:cxnLst/>
              <a:rect l="l" t="t" r="r" b="b"/>
              <a:pathLst>
                <a:path w="45719" h="31115"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1" name="Google Shape;1871;p161"/>
            <p:cNvSpPr/>
            <p:nvPr/>
          </p:nvSpPr>
          <p:spPr>
            <a:xfrm>
              <a:off x="3091854" y="1593951"/>
              <a:ext cx="45720" cy="31115"/>
            </a:xfrm>
            <a:custGeom>
              <a:avLst/>
              <a:gdLst/>
              <a:ahLst/>
              <a:cxnLst/>
              <a:rect l="l" t="t" r="r" b="b"/>
              <a:pathLst>
                <a:path w="45719" h="31115"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2" name="Google Shape;1872;p161"/>
            <p:cNvSpPr/>
            <p:nvPr/>
          </p:nvSpPr>
          <p:spPr>
            <a:xfrm>
              <a:off x="4373624" y="13501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3" name="Google Shape;1873;p161"/>
            <p:cNvSpPr/>
            <p:nvPr/>
          </p:nvSpPr>
          <p:spPr>
            <a:xfrm>
              <a:off x="5533622" y="1593295"/>
              <a:ext cx="45720" cy="31115"/>
            </a:xfrm>
            <a:custGeom>
              <a:avLst/>
              <a:gdLst/>
              <a:ahLst/>
              <a:cxnLst/>
              <a:rect l="l" t="t" r="r" b="b"/>
              <a:pathLst>
                <a:path w="45720" h="31115"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4" name="Google Shape;1874;p161"/>
            <p:cNvSpPr/>
            <p:nvPr/>
          </p:nvSpPr>
          <p:spPr>
            <a:xfrm>
              <a:off x="5533622" y="1593295"/>
              <a:ext cx="45720" cy="31115"/>
            </a:xfrm>
            <a:custGeom>
              <a:avLst/>
              <a:gdLst/>
              <a:ahLst/>
              <a:cxnLst/>
              <a:rect l="l" t="t" r="r" b="b"/>
              <a:pathLst>
                <a:path w="45720" h="31115"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75" name="Google Shape;1875;p161"/>
          <p:cNvGrpSpPr/>
          <p:nvPr/>
        </p:nvGrpSpPr>
        <p:grpSpPr>
          <a:xfrm>
            <a:off x="3240980" y="3026549"/>
            <a:ext cx="2227975" cy="274481"/>
            <a:chOff x="3240980" y="3026549"/>
            <a:chExt cx="2227975" cy="274481"/>
          </a:xfrm>
        </p:grpSpPr>
        <p:sp>
          <p:nvSpPr>
            <p:cNvPr id="1876" name="Google Shape;1876;p161"/>
            <p:cNvSpPr/>
            <p:nvPr/>
          </p:nvSpPr>
          <p:spPr>
            <a:xfrm>
              <a:off x="3283215" y="3026549"/>
              <a:ext cx="1188085" cy="259079"/>
            </a:xfrm>
            <a:custGeom>
              <a:avLst/>
              <a:gdLst/>
              <a:ahLst/>
              <a:cxnLst/>
              <a:rect l="l" t="t" r="r" b="b"/>
              <a:pathLst>
                <a:path w="1188085" h="259079" extrusionOk="0">
                  <a:moveTo>
                    <a:pt x="1187958"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7" name="Google Shape;1877;p161"/>
            <p:cNvSpPr/>
            <p:nvPr/>
          </p:nvSpPr>
          <p:spPr>
            <a:xfrm>
              <a:off x="3240980" y="3269915"/>
              <a:ext cx="45720" cy="31115"/>
            </a:xfrm>
            <a:custGeom>
              <a:avLst/>
              <a:gdLst/>
              <a:ahLst/>
              <a:cxnLst/>
              <a:rect l="l" t="t" r="r" b="b"/>
              <a:pathLst>
                <a:path w="45720" h="31114" extrusionOk="0">
                  <a:moveTo>
                    <a:pt x="45583" y="30744"/>
                  </a:moveTo>
                  <a:lnTo>
                    <a:pt x="0" y="24571"/>
                  </a:lnTo>
                  <a:lnTo>
                    <a:pt x="38887"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8" name="Google Shape;1878;p161"/>
            <p:cNvSpPr/>
            <p:nvPr/>
          </p:nvSpPr>
          <p:spPr>
            <a:xfrm>
              <a:off x="3240980" y="3269915"/>
              <a:ext cx="45720" cy="31115"/>
            </a:xfrm>
            <a:custGeom>
              <a:avLst/>
              <a:gdLst/>
              <a:ahLst/>
              <a:cxnLst/>
              <a:rect l="l" t="t" r="r" b="b"/>
              <a:pathLst>
                <a:path w="45720" h="31114" extrusionOk="0">
                  <a:moveTo>
                    <a:pt x="38887" y="0"/>
                  </a:moveTo>
                  <a:lnTo>
                    <a:pt x="0" y="24571"/>
                  </a:lnTo>
                  <a:lnTo>
                    <a:pt x="45583" y="30744"/>
                  </a:lnTo>
                  <a:lnTo>
                    <a:pt x="38887"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9" name="Google Shape;1879;p161"/>
            <p:cNvSpPr/>
            <p:nvPr/>
          </p:nvSpPr>
          <p:spPr>
            <a:xfrm>
              <a:off x="4471174" y="30265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0" name="Google Shape;1880;p161"/>
            <p:cNvSpPr/>
            <p:nvPr/>
          </p:nvSpPr>
          <p:spPr>
            <a:xfrm>
              <a:off x="5422600" y="3267457"/>
              <a:ext cx="46355" cy="30480"/>
            </a:xfrm>
            <a:custGeom>
              <a:avLst/>
              <a:gdLst/>
              <a:ahLst/>
              <a:cxnLst/>
              <a:rect l="l" t="t" r="r" b="b"/>
              <a:pathLst>
                <a:path w="46354" h="30479"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1" name="Google Shape;1881;p161"/>
            <p:cNvSpPr/>
            <p:nvPr/>
          </p:nvSpPr>
          <p:spPr>
            <a:xfrm>
              <a:off x="5422600" y="3267457"/>
              <a:ext cx="46355" cy="30480"/>
            </a:xfrm>
            <a:custGeom>
              <a:avLst/>
              <a:gdLst/>
              <a:ahLst/>
              <a:cxnLst/>
              <a:rect l="l" t="t" r="r" b="b"/>
              <a:pathLst>
                <a:path w="46354" h="30479"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82" name="Google Shape;1882;p161"/>
          <p:cNvGrpSpPr/>
          <p:nvPr/>
        </p:nvGrpSpPr>
        <p:grpSpPr>
          <a:xfrm>
            <a:off x="4694332" y="3636150"/>
            <a:ext cx="1880051" cy="418647"/>
            <a:chOff x="4694332" y="3636150"/>
            <a:chExt cx="1880051" cy="418647"/>
          </a:xfrm>
        </p:grpSpPr>
        <p:sp>
          <p:nvSpPr>
            <p:cNvPr id="1883" name="Google Shape;1883;p161"/>
            <p:cNvSpPr/>
            <p:nvPr/>
          </p:nvSpPr>
          <p:spPr>
            <a:xfrm>
              <a:off x="4732536" y="3636150"/>
              <a:ext cx="749300" cy="396875"/>
            </a:xfrm>
            <a:custGeom>
              <a:avLst/>
              <a:gdLst/>
              <a:ahLst/>
              <a:cxnLst/>
              <a:rect l="l" t="t" r="r" b="b"/>
              <a:pathLst>
                <a:path w="749300" h="396875" extrusionOk="0">
                  <a:moveTo>
                    <a:pt x="749288" y="0"/>
                  </a:moveTo>
                  <a:lnTo>
                    <a:pt x="0" y="39656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4" name="Google Shape;1884;p161"/>
            <p:cNvSpPr/>
            <p:nvPr/>
          </p:nvSpPr>
          <p:spPr>
            <a:xfrm>
              <a:off x="4694332" y="4018811"/>
              <a:ext cx="45720" cy="34290"/>
            </a:xfrm>
            <a:custGeom>
              <a:avLst/>
              <a:gdLst/>
              <a:ahLst/>
              <a:cxnLst/>
              <a:rect l="l" t="t" r="r" b="b"/>
              <a:pathLst>
                <a:path w="45720" h="34289" extrusionOk="0">
                  <a:moveTo>
                    <a:pt x="0" y="34125"/>
                  </a:moveTo>
                  <a:lnTo>
                    <a:pt x="30845" y="0"/>
                  </a:lnTo>
                  <a:lnTo>
                    <a:pt x="45563" y="27810"/>
                  </a:lnTo>
                  <a:lnTo>
                    <a:pt x="0" y="34125"/>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5" name="Google Shape;1885;p161"/>
            <p:cNvSpPr/>
            <p:nvPr/>
          </p:nvSpPr>
          <p:spPr>
            <a:xfrm>
              <a:off x="4694332" y="4018811"/>
              <a:ext cx="45720" cy="34290"/>
            </a:xfrm>
            <a:custGeom>
              <a:avLst/>
              <a:gdLst/>
              <a:ahLst/>
              <a:cxnLst/>
              <a:rect l="l" t="t" r="r" b="b"/>
              <a:pathLst>
                <a:path w="45720" h="34289" extrusionOk="0">
                  <a:moveTo>
                    <a:pt x="30845" y="0"/>
                  </a:moveTo>
                  <a:lnTo>
                    <a:pt x="0" y="34125"/>
                  </a:lnTo>
                  <a:lnTo>
                    <a:pt x="45563" y="27810"/>
                  </a:lnTo>
                  <a:lnTo>
                    <a:pt x="30845"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6" name="Google Shape;1886;p161"/>
            <p:cNvSpPr/>
            <p:nvPr/>
          </p:nvSpPr>
          <p:spPr>
            <a:xfrm>
              <a:off x="5481825" y="3636150"/>
              <a:ext cx="1052195" cy="403225"/>
            </a:xfrm>
            <a:custGeom>
              <a:avLst/>
              <a:gdLst/>
              <a:ahLst/>
              <a:cxnLst/>
              <a:rect l="l" t="t" r="r" b="b"/>
              <a:pathLst>
                <a:path w="1052195" h="403225" extrusionOk="0">
                  <a:moveTo>
                    <a:pt x="0" y="0"/>
                  </a:moveTo>
                  <a:lnTo>
                    <a:pt x="1051830" y="40285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7" name="Google Shape;1887;p161"/>
            <p:cNvSpPr/>
            <p:nvPr/>
          </p:nvSpPr>
          <p:spPr>
            <a:xfrm>
              <a:off x="6528028" y="4024317"/>
              <a:ext cx="46355" cy="30480"/>
            </a:xfrm>
            <a:custGeom>
              <a:avLst/>
              <a:gdLst/>
              <a:ahLst/>
              <a:cxnLst/>
              <a:rect l="l" t="t" r="r" b="b"/>
              <a:pathLst>
                <a:path w="46354" h="30479" extrusionOk="0">
                  <a:moveTo>
                    <a:pt x="45993" y="30152"/>
                  </a:moveTo>
                  <a:lnTo>
                    <a:pt x="0" y="29383"/>
                  </a:lnTo>
                  <a:lnTo>
                    <a:pt x="11254" y="0"/>
                  </a:lnTo>
                  <a:lnTo>
                    <a:pt x="45993" y="3015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8" name="Google Shape;1888;p161"/>
            <p:cNvSpPr/>
            <p:nvPr/>
          </p:nvSpPr>
          <p:spPr>
            <a:xfrm>
              <a:off x="6528028" y="4024317"/>
              <a:ext cx="46355" cy="30480"/>
            </a:xfrm>
            <a:custGeom>
              <a:avLst/>
              <a:gdLst/>
              <a:ahLst/>
              <a:cxnLst/>
              <a:rect l="l" t="t" r="r" b="b"/>
              <a:pathLst>
                <a:path w="46354" h="30479" extrusionOk="0">
                  <a:moveTo>
                    <a:pt x="0" y="29383"/>
                  </a:moveTo>
                  <a:lnTo>
                    <a:pt x="45993" y="30152"/>
                  </a:lnTo>
                  <a:lnTo>
                    <a:pt x="11254" y="0"/>
                  </a:lnTo>
                  <a:lnTo>
                    <a:pt x="0" y="29383"/>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89" name="Google Shape;1889;p161"/>
          <p:cNvGrpSpPr/>
          <p:nvPr/>
        </p:nvGrpSpPr>
        <p:grpSpPr>
          <a:xfrm>
            <a:off x="4482804" y="1959749"/>
            <a:ext cx="1110042" cy="720618"/>
            <a:chOff x="4482804" y="1959749"/>
            <a:chExt cx="1110042" cy="720618"/>
          </a:xfrm>
        </p:grpSpPr>
        <p:sp>
          <p:nvSpPr>
            <p:cNvPr id="1890" name="Google Shape;1890;p161"/>
            <p:cNvSpPr/>
            <p:nvPr/>
          </p:nvSpPr>
          <p:spPr>
            <a:xfrm>
              <a:off x="4519061" y="1959749"/>
              <a:ext cx="1073785" cy="697230"/>
            </a:xfrm>
            <a:custGeom>
              <a:avLst/>
              <a:gdLst/>
              <a:ahLst/>
              <a:cxnLst/>
              <a:rect l="l" t="t" r="r" b="b"/>
              <a:pathLst>
                <a:path w="1073785" h="697230" extrusionOk="0">
                  <a:moveTo>
                    <a:pt x="1073763" y="0"/>
                  </a:moveTo>
                  <a:lnTo>
                    <a:pt x="0" y="69698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91" name="Google Shape;1891;p161"/>
            <p:cNvSpPr/>
            <p:nvPr/>
          </p:nvSpPr>
          <p:spPr>
            <a:xfrm>
              <a:off x="4482804" y="2643537"/>
              <a:ext cx="45085" cy="36830"/>
            </a:xfrm>
            <a:custGeom>
              <a:avLst/>
              <a:gdLst/>
              <a:ahLst/>
              <a:cxnLst/>
              <a:rect l="l" t="t" r="r" b="b"/>
              <a:pathLst>
                <a:path w="45085" h="36830" extrusionOk="0">
                  <a:moveTo>
                    <a:pt x="0" y="36730"/>
                  </a:moveTo>
                  <a:lnTo>
                    <a:pt x="27690" y="0"/>
                  </a:lnTo>
                  <a:lnTo>
                    <a:pt x="44822" y="26392"/>
                  </a:lnTo>
                  <a:lnTo>
                    <a:pt x="0" y="36730"/>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92" name="Google Shape;1892;p161"/>
            <p:cNvSpPr/>
            <p:nvPr/>
          </p:nvSpPr>
          <p:spPr>
            <a:xfrm>
              <a:off x="4482804" y="2643537"/>
              <a:ext cx="45085" cy="36830"/>
            </a:xfrm>
            <a:custGeom>
              <a:avLst/>
              <a:gdLst/>
              <a:ahLst/>
              <a:cxnLst/>
              <a:rect l="l" t="t" r="r" b="b"/>
              <a:pathLst>
                <a:path w="45085" h="36830" extrusionOk="0">
                  <a:moveTo>
                    <a:pt x="27690" y="0"/>
                  </a:moveTo>
                  <a:lnTo>
                    <a:pt x="0" y="36730"/>
                  </a:lnTo>
                  <a:lnTo>
                    <a:pt x="44822" y="26392"/>
                  </a:lnTo>
                  <a:lnTo>
                    <a:pt x="2769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162"/>
          <p:cNvSpPr txBox="1"/>
          <p:nvPr/>
        </p:nvSpPr>
        <p:spPr>
          <a:xfrm>
            <a:off x="993325" y="401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564515" marR="0" lvl="0" indent="0" algn="l" rtl="0">
              <a:lnSpc>
                <a:spcPct val="100000"/>
              </a:lnSpc>
              <a:spcBef>
                <a:spcPts val="0"/>
              </a:spcBef>
              <a:spcAft>
                <a:spcPts val="0"/>
              </a:spcAft>
              <a:buNone/>
            </a:pPr>
            <a:r>
              <a:rPr lang="en-GB" sz="1000">
                <a:latin typeface="Tahoma"/>
                <a:ea typeface="Tahoma"/>
                <a:cs typeface="Tahoma"/>
                <a:sym typeface="Tahoma"/>
              </a:rPr>
              <a:t>Fixed Costs</a:t>
            </a:r>
            <a:endParaRPr sz="1000">
              <a:latin typeface="Tahoma"/>
              <a:ea typeface="Tahoma"/>
              <a:cs typeface="Tahoma"/>
              <a:sym typeface="Tahoma"/>
            </a:endParaRPr>
          </a:p>
        </p:txBody>
      </p:sp>
      <p:sp>
        <p:nvSpPr>
          <p:cNvPr id="1898" name="Google Shape;1898;p162"/>
          <p:cNvSpPr txBox="1"/>
          <p:nvPr/>
        </p:nvSpPr>
        <p:spPr>
          <a:xfrm>
            <a:off x="4705982" y="401849"/>
            <a:ext cx="16764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419100" marR="0" lvl="0" indent="0" algn="l" rtl="0">
              <a:lnSpc>
                <a:spcPct val="100000"/>
              </a:lnSpc>
              <a:spcBef>
                <a:spcPts val="0"/>
              </a:spcBef>
              <a:spcAft>
                <a:spcPts val="0"/>
              </a:spcAft>
              <a:buNone/>
            </a:pPr>
            <a:r>
              <a:rPr lang="en-GB" sz="1000">
                <a:latin typeface="Tahoma"/>
                <a:ea typeface="Tahoma"/>
                <a:cs typeface="Tahoma"/>
                <a:sym typeface="Tahoma"/>
              </a:rPr>
              <a:t>Variable Costs</a:t>
            </a:r>
            <a:endParaRPr sz="1000">
              <a:latin typeface="Tahoma"/>
              <a:ea typeface="Tahoma"/>
              <a:cs typeface="Tahoma"/>
              <a:sym typeface="Tahoma"/>
            </a:endParaRPr>
          </a:p>
        </p:txBody>
      </p:sp>
      <p:sp>
        <p:nvSpPr>
          <p:cNvPr id="1899" name="Google Shape;1899;p162"/>
          <p:cNvSpPr txBox="1"/>
          <p:nvPr/>
        </p:nvSpPr>
        <p:spPr>
          <a:xfrm>
            <a:off x="3348917" y="1163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88925" marR="0" lvl="0" indent="0" algn="l" rtl="0">
              <a:lnSpc>
                <a:spcPct val="100000"/>
              </a:lnSpc>
              <a:spcBef>
                <a:spcPts val="0"/>
              </a:spcBef>
              <a:spcAft>
                <a:spcPts val="0"/>
              </a:spcAft>
              <a:buNone/>
            </a:pPr>
            <a:r>
              <a:rPr lang="en-GB" sz="1000">
                <a:latin typeface="Tahoma"/>
                <a:ea typeface="Tahoma"/>
                <a:cs typeface="Tahoma"/>
                <a:sym typeface="Tahoma"/>
              </a:rPr>
              <a:t>Organizational Costs</a:t>
            </a:r>
            <a:endParaRPr sz="1000">
              <a:latin typeface="Tahoma"/>
              <a:ea typeface="Tahoma"/>
              <a:cs typeface="Tahoma"/>
              <a:sym typeface="Tahoma"/>
            </a:endParaRPr>
          </a:p>
        </p:txBody>
      </p:sp>
      <p:sp>
        <p:nvSpPr>
          <p:cNvPr id="1900" name="Google Shape;1900;p162"/>
          <p:cNvSpPr txBox="1"/>
          <p:nvPr/>
        </p:nvSpPr>
        <p:spPr>
          <a:xfrm>
            <a:off x="6433892" y="1163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68935" marR="0" lvl="0" indent="0" algn="l" rtl="0">
              <a:lnSpc>
                <a:spcPct val="100000"/>
              </a:lnSpc>
              <a:spcBef>
                <a:spcPts val="0"/>
              </a:spcBef>
              <a:spcAft>
                <a:spcPts val="0"/>
              </a:spcAft>
              <a:buNone/>
            </a:pPr>
            <a:r>
              <a:rPr lang="en-GB" sz="1000">
                <a:latin typeface="Tahoma"/>
                <a:ea typeface="Tahoma"/>
                <a:cs typeface="Tahoma"/>
                <a:sym typeface="Tahoma"/>
              </a:rPr>
              <a:t>Operational Costs</a:t>
            </a:r>
            <a:endParaRPr sz="1000">
              <a:latin typeface="Tahoma"/>
              <a:ea typeface="Tahoma"/>
              <a:cs typeface="Tahoma"/>
              <a:sym typeface="Tahoma"/>
            </a:endParaRPr>
          </a:p>
        </p:txBody>
      </p:sp>
      <p:sp>
        <p:nvSpPr>
          <p:cNvPr id="1901" name="Google Shape;1901;p162"/>
          <p:cNvSpPr txBox="1"/>
          <p:nvPr/>
        </p:nvSpPr>
        <p:spPr>
          <a:xfrm>
            <a:off x="5280468" y="1240049"/>
            <a:ext cx="9779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grpSp>
        <p:nvGrpSpPr>
          <p:cNvPr id="1902" name="Google Shape;1902;p162"/>
          <p:cNvGrpSpPr/>
          <p:nvPr/>
        </p:nvGrpSpPr>
        <p:grpSpPr>
          <a:xfrm>
            <a:off x="4261419" y="740550"/>
            <a:ext cx="3058447" cy="425949"/>
            <a:chOff x="4261419" y="740550"/>
            <a:chExt cx="3058447" cy="425949"/>
          </a:xfrm>
        </p:grpSpPr>
        <p:sp>
          <p:nvSpPr>
            <p:cNvPr id="1903" name="Google Shape;1903;p162"/>
            <p:cNvSpPr/>
            <p:nvPr/>
          </p:nvSpPr>
          <p:spPr>
            <a:xfrm>
              <a:off x="4302507" y="740550"/>
              <a:ext cx="1241425" cy="405765"/>
            </a:xfrm>
            <a:custGeom>
              <a:avLst/>
              <a:gdLst/>
              <a:ahLst/>
              <a:cxnLst/>
              <a:rect l="l" t="t" r="r" b="b"/>
              <a:pathLst>
                <a:path w="1241425" h="405765" extrusionOk="0">
                  <a:moveTo>
                    <a:pt x="1241375" y="0"/>
                  </a:moveTo>
                  <a:lnTo>
                    <a:pt x="0" y="405552"/>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4" name="Google Shape;1904;p162"/>
            <p:cNvSpPr/>
            <p:nvPr/>
          </p:nvSpPr>
          <p:spPr>
            <a:xfrm>
              <a:off x="4261419" y="1131147"/>
              <a:ext cx="46355" cy="30480"/>
            </a:xfrm>
            <a:custGeom>
              <a:avLst/>
              <a:gdLst/>
              <a:ahLst/>
              <a:cxnLst/>
              <a:rect l="l" t="t" r="r" b="b"/>
              <a:pathLst>
                <a:path w="46354" h="30480" extrusionOk="0">
                  <a:moveTo>
                    <a:pt x="45973" y="29909"/>
                  </a:moveTo>
                  <a:lnTo>
                    <a:pt x="0" y="28378"/>
                  </a:lnTo>
                  <a:lnTo>
                    <a:pt x="36202" y="0"/>
                  </a:lnTo>
                  <a:lnTo>
                    <a:pt x="45973" y="2990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5" name="Google Shape;1905;p162"/>
            <p:cNvSpPr/>
            <p:nvPr/>
          </p:nvSpPr>
          <p:spPr>
            <a:xfrm>
              <a:off x="4261419" y="1131147"/>
              <a:ext cx="46355" cy="30480"/>
            </a:xfrm>
            <a:custGeom>
              <a:avLst/>
              <a:gdLst/>
              <a:ahLst/>
              <a:cxnLst/>
              <a:rect l="l" t="t" r="r" b="b"/>
              <a:pathLst>
                <a:path w="46354" h="30480" extrusionOk="0">
                  <a:moveTo>
                    <a:pt x="36202" y="0"/>
                  </a:moveTo>
                  <a:lnTo>
                    <a:pt x="0" y="28378"/>
                  </a:lnTo>
                  <a:lnTo>
                    <a:pt x="45973" y="29909"/>
                  </a:lnTo>
                  <a:lnTo>
                    <a:pt x="36202"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6" name="Google Shape;1906;p162"/>
            <p:cNvSpPr/>
            <p:nvPr/>
          </p:nvSpPr>
          <p:spPr>
            <a:xfrm>
              <a:off x="5543882" y="740550"/>
              <a:ext cx="1734185" cy="410209"/>
            </a:xfrm>
            <a:custGeom>
              <a:avLst/>
              <a:gdLst/>
              <a:ahLst/>
              <a:cxnLst/>
              <a:rect l="l" t="t" r="r" b="b"/>
              <a:pathLst>
                <a:path w="1734184" h="410209" extrusionOk="0">
                  <a:moveTo>
                    <a:pt x="0" y="0"/>
                  </a:moveTo>
                  <a:lnTo>
                    <a:pt x="1733885" y="41014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7" name="Google Shape;1907;p162"/>
            <p:cNvSpPr/>
            <p:nvPr/>
          </p:nvSpPr>
          <p:spPr>
            <a:xfrm>
              <a:off x="7274146" y="1135384"/>
              <a:ext cx="45720" cy="31115"/>
            </a:xfrm>
            <a:custGeom>
              <a:avLst/>
              <a:gdLst/>
              <a:ahLst/>
              <a:cxnLst/>
              <a:rect l="l" t="t" r="r" b="b"/>
              <a:pathLst>
                <a:path w="45720" h="31115" extrusionOk="0">
                  <a:moveTo>
                    <a:pt x="0" y="30620"/>
                  </a:moveTo>
                  <a:lnTo>
                    <a:pt x="7242" y="0"/>
                  </a:lnTo>
                  <a:lnTo>
                    <a:pt x="45685" y="25260"/>
                  </a:lnTo>
                  <a:lnTo>
                    <a:pt x="0" y="30620"/>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8" name="Google Shape;1908;p162"/>
            <p:cNvSpPr/>
            <p:nvPr/>
          </p:nvSpPr>
          <p:spPr>
            <a:xfrm>
              <a:off x="7274146" y="1135384"/>
              <a:ext cx="45720" cy="31115"/>
            </a:xfrm>
            <a:custGeom>
              <a:avLst/>
              <a:gdLst/>
              <a:ahLst/>
              <a:cxnLst/>
              <a:rect l="l" t="t" r="r" b="b"/>
              <a:pathLst>
                <a:path w="45720" h="31115" extrusionOk="0">
                  <a:moveTo>
                    <a:pt x="0" y="30620"/>
                  </a:moveTo>
                  <a:lnTo>
                    <a:pt x="45685" y="25260"/>
                  </a:lnTo>
                  <a:lnTo>
                    <a:pt x="7242" y="0"/>
                  </a:lnTo>
                  <a:lnTo>
                    <a:pt x="0" y="3062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09" name="Google Shape;1909;p162"/>
          <p:cNvSpPr txBox="1"/>
          <p:nvPr/>
        </p:nvSpPr>
        <p:spPr>
          <a:xfrm>
            <a:off x="905099" y="1012725"/>
            <a:ext cx="2010410" cy="169354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Land</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Infrastructure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Debt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Equipment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R&amp;D</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Licensing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Approvals etc.</a:t>
            </a:r>
            <a:endParaRPr sz="1400">
              <a:latin typeface="Tahoma"/>
              <a:ea typeface="Tahoma"/>
              <a:cs typeface="Tahoma"/>
              <a:sym typeface="Tahoma"/>
            </a:endParaRPr>
          </a:p>
        </p:txBody>
      </p:sp>
      <p:sp>
        <p:nvSpPr>
          <p:cNvPr id="1910" name="Google Shape;1910;p162"/>
          <p:cNvSpPr txBox="1"/>
          <p:nvPr/>
        </p:nvSpPr>
        <p:spPr>
          <a:xfrm>
            <a:off x="3191099" y="1850925"/>
            <a:ext cx="2010410" cy="233997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Salary</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Advertisement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Marketing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Distributor</a:t>
            </a:r>
            <a:endParaRPr sz="1400">
              <a:latin typeface="Tahoma"/>
              <a:ea typeface="Tahoma"/>
              <a:cs typeface="Tahoma"/>
              <a:sym typeface="Tahoma"/>
            </a:endParaRPr>
          </a:p>
          <a:p>
            <a:pPr marL="542925" marR="560705"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Incentives/  Oﬀers</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Customer</a:t>
            </a:r>
            <a:endParaRPr sz="1400">
              <a:latin typeface="Tahoma"/>
              <a:ea typeface="Tahoma"/>
              <a:cs typeface="Tahoma"/>
              <a:sym typeface="Tahoma"/>
            </a:endParaRPr>
          </a:p>
          <a:p>
            <a:pPr marL="542925" marR="0" lvl="0" indent="0" algn="l" rtl="0">
              <a:lnSpc>
                <a:spcPct val="100000"/>
              </a:lnSpc>
              <a:spcBef>
                <a:spcPts val="0"/>
              </a:spcBef>
              <a:spcAft>
                <a:spcPts val="0"/>
              </a:spcAft>
              <a:buNone/>
            </a:pPr>
            <a:r>
              <a:rPr lang="en-GB" sz="1400">
                <a:latin typeface="Tahoma"/>
                <a:ea typeface="Tahoma"/>
                <a:cs typeface="Tahoma"/>
                <a:sym typeface="Tahoma"/>
              </a:rPr>
              <a:t>Acquisition</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startAt="8"/>
            </a:pPr>
            <a:r>
              <a:rPr lang="en-GB" sz="1400">
                <a:latin typeface="Tahoma"/>
                <a:ea typeface="Tahoma"/>
                <a:cs typeface="Tahoma"/>
                <a:sym typeface="Tahoma"/>
              </a:rPr>
              <a:t>Training</a:t>
            </a:r>
            <a:endParaRPr sz="1400">
              <a:latin typeface="Tahoma"/>
              <a:ea typeface="Tahoma"/>
              <a:cs typeface="Tahoma"/>
              <a:sym typeface="Tahoma"/>
            </a:endParaRPr>
          </a:p>
        </p:txBody>
      </p:sp>
      <p:sp>
        <p:nvSpPr>
          <p:cNvPr id="1911" name="Google Shape;1911;p162"/>
          <p:cNvSpPr txBox="1"/>
          <p:nvPr/>
        </p:nvSpPr>
        <p:spPr>
          <a:xfrm>
            <a:off x="6391499" y="1850925"/>
            <a:ext cx="2010410" cy="277050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Raw material</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Transport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Processing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Packaging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Storage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Wastage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Transport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Discounts</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Energy Costs</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Eﬃciency</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Repairs</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Returns etc.</a:t>
            </a:r>
            <a:endParaRPr sz="1400">
              <a:latin typeface="Tahoma"/>
              <a:ea typeface="Tahoma"/>
              <a:cs typeface="Tahoma"/>
              <a:sym typeface="Tahom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163"/>
          <p:cNvSpPr txBox="1">
            <a:spLocks noGrp="1"/>
          </p:cNvSpPr>
          <p:nvPr>
            <p:ph type="title"/>
          </p:nvPr>
        </p:nvSpPr>
        <p:spPr>
          <a:xfrm>
            <a:off x="549197" y="454462"/>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solidFill>
                  <a:srgbClr val="000000"/>
                </a:solidFill>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917" name="Google Shape;1917;p163"/>
          <p:cNvSpPr txBox="1"/>
          <p:nvPr/>
        </p:nvSpPr>
        <p:spPr>
          <a:xfrm>
            <a:off x="3967274" y="1240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918" name="Google Shape;1918;p163"/>
          <p:cNvSpPr txBox="1"/>
          <p:nvPr/>
        </p:nvSpPr>
        <p:spPr>
          <a:xfrm>
            <a:off x="26718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919" name="Google Shape;1919;p163"/>
          <p:cNvSpPr txBox="1"/>
          <p:nvPr/>
        </p:nvSpPr>
        <p:spPr>
          <a:xfrm>
            <a:off x="51864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920" name="Google Shape;1920;p163"/>
          <p:cNvSpPr txBox="1"/>
          <p:nvPr/>
        </p:nvSpPr>
        <p:spPr>
          <a:xfrm>
            <a:off x="39672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921" name="Google Shape;1921;p163"/>
          <p:cNvSpPr txBox="1"/>
          <p:nvPr/>
        </p:nvSpPr>
        <p:spPr>
          <a:xfrm>
            <a:off x="1048850" y="1887537"/>
            <a:ext cx="133413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Gone down by 25%</a:t>
            </a:r>
            <a:endParaRPr sz="1100">
              <a:latin typeface="Arial"/>
              <a:ea typeface="Arial"/>
              <a:cs typeface="Arial"/>
              <a:sym typeface="Arial"/>
            </a:endParaRPr>
          </a:p>
        </p:txBody>
      </p:sp>
      <p:sp>
        <p:nvSpPr>
          <p:cNvPr id="1922" name="Google Shape;1922;p163"/>
          <p:cNvSpPr txBox="1"/>
          <p:nvPr/>
        </p:nvSpPr>
        <p:spPr>
          <a:xfrm>
            <a:off x="6078049" y="18875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23" name="Google Shape;1923;p163"/>
          <p:cNvSpPr txBox="1"/>
          <p:nvPr/>
        </p:nvSpPr>
        <p:spPr>
          <a:xfrm>
            <a:off x="1300274" y="2459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7329" marR="0" lvl="0" indent="0" algn="l" rtl="0">
              <a:lnSpc>
                <a:spcPct val="100000"/>
              </a:lnSpc>
              <a:spcBef>
                <a:spcPts val="0"/>
              </a:spcBef>
              <a:spcAft>
                <a:spcPts val="0"/>
              </a:spcAft>
              <a:buNone/>
            </a:pPr>
            <a:r>
              <a:rPr lang="en-GB" sz="1000">
                <a:latin typeface="Tahoma"/>
                <a:ea typeface="Tahoma"/>
                <a:cs typeface="Tahoma"/>
                <a:sym typeface="Tahoma"/>
              </a:rPr>
              <a:t>#units sold</a:t>
            </a:r>
            <a:endParaRPr sz="1000">
              <a:latin typeface="Tahoma"/>
              <a:ea typeface="Tahoma"/>
              <a:cs typeface="Tahoma"/>
              <a:sym typeface="Tahoma"/>
            </a:endParaRPr>
          </a:p>
        </p:txBody>
      </p:sp>
      <p:sp>
        <p:nvSpPr>
          <p:cNvPr id="1924" name="Google Shape;1924;p163"/>
          <p:cNvSpPr txBox="1"/>
          <p:nvPr/>
        </p:nvSpPr>
        <p:spPr>
          <a:xfrm>
            <a:off x="3592874" y="2459250"/>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85090" marR="0" lvl="0" indent="0" algn="l" rtl="0">
              <a:lnSpc>
                <a:spcPct val="100000"/>
              </a:lnSpc>
              <a:spcBef>
                <a:spcPts val="0"/>
              </a:spcBef>
              <a:spcAft>
                <a:spcPts val="0"/>
              </a:spcAft>
              <a:buNone/>
            </a:pPr>
            <a:r>
              <a:rPr lang="en-GB" sz="1000">
                <a:latin typeface="Tahoma"/>
                <a:ea typeface="Tahoma"/>
                <a:cs typeface="Tahoma"/>
                <a:sym typeface="Tahoma"/>
              </a:rPr>
              <a:t>Revenue/unit</a:t>
            </a:r>
            <a:endParaRPr sz="1000">
              <a:latin typeface="Tahoma"/>
              <a:ea typeface="Tahoma"/>
              <a:cs typeface="Tahoma"/>
              <a:sym typeface="Tahoma"/>
            </a:endParaRPr>
          </a:p>
        </p:txBody>
      </p:sp>
      <p:sp>
        <p:nvSpPr>
          <p:cNvPr id="1925" name="Google Shape;1925;p163"/>
          <p:cNvSpPr txBox="1"/>
          <p:nvPr/>
        </p:nvSpPr>
        <p:spPr>
          <a:xfrm>
            <a:off x="2595674" y="24592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X</a:t>
            </a:r>
            <a:endParaRPr sz="1000">
              <a:latin typeface="Tahoma"/>
              <a:ea typeface="Tahoma"/>
              <a:cs typeface="Tahoma"/>
              <a:sym typeface="Tahoma"/>
            </a:endParaRPr>
          </a:p>
        </p:txBody>
      </p:sp>
      <p:sp>
        <p:nvSpPr>
          <p:cNvPr id="1926" name="Google Shape;1926;p163"/>
          <p:cNvSpPr txBox="1"/>
          <p:nvPr/>
        </p:nvSpPr>
        <p:spPr>
          <a:xfrm>
            <a:off x="468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13995" marR="0" lvl="0" indent="0" algn="l" rtl="0">
              <a:lnSpc>
                <a:spcPct val="100000"/>
              </a:lnSpc>
              <a:spcBef>
                <a:spcPts val="0"/>
              </a:spcBef>
              <a:spcAft>
                <a:spcPts val="0"/>
              </a:spcAft>
              <a:buNone/>
            </a:pPr>
            <a:r>
              <a:rPr lang="en-GB" sz="1000">
                <a:latin typeface="Tahoma"/>
                <a:ea typeface="Tahoma"/>
                <a:cs typeface="Tahoma"/>
                <a:sym typeface="Tahoma"/>
              </a:rPr>
              <a:t>Supply Side</a:t>
            </a:r>
            <a:endParaRPr sz="1000">
              <a:latin typeface="Tahoma"/>
              <a:ea typeface="Tahoma"/>
              <a:cs typeface="Tahoma"/>
              <a:sym typeface="Tahoma"/>
            </a:endParaRPr>
          </a:p>
        </p:txBody>
      </p:sp>
      <p:sp>
        <p:nvSpPr>
          <p:cNvPr id="1927" name="Google Shape;1927;p163"/>
          <p:cNvSpPr txBox="1"/>
          <p:nvPr/>
        </p:nvSpPr>
        <p:spPr>
          <a:xfrm>
            <a:off x="2373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60020" marR="0" lvl="0" indent="0" algn="l" rtl="0">
              <a:lnSpc>
                <a:spcPct val="100000"/>
              </a:lnSpc>
              <a:spcBef>
                <a:spcPts val="0"/>
              </a:spcBef>
              <a:spcAft>
                <a:spcPts val="0"/>
              </a:spcAft>
              <a:buNone/>
            </a:pPr>
            <a:r>
              <a:rPr lang="en-GB" sz="1000">
                <a:latin typeface="Tahoma"/>
                <a:ea typeface="Tahoma"/>
                <a:cs typeface="Tahoma"/>
                <a:sym typeface="Tahoma"/>
              </a:rPr>
              <a:t>Demand Side</a:t>
            </a:r>
            <a:endParaRPr sz="1000">
              <a:latin typeface="Tahoma"/>
              <a:ea typeface="Tahoma"/>
              <a:cs typeface="Tahoma"/>
              <a:sym typeface="Tahoma"/>
            </a:endParaRPr>
          </a:p>
        </p:txBody>
      </p:sp>
      <p:grpSp>
        <p:nvGrpSpPr>
          <p:cNvPr id="1928" name="Google Shape;1928;p163"/>
          <p:cNvGrpSpPr/>
          <p:nvPr/>
        </p:nvGrpSpPr>
        <p:grpSpPr>
          <a:xfrm>
            <a:off x="3091854" y="1578749"/>
            <a:ext cx="2487488" cy="274917"/>
            <a:chOff x="3091854" y="1578749"/>
            <a:chExt cx="2487488" cy="274917"/>
          </a:xfrm>
        </p:grpSpPr>
        <p:sp>
          <p:nvSpPr>
            <p:cNvPr id="1929" name="Google Shape;1929;p163"/>
            <p:cNvSpPr/>
            <p:nvPr/>
          </p:nvSpPr>
          <p:spPr>
            <a:xfrm>
              <a:off x="3134164" y="1578749"/>
              <a:ext cx="1239520" cy="259715"/>
            </a:xfrm>
            <a:custGeom>
              <a:avLst/>
              <a:gdLst/>
              <a:ahLst/>
              <a:cxnLst/>
              <a:rect l="l" t="t" r="r" b="b"/>
              <a:pathLst>
                <a:path w="1239520" h="259714"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0" name="Google Shape;1930;p163"/>
            <p:cNvSpPr/>
            <p:nvPr/>
          </p:nvSpPr>
          <p:spPr>
            <a:xfrm>
              <a:off x="3091854" y="1822551"/>
              <a:ext cx="45720" cy="31115"/>
            </a:xfrm>
            <a:custGeom>
              <a:avLst/>
              <a:gdLst/>
              <a:ahLst/>
              <a:cxnLst/>
              <a:rect l="l" t="t" r="r" b="b"/>
              <a:pathLst>
                <a:path w="45719" h="31114"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1" name="Google Shape;1931;p163"/>
            <p:cNvSpPr/>
            <p:nvPr/>
          </p:nvSpPr>
          <p:spPr>
            <a:xfrm>
              <a:off x="3091854" y="1822551"/>
              <a:ext cx="45720" cy="31115"/>
            </a:xfrm>
            <a:custGeom>
              <a:avLst/>
              <a:gdLst/>
              <a:ahLst/>
              <a:cxnLst/>
              <a:rect l="l" t="t" r="r" b="b"/>
              <a:pathLst>
                <a:path w="45719" h="31114"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2" name="Google Shape;1932;p163"/>
            <p:cNvSpPr/>
            <p:nvPr/>
          </p:nvSpPr>
          <p:spPr>
            <a:xfrm>
              <a:off x="4373624" y="15787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3" name="Google Shape;1933;p163"/>
            <p:cNvSpPr/>
            <p:nvPr/>
          </p:nvSpPr>
          <p:spPr>
            <a:xfrm>
              <a:off x="5533622" y="1821895"/>
              <a:ext cx="45720" cy="31115"/>
            </a:xfrm>
            <a:custGeom>
              <a:avLst/>
              <a:gdLst/>
              <a:ahLst/>
              <a:cxnLst/>
              <a:rect l="l" t="t" r="r" b="b"/>
              <a:pathLst>
                <a:path w="45720" h="31114"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4" name="Google Shape;1934;p163"/>
            <p:cNvSpPr/>
            <p:nvPr/>
          </p:nvSpPr>
          <p:spPr>
            <a:xfrm>
              <a:off x="5533622" y="1821895"/>
              <a:ext cx="45720" cy="31115"/>
            </a:xfrm>
            <a:custGeom>
              <a:avLst/>
              <a:gdLst/>
              <a:ahLst/>
              <a:cxnLst/>
              <a:rect l="l" t="t" r="r" b="b"/>
              <a:pathLst>
                <a:path w="45720" h="31114"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35" name="Google Shape;1935;p163"/>
          <p:cNvGrpSpPr/>
          <p:nvPr/>
        </p:nvGrpSpPr>
        <p:grpSpPr>
          <a:xfrm>
            <a:off x="1869330" y="2188349"/>
            <a:ext cx="2227975" cy="274481"/>
            <a:chOff x="1869330" y="2188349"/>
            <a:chExt cx="2227975" cy="274481"/>
          </a:xfrm>
        </p:grpSpPr>
        <p:sp>
          <p:nvSpPr>
            <p:cNvPr id="1936" name="Google Shape;1936;p163"/>
            <p:cNvSpPr/>
            <p:nvPr/>
          </p:nvSpPr>
          <p:spPr>
            <a:xfrm>
              <a:off x="1911565" y="2188349"/>
              <a:ext cx="1188085" cy="259079"/>
            </a:xfrm>
            <a:custGeom>
              <a:avLst/>
              <a:gdLst/>
              <a:ahLst/>
              <a:cxnLst/>
              <a:rect l="l" t="t" r="r" b="b"/>
              <a:pathLst>
                <a:path w="1188085" h="259080" extrusionOk="0">
                  <a:moveTo>
                    <a:pt x="1187959"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7" name="Google Shape;1937;p163"/>
            <p:cNvSpPr/>
            <p:nvPr/>
          </p:nvSpPr>
          <p:spPr>
            <a:xfrm>
              <a:off x="1869330" y="2431715"/>
              <a:ext cx="45720" cy="31115"/>
            </a:xfrm>
            <a:custGeom>
              <a:avLst/>
              <a:gdLst/>
              <a:ahLst/>
              <a:cxnLst/>
              <a:rect l="l" t="t" r="r" b="b"/>
              <a:pathLst>
                <a:path w="45719" h="31114" extrusionOk="0">
                  <a:moveTo>
                    <a:pt x="45583" y="30744"/>
                  </a:moveTo>
                  <a:lnTo>
                    <a:pt x="0" y="24571"/>
                  </a:lnTo>
                  <a:lnTo>
                    <a:pt x="38886"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8" name="Google Shape;1938;p163"/>
            <p:cNvSpPr/>
            <p:nvPr/>
          </p:nvSpPr>
          <p:spPr>
            <a:xfrm>
              <a:off x="1869330" y="2431715"/>
              <a:ext cx="45720" cy="31115"/>
            </a:xfrm>
            <a:custGeom>
              <a:avLst/>
              <a:gdLst/>
              <a:ahLst/>
              <a:cxnLst/>
              <a:rect l="l" t="t" r="r" b="b"/>
              <a:pathLst>
                <a:path w="45719" h="31114" extrusionOk="0">
                  <a:moveTo>
                    <a:pt x="38886" y="0"/>
                  </a:moveTo>
                  <a:lnTo>
                    <a:pt x="0" y="24571"/>
                  </a:lnTo>
                  <a:lnTo>
                    <a:pt x="45583" y="30744"/>
                  </a:lnTo>
                  <a:lnTo>
                    <a:pt x="38886"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9" name="Google Shape;1939;p163"/>
            <p:cNvSpPr/>
            <p:nvPr/>
          </p:nvSpPr>
          <p:spPr>
            <a:xfrm>
              <a:off x="3099524" y="21883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0" name="Google Shape;1940;p163"/>
            <p:cNvSpPr/>
            <p:nvPr/>
          </p:nvSpPr>
          <p:spPr>
            <a:xfrm>
              <a:off x="4050950" y="2429257"/>
              <a:ext cx="46355" cy="30480"/>
            </a:xfrm>
            <a:custGeom>
              <a:avLst/>
              <a:gdLst/>
              <a:ahLst/>
              <a:cxnLst/>
              <a:rect l="l" t="t" r="r" b="b"/>
              <a:pathLst>
                <a:path w="46354" h="30480"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1" name="Google Shape;1941;p163"/>
            <p:cNvSpPr/>
            <p:nvPr/>
          </p:nvSpPr>
          <p:spPr>
            <a:xfrm>
              <a:off x="4050950" y="2429257"/>
              <a:ext cx="46355" cy="30480"/>
            </a:xfrm>
            <a:custGeom>
              <a:avLst/>
              <a:gdLst/>
              <a:ahLst/>
              <a:cxnLst/>
              <a:rect l="l" t="t" r="r" b="b"/>
              <a:pathLst>
                <a:path w="46354" h="30480"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42" name="Google Shape;1942;p163"/>
          <p:cNvGrpSpPr/>
          <p:nvPr/>
        </p:nvGrpSpPr>
        <p:grpSpPr>
          <a:xfrm>
            <a:off x="1036833" y="2797949"/>
            <a:ext cx="1880009" cy="700945"/>
            <a:chOff x="1036833" y="2797949"/>
            <a:chExt cx="1880009" cy="700945"/>
          </a:xfrm>
        </p:grpSpPr>
        <p:sp>
          <p:nvSpPr>
            <p:cNvPr id="1943" name="Google Shape;1943;p163"/>
            <p:cNvSpPr/>
            <p:nvPr/>
          </p:nvSpPr>
          <p:spPr>
            <a:xfrm>
              <a:off x="1075352" y="2797949"/>
              <a:ext cx="780415" cy="397510"/>
            </a:xfrm>
            <a:custGeom>
              <a:avLst/>
              <a:gdLst/>
              <a:ahLst/>
              <a:cxnLst/>
              <a:rect l="l" t="t" r="r" b="b"/>
              <a:pathLst>
                <a:path w="780414" h="397510" extrusionOk="0">
                  <a:moveTo>
                    <a:pt x="780372" y="0"/>
                  </a:moveTo>
                  <a:lnTo>
                    <a:pt x="0" y="39736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4" name="Google Shape;1944;p163"/>
            <p:cNvSpPr/>
            <p:nvPr/>
          </p:nvSpPr>
          <p:spPr>
            <a:xfrm>
              <a:off x="1036833" y="3181297"/>
              <a:ext cx="45720" cy="33655"/>
            </a:xfrm>
            <a:custGeom>
              <a:avLst/>
              <a:gdLst/>
              <a:ahLst/>
              <a:cxnLst/>
              <a:rect l="l" t="t" r="r" b="b"/>
              <a:pathLst>
                <a:path w="45719" h="33655" extrusionOk="0">
                  <a:moveTo>
                    <a:pt x="0" y="33633"/>
                  </a:moveTo>
                  <a:lnTo>
                    <a:pt x="31380" y="0"/>
                  </a:lnTo>
                  <a:lnTo>
                    <a:pt x="45657" y="28039"/>
                  </a:lnTo>
                  <a:lnTo>
                    <a:pt x="0" y="33633"/>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5" name="Google Shape;1945;p163"/>
            <p:cNvSpPr/>
            <p:nvPr/>
          </p:nvSpPr>
          <p:spPr>
            <a:xfrm>
              <a:off x="1036833" y="3181297"/>
              <a:ext cx="45720" cy="33655"/>
            </a:xfrm>
            <a:custGeom>
              <a:avLst/>
              <a:gdLst/>
              <a:ahLst/>
              <a:cxnLst/>
              <a:rect l="l" t="t" r="r" b="b"/>
              <a:pathLst>
                <a:path w="45719" h="33655" extrusionOk="0">
                  <a:moveTo>
                    <a:pt x="31380" y="0"/>
                  </a:moveTo>
                  <a:lnTo>
                    <a:pt x="0" y="33633"/>
                  </a:lnTo>
                  <a:lnTo>
                    <a:pt x="45657" y="28039"/>
                  </a:lnTo>
                  <a:lnTo>
                    <a:pt x="3138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6" name="Google Shape;1946;p163"/>
            <p:cNvSpPr/>
            <p:nvPr/>
          </p:nvSpPr>
          <p:spPr>
            <a:xfrm>
              <a:off x="1855725" y="2797949"/>
              <a:ext cx="1021080" cy="402590"/>
            </a:xfrm>
            <a:custGeom>
              <a:avLst/>
              <a:gdLst/>
              <a:ahLst/>
              <a:cxnLst/>
              <a:rect l="l" t="t" r="r" b="b"/>
              <a:pathLst>
                <a:path w="1021080" h="402589" extrusionOk="0">
                  <a:moveTo>
                    <a:pt x="0" y="0"/>
                  </a:moveTo>
                  <a:lnTo>
                    <a:pt x="1020532" y="40233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7" name="Google Shape;1947;p163"/>
            <p:cNvSpPr/>
            <p:nvPr/>
          </p:nvSpPr>
          <p:spPr>
            <a:xfrm>
              <a:off x="2870487" y="3185652"/>
              <a:ext cx="46355" cy="31115"/>
            </a:xfrm>
            <a:custGeom>
              <a:avLst/>
              <a:gdLst/>
              <a:ahLst/>
              <a:cxnLst/>
              <a:rect l="l" t="t" r="r" b="b"/>
              <a:pathLst>
                <a:path w="46355" h="31114" extrusionOk="0">
                  <a:moveTo>
                    <a:pt x="45983" y="30489"/>
                  </a:moveTo>
                  <a:lnTo>
                    <a:pt x="0" y="29272"/>
                  </a:lnTo>
                  <a:lnTo>
                    <a:pt x="11540" y="0"/>
                  </a:lnTo>
                  <a:lnTo>
                    <a:pt x="45983" y="3048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8" name="Google Shape;1948;p163"/>
            <p:cNvSpPr/>
            <p:nvPr/>
          </p:nvSpPr>
          <p:spPr>
            <a:xfrm>
              <a:off x="2870487" y="3185652"/>
              <a:ext cx="46355" cy="31115"/>
            </a:xfrm>
            <a:custGeom>
              <a:avLst/>
              <a:gdLst/>
              <a:ahLst/>
              <a:cxnLst/>
              <a:rect l="l" t="t" r="r" b="b"/>
              <a:pathLst>
                <a:path w="46355" h="31114" extrusionOk="0">
                  <a:moveTo>
                    <a:pt x="0" y="29272"/>
                  </a:moveTo>
                  <a:lnTo>
                    <a:pt x="45983" y="30489"/>
                  </a:lnTo>
                  <a:lnTo>
                    <a:pt x="11540" y="0"/>
                  </a:lnTo>
                  <a:lnTo>
                    <a:pt x="0" y="2927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9" name="Google Shape;1949;p163"/>
            <p:cNvSpPr/>
            <p:nvPr/>
          </p:nvSpPr>
          <p:spPr>
            <a:xfrm>
              <a:off x="2213875" y="3227749"/>
              <a:ext cx="106045" cy="271145"/>
            </a:xfrm>
            <a:custGeom>
              <a:avLst/>
              <a:gdLst/>
              <a:ahLst/>
              <a:cxnLst/>
              <a:rect l="l" t="t" r="r" b="b"/>
              <a:pathLst>
                <a:path w="106044" h="271145"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50" name="Google Shape;1950;p163"/>
          <p:cNvSpPr txBox="1"/>
          <p:nvPr/>
        </p:nvSpPr>
        <p:spPr>
          <a:xfrm>
            <a:off x="4706450" y="2573336"/>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51" name="Google Shape;1951;p163"/>
          <p:cNvSpPr txBox="1"/>
          <p:nvPr/>
        </p:nvSpPr>
        <p:spPr>
          <a:xfrm>
            <a:off x="3639650" y="3259136"/>
            <a:ext cx="171196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Issue Identiﬁcation Step</a:t>
            </a:r>
            <a:endParaRPr sz="1100">
              <a:latin typeface="Arial"/>
              <a:ea typeface="Arial"/>
              <a:cs typeface="Arial"/>
              <a:sym typeface="Arial"/>
            </a:endParaRPr>
          </a:p>
        </p:txBody>
      </p:sp>
      <p:sp>
        <p:nvSpPr>
          <p:cNvPr id="1952" name="Google Shape;1952;p163"/>
          <p:cNvSpPr/>
          <p:nvPr/>
        </p:nvSpPr>
        <p:spPr>
          <a:xfrm>
            <a:off x="1070875" y="2465750"/>
            <a:ext cx="106045" cy="271145"/>
          </a:xfrm>
          <a:custGeom>
            <a:avLst/>
            <a:gdLst/>
            <a:ahLst/>
            <a:cxnLst/>
            <a:rect l="l" t="t" r="r" b="b"/>
            <a:pathLst>
              <a:path w="106044" h="271144"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53" name="Google Shape;1953;p163"/>
          <p:cNvSpPr txBox="1"/>
          <p:nvPr/>
        </p:nvSpPr>
        <p:spPr>
          <a:xfrm>
            <a:off x="2344250" y="3716337"/>
            <a:ext cx="1902460" cy="5283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Now think of a conceptual  breakdown for this (MECE).  Ask questions</a:t>
            </a:r>
            <a:endParaRPr sz="1100">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64"/>
          <p:cNvSpPr txBox="1">
            <a:spLocks noGrp="1"/>
          </p:cNvSpPr>
          <p:nvPr>
            <p:ph type="title"/>
          </p:nvPr>
        </p:nvSpPr>
        <p:spPr>
          <a:xfrm>
            <a:off x="549197" y="454462"/>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solidFill>
                  <a:srgbClr val="000000"/>
                </a:solidFill>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959" name="Google Shape;1959;p164"/>
          <p:cNvSpPr txBox="1"/>
          <p:nvPr/>
        </p:nvSpPr>
        <p:spPr>
          <a:xfrm>
            <a:off x="3967274" y="1240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960" name="Google Shape;1960;p164"/>
          <p:cNvSpPr txBox="1"/>
          <p:nvPr/>
        </p:nvSpPr>
        <p:spPr>
          <a:xfrm>
            <a:off x="26718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961" name="Google Shape;1961;p164"/>
          <p:cNvSpPr txBox="1"/>
          <p:nvPr/>
        </p:nvSpPr>
        <p:spPr>
          <a:xfrm>
            <a:off x="51864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962" name="Google Shape;1962;p164"/>
          <p:cNvSpPr txBox="1"/>
          <p:nvPr/>
        </p:nvSpPr>
        <p:spPr>
          <a:xfrm>
            <a:off x="39672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963" name="Google Shape;1963;p164"/>
          <p:cNvSpPr txBox="1"/>
          <p:nvPr/>
        </p:nvSpPr>
        <p:spPr>
          <a:xfrm>
            <a:off x="1048850" y="1887537"/>
            <a:ext cx="133413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Gone down by 25%</a:t>
            </a:r>
            <a:endParaRPr sz="1100">
              <a:latin typeface="Arial"/>
              <a:ea typeface="Arial"/>
              <a:cs typeface="Arial"/>
              <a:sym typeface="Arial"/>
            </a:endParaRPr>
          </a:p>
        </p:txBody>
      </p:sp>
      <p:sp>
        <p:nvSpPr>
          <p:cNvPr id="1964" name="Google Shape;1964;p164"/>
          <p:cNvSpPr txBox="1"/>
          <p:nvPr/>
        </p:nvSpPr>
        <p:spPr>
          <a:xfrm>
            <a:off x="6078049" y="18875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65" name="Google Shape;1965;p164"/>
          <p:cNvSpPr txBox="1"/>
          <p:nvPr/>
        </p:nvSpPr>
        <p:spPr>
          <a:xfrm>
            <a:off x="1300274" y="2459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7329" marR="0" lvl="0" indent="0" algn="l" rtl="0">
              <a:lnSpc>
                <a:spcPct val="100000"/>
              </a:lnSpc>
              <a:spcBef>
                <a:spcPts val="0"/>
              </a:spcBef>
              <a:spcAft>
                <a:spcPts val="0"/>
              </a:spcAft>
              <a:buNone/>
            </a:pPr>
            <a:r>
              <a:rPr lang="en-GB" sz="1000">
                <a:latin typeface="Tahoma"/>
                <a:ea typeface="Tahoma"/>
                <a:cs typeface="Tahoma"/>
                <a:sym typeface="Tahoma"/>
              </a:rPr>
              <a:t>#units sold</a:t>
            </a:r>
            <a:endParaRPr sz="1000">
              <a:latin typeface="Tahoma"/>
              <a:ea typeface="Tahoma"/>
              <a:cs typeface="Tahoma"/>
              <a:sym typeface="Tahoma"/>
            </a:endParaRPr>
          </a:p>
        </p:txBody>
      </p:sp>
      <p:sp>
        <p:nvSpPr>
          <p:cNvPr id="1966" name="Google Shape;1966;p164"/>
          <p:cNvSpPr txBox="1"/>
          <p:nvPr/>
        </p:nvSpPr>
        <p:spPr>
          <a:xfrm>
            <a:off x="3592874" y="2459250"/>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85090" marR="0" lvl="0" indent="0" algn="l" rtl="0">
              <a:lnSpc>
                <a:spcPct val="100000"/>
              </a:lnSpc>
              <a:spcBef>
                <a:spcPts val="0"/>
              </a:spcBef>
              <a:spcAft>
                <a:spcPts val="0"/>
              </a:spcAft>
              <a:buNone/>
            </a:pPr>
            <a:r>
              <a:rPr lang="en-GB" sz="1000">
                <a:latin typeface="Tahoma"/>
                <a:ea typeface="Tahoma"/>
                <a:cs typeface="Tahoma"/>
                <a:sym typeface="Tahoma"/>
              </a:rPr>
              <a:t>Revenue/unit</a:t>
            </a:r>
            <a:endParaRPr sz="1000">
              <a:latin typeface="Tahoma"/>
              <a:ea typeface="Tahoma"/>
              <a:cs typeface="Tahoma"/>
              <a:sym typeface="Tahoma"/>
            </a:endParaRPr>
          </a:p>
        </p:txBody>
      </p:sp>
      <p:sp>
        <p:nvSpPr>
          <p:cNvPr id="1967" name="Google Shape;1967;p164"/>
          <p:cNvSpPr txBox="1"/>
          <p:nvPr/>
        </p:nvSpPr>
        <p:spPr>
          <a:xfrm>
            <a:off x="2595674" y="24592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X</a:t>
            </a:r>
            <a:endParaRPr sz="1000">
              <a:latin typeface="Tahoma"/>
              <a:ea typeface="Tahoma"/>
              <a:cs typeface="Tahoma"/>
              <a:sym typeface="Tahoma"/>
            </a:endParaRPr>
          </a:p>
        </p:txBody>
      </p:sp>
      <p:sp>
        <p:nvSpPr>
          <p:cNvPr id="1968" name="Google Shape;1968;p164"/>
          <p:cNvSpPr txBox="1"/>
          <p:nvPr/>
        </p:nvSpPr>
        <p:spPr>
          <a:xfrm>
            <a:off x="468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13995" marR="0" lvl="0" indent="0" algn="l" rtl="0">
              <a:lnSpc>
                <a:spcPct val="100000"/>
              </a:lnSpc>
              <a:spcBef>
                <a:spcPts val="0"/>
              </a:spcBef>
              <a:spcAft>
                <a:spcPts val="0"/>
              </a:spcAft>
              <a:buNone/>
            </a:pPr>
            <a:r>
              <a:rPr lang="en-GB" sz="1000">
                <a:latin typeface="Tahoma"/>
                <a:ea typeface="Tahoma"/>
                <a:cs typeface="Tahoma"/>
                <a:sym typeface="Tahoma"/>
              </a:rPr>
              <a:t>Supply Side</a:t>
            </a:r>
            <a:endParaRPr sz="1000">
              <a:latin typeface="Tahoma"/>
              <a:ea typeface="Tahoma"/>
              <a:cs typeface="Tahoma"/>
              <a:sym typeface="Tahoma"/>
            </a:endParaRPr>
          </a:p>
        </p:txBody>
      </p:sp>
      <p:sp>
        <p:nvSpPr>
          <p:cNvPr id="1969" name="Google Shape;1969;p164"/>
          <p:cNvSpPr txBox="1"/>
          <p:nvPr/>
        </p:nvSpPr>
        <p:spPr>
          <a:xfrm>
            <a:off x="2373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60020" marR="0" lvl="0" indent="0" algn="l" rtl="0">
              <a:lnSpc>
                <a:spcPct val="100000"/>
              </a:lnSpc>
              <a:spcBef>
                <a:spcPts val="0"/>
              </a:spcBef>
              <a:spcAft>
                <a:spcPts val="0"/>
              </a:spcAft>
              <a:buNone/>
            </a:pPr>
            <a:r>
              <a:rPr lang="en-GB" sz="1000">
                <a:latin typeface="Tahoma"/>
                <a:ea typeface="Tahoma"/>
                <a:cs typeface="Tahoma"/>
                <a:sym typeface="Tahoma"/>
              </a:rPr>
              <a:t>Demand Side</a:t>
            </a:r>
            <a:endParaRPr sz="1000">
              <a:latin typeface="Tahoma"/>
              <a:ea typeface="Tahoma"/>
              <a:cs typeface="Tahoma"/>
              <a:sym typeface="Tahoma"/>
            </a:endParaRPr>
          </a:p>
        </p:txBody>
      </p:sp>
      <p:grpSp>
        <p:nvGrpSpPr>
          <p:cNvPr id="1970" name="Google Shape;1970;p164"/>
          <p:cNvGrpSpPr/>
          <p:nvPr/>
        </p:nvGrpSpPr>
        <p:grpSpPr>
          <a:xfrm>
            <a:off x="3091854" y="1578749"/>
            <a:ext cx="2487488" cy="274917"/>
            <a:chOff x="3091854" y="1578749"/>
            <a:chExt cx="2487488" cy="274917"/>
          </a:xfrm>
        </p:grpSpPr>
        <p:sp>
          <p:nvSpPr>
            <p:cNvPr id="1971" name="Google Shape;1971;p164"/>
            <p:cNvSpPr/>
            <p:nvPr/>
          </p:nvSpPr>
          <p:spPr>
            <a:xfrm>
              <a:off x="3134164" y="1578749"/>
              <a:ext cx="1239520" cy="259715"/>
            </a:xfrm>
            <a:custGeom>
              <a:avLst/>
              <a:gdLst/>
              <a:ahLst/>
              <a:cxnLst/>
              <a:rect l="l" t="t" r="r" b="b"/>
              <a:pathLst>
                <a:path w="1239520" h="259714"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2" name="Google Shape;1972;p164"/>
            <p:cNvSpPr/>
            <p:nvPr/>
          </p:nvSpPr>
          <p:spPr>
            <a:xfrm>
              <a:off x="3091854" y="1822551"/>
              <a:ext cx="45720" cy="31115"/>
            </a:xfrm>
            <a:custGeom>
              <a:avLst/>
              <a:gdLst/>
              <a:ahLst/>
              <a:cxnLst/>
              <a:rect l="l" t="t" r="r" b="b"/>
              <a:pathLst>
                <a:path w="45719" h="31114"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3" name="Google Shape;1973;p164"/>
            <p:cNvSpPr/>
            <p:nvPr/>
          </p:nvSpPr>
          <p:spPr>
            <a:xfrm>
              <a:off x="3091854" y="1822551"/>
              <a:ext cx="45720" cy="31115"/>
            </a:xfrm>
            <a:custGeom>
              <a:avLst/>
              <a:gdLst/>
              <a:ahLst/>
              <a:cxnLst/>
              <a:rect l="l" t="t" r="r" b="b"/>
              <a:pathLst>
                <a:path w="45719" h="31114"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4" name="Google Shape;1974;p164"/>
            <p:cNvSpPr/>
            <p:nvPr/>
          </p:nvSpPr>
          <p:spPr>
            <a:xfrm>
              <a:off x="4373624" y="15787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5" name="Google Shape;1975;p164"/>
            <p:cNvSpPr/>
            <p:nvPr/>
          </p:nvSpPr>
          <p:spPr>
            <a:xfrm>
              <a:off x="5533622" y="1821895"/>
              <a:ext cx="45720" cy="31115"/>
            </a:xfrm>
            <a:custGeom>
              <a:avLst/>
              <a:gdLst/>
              <a:ahLst/>
              <a:cxnLst/>
              <a:rect l="l" t="t" r="r" b="b"/>
              <a:pathLst>
                <a:path w="45720" h="31114"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6" name="Google Shape;1976;p164"/>
            <p:cNvSpPr/>
            <p:nvPr/>
          </p:nvSpPr>
          <p:spPr>
            <a:xfrm>
              <a:off x="5533622" y="1821895"/>
              <a:ext cx="45720" cy="31115"/>
            </a:xfrm>
            <a:custGeom>
              <a:avLst/>
              <a:gdLst/>
              <a:ahLst/>
              <a:cxnLst/>
              <a:rect l="l" t="t" r="r" b="b"/>
              <a:pathLst>
                <a:path w="45720" h="31114"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77" name="Google Shape;1977;p164"/>
          <p:cNvGrpSpPr/>
          <p:nvPr/>
        </p:nvGrpSpPr>
        <p:grpSpPr>
          <a:xfrm>
            <a:off x="1869330" y="2188349"/>
            <a:ext cx="2227975" cy="274481"/>
            <a:chOff x="1869330" y="2188349"/>
            <a:chExt cx="2227975" cy="274481"/>
          </a:xfrm>
        </p:grpSpPr>
        <p:sp>
          <p:nvSpPr>
            <p:cNvPr id="1978" name="Google Shape;1978;p164"/>
            <p:cNvSpPr/>
            <p:nvPr/>
          </p:nvSpPr>
          <p:spPr>
            <a:xfrm>
              <a:off x="1911565" y="2188349"/>
              <a:ext cx="1188085" cy="259079"/>
            </a:xfrm>
            <a:custGeom>
              <a:avLst/>
              <a:gdLst/>
              <a:ahLst/>
              <a:cxnLst/>
              <a:rect l="l" t="t" r="r" b="b"/>
              <a:pathLst>
                <a:path w="1188085" h="259080" extrusionOk="0">
                  <a:moveTo>
                    <a:pt x="1187959"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9" name="Google Shape;1979;p164"/>
            <p:cNvSpPr/>
            <p:nvPr/>
          </p:nvSpPr>
          <p:spPr>
            <a:xfrm>
              <a:off x="1869330" y="2431715"/>
              <a:ext cx="45720" cy="31115"/>
            </a:xfrm>
            <a:custGeom>
              <a:avLst/>
              <a:gdLst/>
              <a:ahLst/>
              <a:cxnLst/>
              <a:rect l="l" t="t" r="r" b="b"/>
              <a:pathLst>
                <a:path w="45719" h="31114" extrusionOk="0">
                  <a:moveTo>
                    <a:pt x="45583" y="30744"/>
                  </a:moveTo>
                  <a:lnTo>
                    <a:pt x="0" y="24571"/>
                  </a:lnTo>
                  <a:lnTo>
                    <a:pt x="38886"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0" name="Google Shape;1980;p164"/>
            <p:cNvSpPr/>
            <p:nvPr/>
          </p:nvSpPr>
          <p:spPr>
            <a:xfrm>
              <a:off x="1869330" y="2431715"/>
              <a:ext cx="45720" cy="31115"/>
            </a:xfrm>
            <a:custGeom>
              <a:avLst/>
              <a:gdLst/>
              <a:ahLst/>
              <a:cxnLst/>
              <a:rect l="l" t="t" r="r" b="b"/>
              <a:pathLst>
                <a:path w="45719" h="31114" extrusionOk="0">
                  <a:moveTo>
                    <a:pt x="38886" y="0"/>
                  </a:moveTo>
                  <a:lnTo>
                    <a:pt x="0" y="24571"/>
                  </a:lnTo>
                  <a:lnTo>
                    <a:pt x="45583" y="30744"/>
                  </a:lnTo>
                  <a:lnTo>
                    <a:pt x="38886"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1" name="Google Shape;1981;p164"/>
            <p:cNvSpPr/>
            <p:nvPr/>
          </p:nvSpPr>
          <p:spPr>
            <a:xfrm>
              <a:off x="3099524" y="21883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2" name="Google Shape;1982;p164"/>
            <p:cNvSpPr/>
            <p:nvPr/>
          </p:nvSpPr>
          <p:spPr>
            <a:xfrm>
              <a:off x="4050950" y="2429257"/>
              <a:ext cx="46355" cy="30480"/>
            </a:xfrm>
            <a:custGeom>
              <a:avLst/>
              <a:gdLst/>
              <a:ahLst/>
              <a:cxnLst/>
              <a:rect l="l" t="t" r="r" b="b"/>
              <a:pathLst>
                <a:path w="46354" h="30480"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3" name="Google Shape;1983;p164"/>
            <p:cNvSpPr/>
            <p:nvPr/>
          </p:nvSpPr>
          <p:spPr>
            <a:xfrm>
              <a:off x="4050950" y="2429257"/>
              <a:ext cx="46355" cy="30480"/>
            </a:xfrm>
            <a:custGeom>
              <a:avLst/>
              <a:gdLst/>
              <a:ahLst/>
              <a:cxnLst/>
              <a:rect l="l" t="t" r="r" b="b"/>
              <a:pathLst>
                <a:path w="46354" h="30480"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84" name="Google Shape;1984;p164"/>
          <p:cNvGrpSpPr/>
          <p:nvPr/>
        </p:nvGrpSpPr>
        <p:grpSpPr>
          <a:xfrm>
            <a:off x="1036833" y="2797949"/>
            <a:ext cx="1880009" cy="700945"/>
            <a:chOff x="1036833" y="2797949"/>
            <a:chExt cx="1880009" cy="700945"/>
          </a:xfrm>
        </p:grpSpPr>
        <p:sp>
          <p:nvSpPr>
            <p:cNvPr id="1985" name="Google Shape;1985;p164"/>
            <p:cNvSpPr/>
            <p:nvPr/>
          </p:nvSpPr>
          <p:spPr>
            <a:xfrm>
              <a:off x="1075352" y="2797949"/>
              <a:ext cx="780415" cy="397510"/>
            </a:xfrm>
            <a:custGeom>
              <a:avLst/>
              <a:gdLst/>
              <a:ahLst/>
              <a:cxnLst/>
              <a:rect l="l" t="t" r="r" b="b"/>
              <a:pathLst>
                <a:path w="780414" h="397510" extrusionOk="0">
                  <a:moveTo>
                    <a:pt x="780372" y="0"/>
                  </a:moveTo>
                  <a:lnTo>
                    <a:pt x="0" y="39736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6" name="Google Shape;1986;p164"/>
            <p:cNvSpPr/>
            <p:nvPr/>
          </p:nvSpPr>
          <p:spPr>
            <a:xfrm>
              <a:off x="1036833" y="3181297"/>
              <a:ext cx="45720" cy="33655"/>
            </a:xfrm>
            <a:custGeom>
              <a:avLst/>
              <a:gdLst/>
              <a:ahLst/>
              <a:cxnLst/>
              <a:rect l="l" t="t" r="r" b="b"/>
              <a:pathLst>
                <a:path w="45719" h="33655" extrusionOk="0">
                  <a:moveTo>
                    <a:pt x="0" y="33633"/>
                  </a:moveTo>
                  <a:lnTo>
                    <a:pt x="31380" y="0"/>
                  </a:lnTo>
                  <a:lnTo>
                    <a:pt x="45657" y="28039"/>
                  </a:lnTo>
                  <a:lnTo>
                    <a:pt x="0" y="33633"/>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7" name="Google Shape;1987;p164"/>
            <p:cNvSpPr/>
            <p:nvPr/>
          </p:nvSpPr>
          <p:spPr>
            <a:xfrm>
              <a:off x="1036833" y="3181297"/>
              <a:ext cx="45720" cy="33655"/>
            </a:xfrm>
            <a:custGeom>
              <a:avLst/>
              <a:gdLst/>
              <a:ahLst/>
              <a:cxnLst/>
              <a:rect l="l" t="t" r="r" b="b"/>
              <a:pathLst>
                <a:path w="45719" h="33655" extrusionOk="0">
                  <a:moveTo>
                    <a:pt x="31380" y="0"/>
                  </a:moveTo>
                  <a:lnTo>
                    <a:pt x="0" y="33633"/>
                  </a:lnTo>
                  <a:lnTo>
                    <a:pt x="45657" y="28039"/>
                  </a:lnTo>
                  <a:lnTo>
                    <a:pt x="3138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8" name="Google Shape;1988;p164"/>
            <p:cNvSpPr/>
            <p:nvPr/>
          </p:nvSpPr>
          <p:spPr>
            <a:xfrm>
              <a:off x="1855725" y="2797949"/>
              <a:ext cx="1021080" cy="402590"/>
            </a:xfrm>
            <a:custGeom>
              <a:avLst/>
              <a:gdLst/>
              <a:ahLst/>
              <a:cxnLst/>
              <a:rect l="l" t="t" r="r" b="b"/>
              <a:pathLst>
                <a:path w="1021080" h="402589" extrusionOk="0">
                  <a:moveTo>
                    <a:pt x="0" y="0"/>
                  </a:moveTo>
                  <a:lnTo>
                    <a:pt x="1020532" y="40233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9" name="Google Shape;1989;p164"/>
            <p:cNvSpPr/>
            <p:nvPr/>
          </p:nvSpPr>
          <p:spPr>
            <a:xfrm>
              <a:off x="2870487" y="3185652"/>
              <a:ext cx="46355" cy="31115"/>
            </a:xfrm>
            <a:custGeom>
              <a:avLst/>
              <a:gdLst/>
              <a:ahLst/>
              <a:cxnLst/>
              <a:rect l="l" t="t" r="r" b="b"/>
              <a:pathLst>
                <a:path w="46355" h="31114" extrusionOk="0">
                  <a:moveTo>
                    <a:pt x="45983" y="30489"/>
                  </a:moveTo>
                  <a:lnTo>
                    <a:pt x="0" y="29272"/>
                  </a:lnTo>
                  <a:lnTo>
                    <a:pt x="11540" y="0"/>
                  </a:lnTo>
                  <a:lnTo>
                    <a:pt x="45983" y="3048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0" name="Google Shape;1990;p164"/>
            <p:cNvSpPr/>
            <p:nvPr/>
          </p:nvSpPr>
          <p:spPr>
            <a:xfrm>
              <a:off x="2870487" y="3185652"/>
              <a:ext cx="46355" cy="31115"/>
            </a:xfrm>
            <a:custGeom>
              <a:avLst/>
              <a:gdLst/>
              <a:ahLst/>
              <a:cxnLst/>
              <a:rect l="l" t="t" r="r" b="b"/>
              <a:pathLst>
                <a:path w="46355" h="31114" extrusionOk="0">
                  <a:moveTo>
                    <a:pt x="0" y="29272"/>
                  </a:moveTo>
                  <a:lnTo>
                    <a:pt x="45983" y="30489"/>
                  </a:lnTo>
                  <a:lnTo>
                    <a:pt x="11540" y="0"/>
                  </a:lnTo>
                  <a:lnTo>
                    <a:pt x="0" y="2927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1" name="Google Shape;1991;p164"/>
            <p:cNvSpPr/>
            <p:nvPr/>
          </p:nvSpPr>
          <p:spPr>
            <a:xfrm>
              <a:off x="2213875" y="3227749"/>
              <a:ext cx="106045" cy="271145"/>
            </a:xfrm>
            <a:custGeom>
              <a:avLst/>
              <a:gdLst/>
              <a:ahLst/>
              <a:cxnLst/>
              <a:rect l="l" t="t" r="r" b="b"/>
              <a:pathLst>
                <a:path w="106044" h="271145"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92" name="Google Shape;1992;p164"/>
          <p:cNvSpPr txBox="1"/>
          <p:nvPr/>
        </p:nvSpPr>
        <p:spPr>
          <a:xfrm>
            <a:off x="4706450" y="2573336"/>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93" name="Google Shape;1993;p164"/>
          <p:cNvSpPr txBox="1"/>
          <p:nvPr/>
        </p:nvSpPr>
        <p:spPr>
          <a:xfrm>
            <a:off x="3639650" y="3259136"/>
            <a:ext cx="171196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Issue Identiﬁcation Step</a:t>
            </a:r>
            <a:endParaRPr sz="1100">
              <a:latin typeface="Arial"/>
              <a:ea typeface="Arial"/>
              <a:cs typeface="Arial"/>
              <a:sym typeface="Arial"/>
            </a:endParaRPr>
          </a:p>
        </p:txBody>
      </p:sp>
      <p:sp>
        <p:nvSpPr>
          <p:cNvPr id="1994" name="Google Shape;1994;p164"/>
          <p:cNvSpPr/>
          <p:nvPr/>
        </p:nvSpPr>
        <p:spPr>
          <a:xfrm>
            <a:off x="1070875" y="2465750"/>
            <a:ext cx="106045" cy="271145"/>
          </a:xfrm>
          <a:custGeom>
            <a:avLst/>
            <a:gdLst/>
            <a:ahLst/>
            <a:cxnLst/>
            <a:rect l="l" t="t" r="r" b="b"/>
            <a:pathLst>
              <a:path w="106044" h="271144"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5" name="Google Shape;1995;p164"/>
          <p:cNvSpPr txBox="1"/>
          <p:nvPr/>
        </p:nvSpPr>
        <p:spPr>
          <a:xfrm>
            <a:off x="2344250" y="3716337"/>
            <a:ext cx="4186554" cy="5283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Who do we sell to? If multiple categories then, is the decline  constant among all categories?</a:t>
            </a:r>
            <a:endParaRPr sz="1100">
              <a:latin typeface="Arial"/>
              <a:ea typeface="Arial"/>
              <a:cs typeface="Arial"/>
              <a:sym typeface="Arial"/>
            </a:endParaRPr>
          </a:p>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What are the distribution channels?</a:t>
            </a:r>
            <a:endParaRPr sz="1100">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165"/>
          <p:cNvSpPr txBox="1"/>
          <p:nvPr/>
        </p:nvSpPr>
        <p:spPr>
          <a:xfrm>
            <a:off x="2593007" y="2405963"/>
            <a:ext cx="400304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Introduction to Market Entry Cases</a:t>
            </a:r>
            <a:endParaRPr sz="2600">
              <a:latin typeface="Tahoma"/>
              <a:ea typeface="Tahoma"/>
              <a:cs typeface="Tahoma"/>
              <a:sym typeface="Tahoma"/>
            </a:endParaRPr>
          </a:p>
        </p:txBody>
      </p:sp>
      <p:sp>
        <p:nvSpPr>
          <p:cNvPr id="2001" name="Google Shape;2001;p165"/>
          <p:cNvSpPr txBox="1">
            <a:spLocks noGrp="1"/>
          </p:cNvSpPr>
          <p:nvPr>
            <p:ph type="title"/>
          </p:nvPr>
        </p:nvSpPr>
        <p:spPr>
          <a:xfrm>
            <a:off x="3420724" y="13169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002" name="Google Shape;2002;p165"/>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Shape 2006"/>
        <p:cNvGrpSpPr/>
        <p:nvPr/>
      </p:nvGrpSpPr>
      <p:grpSpPr>
        <a:xfrm>
          <a:off x="0" y="0"/>
          <a:ext cx="0" cy="0"/>
          <a:chOff x="0" y="0"/>
          <a:chExt cx="0" cy="0"/>
        </a:xfrm>
      </p:grpSpPr>
      <p:sp>
        <p:nvSpPr>
          <p:cNvPr id="2007" name="Google Shape;2007;p166"/>
          <p:cNvSpPr txBox="1"/>
          <p:nvPr/>
        </p:nvSpPr>
        <p:spPr>
          <a:xfrm>
            <a:off x="1155194" y="1818090"/>
            <a:ext cx="3735704" cy="141224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Proﬁtability Case - Hypermarket Operations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Detailed Frameworks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Revenue Analysis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Cost Analysis (Service Industry)</a:t>
            </a:r>
            <a:endParaRPr sz="1300" b="0" i="0" u="none" strike="noStrike" cap="none">
              <a:latin typeface="Tahoma"/>
              <a:ea typeface="Tahoma"/>
              <a:cs typeface="Tahoma"/>
              <a:sym typeface="Tahoma"/>
            </a:endParaRPr>
          </a:p>
        </p:txBody>
      </p:sp>
      <p:sp>
        <p:nvSpPr>
          <p:cNvPr id="2008" name="Google Shape;2008;p166"/>
          <p:cNvSpPr txBox="1">
            <a:spLocks noGrp="1"/>
          </p:cNvSpPr>
          <p:nvPr>
            <p:ph type="title"/>
          </p:nvPr>
        </p:nvSpPr>
        <p:spPr>
          <a:xfrm>
            <a:off x="537125" y="577790"/>
            <a:ext cx="4328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009" name="Google Shape;2009;p166"/>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sp>
        <p:nvSpPr>
          <p:cNvPr id="2014" name="Google Shape;2014;p167"/>
          <p:cNvSpPr txBox="1">
            <a:spLocks noGrp="1"/>
          </p:cNvSpPr>
          <p:nvPr>
            <p:ph type="title"/>
          </p:nvPr>
        </p:nvSpPr>
        <p:spPr>
          <a:xfrm>
            <a:off x="642374" y="690557"/>
            <a:ext cx="5265420" cy="3454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100" b="1">
                <a:latin typeface="Arial"/>
                <a:ea typeface="Arial"/>
                <a:cs typeface="Arial"/>
                <a:sym typeface="Arial"/>
              </a:rPr>
              <a:t>Objectives of Market Entry case studies</a:t>
            </a:r>
            <a:endParaRPr sz="2100">
              <a:latin typeface="Arial"/>
              <a:ea typeface="Arial"/>
              <a:cs typeface="Arial"/>
              <a:sym typeface="Arial"/>
            </a:endParaRPr>
          </a:p>
        </p:txBody>
      </p:sp>
      <p:sp>
        <p:nvSpPr>
          <p:cNvPr id="2015" name="Google Shape;2015;p167"/>
          <p:cNvSpPr txBox="1"/>
          <p:nvPr/>
        </p:nvSpPr>
        <p:spPr>
          <a:xfrm>
            <a:off x="763643" y="1811204"/>
            <a:ext cx="4096385" cy="1711325"/>
          </a:xfrm>
          <a:prstGeom prst="rect">
            <a:avLst/>
          </a:prstGeom>
          <a:noFill/>
          <a:ln>
            <a:noFill/>
          </a:ln>
        </p:spPr>
        <p:txBody>
          <a:bodyPr spcFirstLastPara="1" wrap="square" lIns="0" tIns="12700" rIns="0" bIns="0" anchor="t" anchorCtr="0">
            <a:spAutoFit/>
          </a:bodyPr>
          <a:lstStyle/>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Understand the concept of market entry</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Market entry and data analytics</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Learn about diﬀerent market entry strategies</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5"/>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Explore real-life market entry case studies</a:t>
            </a:r>
            <a:endParaRPr sz="1400">
              <a:latin typeface="Tahoma"/>
              <a:ea typeface="Tahoma"/>
              <a:cs typeface="Tahoma"/>
              <a:sym typeface="Tahom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Shape 2019"/>
        <p:cNvGrpSpPr/>
        <p:nvPr/>
      </p:nvGrpSpPr>
      <p:grpSpPr>
        <a:xfrm>
          <a:off x="0" y="0"/>
          <a:ext cx="0" cy="0"/>
          <a:chOff x="0" y="0"/>
          <a:chExt cx="0" cy="0"/>
        </a:xfrm>
      </p:grpSpPr>
      <p:sp>
        <p:nvSpPr>
          <p:cNvPr id="2020" name="Google Shape;2020;p168"/>
          <p:cNvSpPr txBox="1">
            <a:spLocks noGrp="1"/>
          </p:cNvSpPr>
          <p:nvPr>
            <p:ph type="title"/>
          </p:nvPr>
        </p:nvSpPr>
        <p:spPr>
          <a:xfrm>
            <a:off x="384725" y="501600"/>
            <a:ext cx="5937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2021" name="Google Shape;2021;p168"/>
          <p:cNvSpPr txBox="1"/>
          <p:nvPr/>
        </p:nvSpPr>
        <p:spPr>
          <a:xfrm>
            <a:off x="1144450" y="1686505"/>
            <a:ext cx="10191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Objective</a:t>
            </a:r>
            <a:endParaRPr sz="1800">
              <a:latin typeface="Tahoma"/>
              <a:ea typeface="Tahoma"/>
              <a:cs typeface="Tahoma"/>
              <a:sym typeface="Tahoma"/>
            </a:endParaRPr>
          </a:p>
        </p:txBody>
      </p:sp>
      <p:pic>
        <p:nvPicPr>
          <p:cNvPr id="2022" name="Google Shape;2022;p168"/>
          <p:cNvPicPr preferRelativeResize="0"/>
          <p:nvPr/>
        </p:nvPicPr>
        <p:blipFill rotWithShape="1">
          <a:blip r:embed="rId3">
            <a:alphaModFix/>
          </a:blip>
          <a:srcRect/>
          <a:stretch/>
        </p:blipFill>
        <p:spPr>
          <a:xfrm>
            <a:off x="4866948" y="4112080"/>
            <a:ext cx="373880" cy="401969"/>
          </a:xfrm>
          <a:prstGeom prst="rect">
            <a:avLst/>
          </a:prstGeom>
          <a:noFill/>
          <a:ln>
            <a:noFill/>
          </a:ln>
        </p:spPr>
      </p:pic>
      <p:pic>
        <p:nvPicPr>
          <p:cNvPr id="2023" name="Google Shape;2023;p168"/>
          <p:cNvPicPr preferRelativeResize="0"/>
          <p:nvPr/>
        </p:nvPicPr>
        <p:blipFill rotWithShape="1">
          <a:blip r:embed="rId4">
            <a:alphaModFix/>
          </a:blip>
          <a:srcRect/>
          <a:stretch/>
        </p:blipFill>
        <p:spPr>
          <a:xfrm>
            <a:off x="4858847" y="3504305"/>
            <a:ext cx="393766" cy="438639"/>
          </a:xfrm>
          <a:prstGeom prst="rect">
            <a:avLst/>
          </a:prstGeom>
          <a:noFill/>
          <a:ln>
            <a:noFill/>
          </a:ln>
        </p:spPr>
      </p:pic>
      <p:pic>
        <p:nvPicPr>
          <p:cNvPr id="2024" name="Google Shape;2024;p168"/>
          <p:cNvPicPr preferRelativeResize="0"/>
          <p:nvPr/>
        </p:nvPicPr>
        <p:blipFill rotWithShape="1">
          <a:blip r:embed="rId5">
            <a:alphaModFix/>
          </a:blip>
          <a:srcRect/>
          <a:stretch/>
        </p:blipFill>
        <p:spPr>
          <a:xfrm>
            <a:off x="4773401" y="1570989"/>
            <a:ext cx="566558" cy="545974"/>
          </a:xfrm>
          <a:prstGeom prst="rect">
            <a:avLst/>
          </a:prstGeom>
          <a:noFill/>
          <a:ln>
            <a:noFill/>
          </a:ln>
        </p:spPr>
      </p:pic>
      <p:pic>
        <p:nvPicPr>
          <p:cNvPr id="2025" name="Google Shape;2025;p168"/>
          <p:cNvPicPr preferRelativeResize="0"/>
          <p:nvPr/>
        </p:nvPicPr>
        <p:blipFill rotWithShape="1">
          <a:blip r:embed="rId6">
            <a:alphaModFix/>
          </a:blip>
          <a:srcRect/>
          <a:stretch/>
        </p:blipFill>
        <p:spPr>
          <a:xfrm>
            <a:off x="316603" y="3411215"/>
            <a:ext cx="545974" cy="545974"/>
          </a:xfrm>
          <a:prstGeom prst="rect">
            <a:avLst/>
          </a:prstGeom>
          <a:noFill/>
          <a:ln>
            <a:noFill/>
          </a:ln>
        </p:spPr>
      </p:pic>
      <p:pic>
        <p:nvPicPr>
          <p:cNvPr id="2026" name="Google Shape;2026;p168"/>
          <p:cNvPicPr preferRelativeResize="0"/>
          <p:nvPr/>
        </p:nvPicPr>
        <p:blipFill rotWithShape="1">
          <a:blip r:embed="rId7">
            <a:alphaModFix/>
          </a:blip>
          <a:srcRect/>
          <a:stretch/>
        </p:blipFill>
        <p:spPr>
          <a:xfrm>
            <a:off x="376640" y="4205265"/>
            <a:ext cx="425949" cy="425949"/>
          </a:xfrm>
          <a:prstGeom prst="rect">
            <a:avLst/>
          </a:prstGeom>
          <a:noFill/>
          <a:ln>
            <a:noFill/>
          </a:ln>
        </p:spPr>
      </p:pic>
      <p:pic>
        <p:nvPicPr>
          <p:cNvPr id="2027" name="Google Shape;2027;p168"/>
          <p:cNvPicPr preferRelativeResize="0"/>
          <p:nvPr/>
        </p:nvPicPr>
        <p:blipFill rotWithShape="1">
          <a:blip r:embed="rId8">
            <a:alphaModFix/>
          </a:blip>
          <a:srcRect/>
          <a:stretch/>
        </p:blipFill>
        <p:spPr>
          <a:xfrm>
            <a:off x="4843699" y="2858624"/>
            <a:ext cx="425949" cy="425949"/>
          </a:xfrm>
          <a:prstGeom prst="rect">
            <a:avLst/>
          </a:prstGeom>
          <a:noFill/>
          <a:ln>
            <a:noFill/>
          </a:ln>
        </p:spPr>
      </p:pic>
      <p:pic>
        <p:nvPicPr>
          <p:cNvPr id="2028" name="Google Shape;2028;p168"/>
          <p:cNvPicPr preferRelativeResize="0"/>
          <p:nvPr/>
        </p:nvPicPr>
        <p:blipFill rotWithShape="1">
          <a:blip r:embed="rId9">
            <a:alphaModFix/>
          </a:blip>
          <a:srcRect/>
          <a:stretch/>
        </p:blipFill>
        <p:spPr>
          <a:xfrm>
            <a:off x="376601" y="2280403"/>
            <a:ext cx="425949" cy="363477"/>
          </a:xfrm>
          <a:prstGeom prst="rect">
            <a:avLst/>
          </a:prstGeom>
          <a:noFill/>
          <a:ln>
            <a:noFill/>
          </a:ln>
        </p:spPr>
      </p:pic>
      <p:sp>
        <p:nvSpPr>
          <p:cNvPr id="2029" name="Google Shape;2029;p168"/>
          <p:cNvSpPr txBox="1"/>
          <p:nvPr/>
        </p:nvSpPr>
        <p:spPr>
          <a:xfrm>
            <a:off x="1144450" y="2274805"/>
            <a:ext cx="13004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p:txBody>
      </p:sp>
      <p:sp>
        <p:nvSpPr>
          <p:cNvPr id="2030" name="Google Shape;2030;p168"/>
          <p:cNvSpPr txBox="1"/>
          <p:nvPr/>
        </p:nvSpPr>
        <p:spPr>
          <a:xfrm>
            <a:off x="1144450" y="2926381"/>
            <a:ext cx="10388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Company</a:t>
            </a:r>
            <a:endParaRPr sz="1800">
              <a:latin typeface="Tahoma"/>
              <a:ea typeface="Tahoma"/>
              <a:cs typeface="Tahoma"/>
              <a:sym typeface="Tahoma"/>
            </a:endParaRPr>
          </a:p>
        </p:txBody>
      </p:sp>
      <p:sp>
        <p:nvSpPr>
          <p:cNvPr id="2031" name="Google Shape;2031;p168"/>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2032" name="Google Shape;2032;p168"/>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2033" name="Google Shape;2033;p168"/>
          <p:cNvSpPr txBox="1"/>
          <p:nvPr/>
        </p:nvSpPr>
        <p:spPr>
          <a:xfrm>
            <a:off x="5523750" y="2318956"/>
            <a:ext cx="247142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Diﬀerentiation</a:t>
            </a:r>
            <a:endParaRPr sz="1800">
              <a:latin typeface="Tahoma"/>
              <a:ea typeface="Tahoma"/>
              <a:cs typeface="Tahoma"/>
              <a:sym typeface="Tahoma"/>
            </a:endParaRPr>
          </a:p>
        </p:txBody>
      </p:sp>
      <p:sp>
        <p:nvSpPr>
          <p:cNvPr id="2034" name="Google Shape;2034;p168"/>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2035" name="Google Shape;2035;p168"/>
          <p:cNvSpPr txBox="1"/>
          <p:nvPr/>
        </p:nvSpPr>
        <p:spPr>
          <a:xfrm>
            <a:off x="5591125" y="3622106"/>
            <a:ext cx="275717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Similar market/expansion</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sp>
        <p:nvSpPr>
          <p:cNvPr id="2036" name="Google Shape;2036;p168"/>
          <p:cNvSpPr txBox="1"/>
          <p:nvPr/>
        </p:nvSpPr>
        <p:spPr>
          <a:xfrm>
            <a:off x="1140862" y="4256168"/>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pic>
        <p:nvPicPr>
          <p:cNvPr id="2037" name="Google Shape;2037;p168"/>
          <p:cNvPicPr preferRelativeResize="0"/>
          <p:nvPr/>
        </p:nvPicPr>
        <p:blipFill rotWithShape="1">
          <a:blip r:embed="rId10">
            <a:alphaModFix/>
          </a:blip>
          <a:srcRect/>
          <a:stretch/>
        </p:blipFill>
        <p:spPr>
          <a:xfrm>
            <a:off x="376602" y="1646940"/>
            <a:ext cx="425949" cy="425949"/>
          </a:xfrm>
          <a:prstGeom prst="rect">
            <a:avLst/>
          </a:prstGeom>
          <a:noFill/>
          <a:ln>
            <a:noFill/>
          </a:ln>
        </p:spPr>
      </p:pic>
      <p:pic>
        <p:nvPicPr>
          <p:cNvPr id="2038" name="Google Shape;2038;p168"/>
          <p:cNvPicPr preferRelativeResize="0"/>
          <p:nvPr/>
        </p:nvPicPr>
        <p:blipFill rotWithShape="1">
          <a:blip r:embed="rId11">
            <a:alphaModFix/>
          </a:blip>
          <a:srcRect/>
          <a:stretch/>
        </p:blipFill>
        <p:spPr>
          <a:xfrm>
            <a:off x="376648" y="2828950"/>
            <a:ext cx="425949" cy="425949"/>
          </a:xfrm>
          <a:prstGeom prst="rect">
            <a:avLst/>
          </a:prstGeom>
          <a:noFill/>
          <a:ln>
            <a:noFill/>
          </a:ln>
        </p:spPr>
      </p:pic>
      <p:pic>
        <p:nvPicPr>
          <p:cNvPr id="2039" name="Google Shape;2039;p168"/>
          <p:cNvPicPr preferRelativeResize="0"/>
          <p:nvPr/>
        </p:nvPicPr>
        <p:blipFill rotWithShape="1">
          <a:blip r:embed="rId12">
            <a:alphaModFix/>
          </a:blip>
          <a:srcRect/>
          <a:stretch/>
        </p:blipFill>
        <p:spPr>
          <a:xfrm>
            <a:off x="4860738" y="2291863"/>
            <a:ext cx="391873" cy="3918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pic>
        <p:nvPicPr>
          <p:cNvPr id="2044" name="Google Shape;2044;p169"/>
          <p:cNvPicPr preferRelativeResize="0"/>
          <p:nvPr/>
        </p:nvPicPr>
        <p:blipFill rotWithShape="1">
          <a:blip r:embed="rId3">
            <a:alphaModFix/>
          </a:blip>
          <a:srcRect/>
          <a:stretch/>
        </p:blipFill>
        <p:spPr>
          <a:xfrm>
            <a:off x="111612" y="76200"/>
            <a:ext cx="8822411" cy="499109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70"/>
          <p:cNvSpPr txBox="1">
            <a:spLocks noGrp="1"/>
          </p:cNvSpPr>
          <p:nvPr>
            <p:ph type="title"/>
          </p:nvPr>
        </p:nvSpPr>
        <p:spPr>
          <a:xfrm>
            <a:off x="384725" y="501600"/>
            <a:ext cx="5336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Ansoff Growth Matrix</a:t>
            </a:r>
            <a:endParaRPr/>
          </a:p>
        </p:txBody>
      </p:sp>
      <p:pic>
        <p:nvPicPr>
          <p:cNvPr id="2050" name="Google Shape;2050;p170"/>
          <p:cNvPicPr preferRelativeResize="0"/>
          <p:nvPr/>
        </p:nvPicPr>
        <p:blipFill rotWithShape="1">
          <a:blip r:embed="rId3">
            <a:alphaModFix/>
          </a:blip>
          <a:srcRect/>
          <a:stretch/>
        </p:blipFill>
        <p:spPr>
          <a:xfrm>
            <a:off x="1499900" y="1152424"/>
            <a:ext cx="6553574" cy="382127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171"/>
          <p:cNvSpPr txBox="1">
            <a:spLocks noGrp="1"/>
          </p:cNvSpPr>
          <p:nvPr>
            <p:ph type="title"/>
          </p:nvPr>
        </p:nvSpPr>
        <p:spPr>
          <a:xfrm>
            <a:off x="384725" y="501600"/>
            <a:ext cx="5513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Porter’s Five Forces</a:t>
            </a:r>
            <a:endParaRPr/>
          </a:p>
        </p:txBody>
      </p:sp>
      <p:pic>
        <p:nvPicPr>
          <p:cNvPr id="2056" name="Google Shape;2056;p171"/>
          <p:cNvPicPr preferRelativeResize="0"/>
          <p:nvPr/>
        </p:nvPicPr>
        <p:blipFill rotWithShape="1">
          <a:blip r:embed="rId3">
            <a:alphaModFix/>
          </a:blip>
          <a:srcRect/>
          <a:stretch/>
        </p:blipFill>
        <p:spPr>
          <a:xfrm>
            <a:off x="1802977" y="1228503"/>
            <a:ext cx="6258675" cy="374303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172"/>
          <p:cNvSpPr txBox="1">
            <a:spLocks noGrp="1"/>
          </p:cNvSpPr>
          <p:nvPr>
            <p:ph type="title"/>
          </p:nvPr>
        </p:nvSpPr>
        <p:spPr>
          <a:xfrm>
            <a:off x="384725" y="501600"/>
            <a:ext cx="2910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PESTEL</a:t>
            </a:r>
            <a:endParaRPr/>
          </a:p>
        </p:txBody>
      </p:sp>
      <p:pic>
        <p:nvPicPr>
          <p:cNvPr id="2062" name="Google Shape;2062;p172"/>
          <p:cNvPicPr preferRelativeResize="0"/>
          <p:nvPr/>
        </p:nvPicPr>
        <p:blipFill rotWithShape="1">
          <a:blip r:embed="rId3">
            <a:alphaModFix/>
          </a:blip>
          <a:srcRect/>
          <a:stretch/>
        </p:blipFill>
        <p:spPr>
          <a:xfrm>
            <a:off x="1669128" y="1228342"/>
            <a:ext cx="6640287" cy="3573205"/>
          </a:xfrm>
          <a:prstGeom prst="rect">
            <a:avLst/>
          </a:prstGeom>
          <a:noFill/>
          <a:ln>
            <a:noFill/>
          </a:ln>
        </p:spPr>
      </p:pic>
      <p:sp>
        <p:nvSpPr>
          <p:cNvPr id="2063" name="Google Shape;2063;p172"/>
          <p:cNvSpPr txBox="1"/>
          <p:nvPr/>
        </p:nvSpPr>
        <p:spPr>
          <a:xfrm>
            <a:off x="1820400" y="947787"/>
            <a:ext cx="73914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Political</a:t>
            </a:r>
            <a:endParaRPr sz="1400">
              <a:latin typeface="Arial"/>
              <a:ea typeface="Arial"/>
              <a:cs typeface="Arial"/>
              <a:sym typeface="Arial"/>
            </a:endParaRPr>
          </a:p>
        </p:txBody>
      </p:sp>
      <p:sp>
        <p:nvSpPr>
          <p:cNvPr id="2064" name="Google Shape;2064;p172"/>
          <p:cNvSpPr txBox="1"/>
          <p:nvPr/>
        </p:nvSpPr>
        <p:spPr>
          <a:xfrm>
            <a:off x="2882700" y="947787"/>
            <a:ext cx="87376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Economic</a:t>
            </a:r>
            <a:endParaRPr sz="1400">
              <a:latin typeface="Arial"/>
              <a:ea typeface="Arial"/>
              <a:cs typeface="Arial"/>
              <a:sym typeface="Arial"/>
            </a:endParaRPr>
          </a:p>
        </p:txBody>
      </p:sp>
      <p:sp>
        <p:nvSpPr>
          <p:cNvPr id="2065" name="Google Shape;2065;p172"/>
          <p:cNvSpPr txBox="1"/>
          <p:nvPr/>
        </p:nvSpPr>
        <p:spPr>
          <a:xfrm>
            <a:off x="4064299" y="947787"/>
            <a:ext cx="54038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Social</a:t>
            </a:r>
            <a:endParaRPr sz="1400">
              <a:latin typeface="Arial"/>
              <a:ea typeface="Arial"/>
              <a:cs typeface="Arial"/>
              <a:sym typeface="Arial"/>
            </a:endParaRPr>
          </a:p>
        </p:txBody>
      </p:sp>
      <p:sp>
        <p:nvSpPr>
          <p:cNvPr id="2066" name="Google Shape;2066;p172"/>
          <p:cNvSpPr txBox="1"/>
          <p:nvPr/>
        </p:nvSpPr>
        <p:spPr>
          <a:xfrm>
            <a:off x="4950100" y="933354"/>
            <a:ext cx="2353945" cy="208279"/>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GB" sz="1800" b="1" baseline="-25000">
                <a:latin typeface="Arial"/>
                <a:ea typeface="Arial"/>
                <a:cs typeface="Arial"/>
                <a:sym typeface="Arial"/>
              </a:rPr>
              <a:t>Technological  </a:t>
            </a:r>
            <a:r>
              <a:rPr lang="en-GB" sz="1200" b="1">
                <a:latin typeface="Arial"/>
                <a:ea typeface="Arial"/>
                <a:cs typeface="Arial"/>
                <a:sym typeface="Arial"/>
              </a:rPr>
              <a:t>Environmental</a:t>
            </a:r>
            <a:endParaRPr sz="1200">
              <a:latin typeface="Arial"/>
              <a:ea typeface="Arial"/>
              <a:cs typeface="Arial"/>
              <a:sym typeface="Arial"/>
            </a:endParaRPr>
          </a:p>
        </p:txBody>
      </p:sp>
      <p:sp>
        <p:nvSpPr>
          <p:cNvPr id="2067" name="Google Shape;2067;p172"/>
          <p:cNvSpPr txBox="1"/>
          <p:nvPr/>
        </p:nvSpPr>
        <p:spPr>
          <a:xfrm>
            <a:off x="7440300" y="947787"/>
            <a:ext cx="492759"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Legal</a:t>
            </a:r>
            <a:endParaRPr sz="1400">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pic>
        <p:nvPicPr>
          <p:cNvPr id="2072" name="Google Shape;2072;p173"/>
          <p:cNvPicPr preferRelativeResize="0"/>
          <p:nvPr/>
        </p:nvPicPr>
        <p:blipFill rotWithShape="1">
          <a:blip r:embed="rId3">
            <a:alphaModFix/>
          </a:blip>
          <a:srcRect/>
          <a:stretch/>
        </p:blipFill>
        <p:spPr>
          <a:xfrm>
            <a:off x="3265698" y="1191327"/>
            <a:ext cx="3236902" cy="3837123"/>
          </a:xfrm>
          <a:prstGeom prst="rect">
            <a:avLst/>
          </a:prstGeom>
          <a:noFill/>
          <a:ln>
            <a:noFill/>
          </a:ln>
        </p:spPr>
      </p:pic>
      <p:sp>
        <p:nvSpPr>
          <p:cNvPr id="2073" name="Google Shape;2073;p173"/>
          <p:cNvSpPr txBox="1">
            <a:spLocks noGrp="1"/>
          </p:cNvSpPr>
          <p:nvPr>
            <p:ph type="title"/>
          </p:nvPr>
        </p:nvSpPr>
        <p:spPr>
          <a:xfrm>
            <a:off x="384725" y="501590"/>
            <a:ext cx="216725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SWOT Analysis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74"/>
          <p:cNvSpPr txBox="1"/>
          <p:nvPr/>
        </p:nvSpPr>
        <p:spPr>
          <a:xfrm>
            <a:off x="954435" y="3008010"/>
            <a:ext cx="7241540" cy="2908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700">
                <a:latin typeface="Tahoma"/>
                <a:ea typeface="Tahoma"/>
                <a:cs typeface="Tahoma"/>
                <a:sym typeface="Tahoma"/>
              </a:rPr>
              <a:t>HBS wants to set up a new satellite campus in India. They want your advice about the proposal.</a:t>
            </a:r>
            <a:endParaRPr sz="1700">
              <a:latin typeface="Tahoma"/>
              <a:ea typeface="Tahoma"/>
              <a:cs typeface="Tahoma"/>
              <a:sym typeface="Tahoma"/>
            </a:endParaRPr>
          </a:p>
        </p:txBody>
      </p:sp>
      <p:sp>
        <p:nvSpPr>
          <p:cNvPr id="2079" name="Google Shape;2079;p174"/>
          <p:cNvSpPr txBox="1"/>
          <p:nvPr/>
        </p:nvSpPr>
        <p:spPr>
          <a:xfrm>
            <a:off x="3125057" y="1604605"/>
            <a:ext cx="26803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HBS Satellite Campus</a:t>
            </a:r>
            <a:endParaRPr sz="2750">
              <a:latin typeface="Tahoma"/>
              <a:ea typeface="Tahoma"/>
              <a:cs typeface="Tahoma"/>
              <a:sym typeface="Tahoma"/>
            </a:endParaRPr>
          </a:p>
        </p:txBody>
      </p:sp>
      <p:sp>
        <p:nvSpPr>
          <p:cNvPr id="2080" name="Google Shape;2080;p174"/>
          <p:cNvSpPr txBox="1">
            <a:spLocks noGrp="1"/>
          </p:cNvSpPr>
          <p:nvPr>
            <p:ph type="title"/>
          </p:nvPr>
        </p:nvSpPr>
        <p:spPr>
          <a:xfrm>
            <a:off x="3248299" y="382865"/>
            <a:ext cx="24352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solve a case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pic>
        <p:nvPicPr>
          <p:cNvPr id="2085" name="Google Shape;2085;p175"/>
          <p:cNvPicPr preferRelativeResize="0"/>
          <p:nvPr/>
        </p:nvPicPr>
        <p:blipFill rotWithShape="1">
          <a:blip r:embed="rId3">
            <a:alphaModFix/>
          </a:blip>
          <a:srcRect/>
          <a:stretch/>
        </p:blipFill>
        <p:spPr>
          <a:xfrm>
            <a:off x="81600" y="47975"/>
            <a:ext cx="8924050" cy="50128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176"/>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pic>
        <p:nvPicPr>
          <p:cNvPr id="2095" name="Google Shape;2095;p177"/>
          <p:cNvPicPr preferRelativeResize="0"/>
          <p:nvPr/>
        </p:nvPicPr>
        <p:blipFill rotWithShape="1">
          <a:blip r:embed="rId3">
            <a:alphaModFix/>
          </a:blip>
          <a:srcRect/>
          <a:stretch/>
        </p:blipFill>
        <p:spPr>
          <a:xfrm>
            <a:off x="152400" y="152400"/>
            <a:ext cx="8841874" cy="483869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pic>
        <p:nvPicPr>
          <p:cNvPr id="2100" name="Google Shape;2100;p178"/>
          <p:cNvPicPr preferRelativeResize="0"/>
          <p:nvPr/>
        </p:nvPicPr>
        <p:blipFill rotWithShape="1">
          <a:blip r:embed="rId3">
            <a:alphaModFix/>
          </a:blip>
          <a:srcRect/>
          <a:stretch/>
        </p:blipFill>
        <p:spPr>
          <a:xfrm>
            <a:off x="357061" y="280861"/>
            <a:ext cx="8238635" cy="4598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308525" y="120600"/>
            <a:ext cx="7938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 with Hunter and Eve</a:t>
            </a:r>
            <a:endParaRPr/>
          </a:p>
        </p:txBody>
      </p:sp>
      <p:pic>
        <p:nvPicPr>
          <p:cNvPr id="281" name="Google Shape;281;p35"/>
          <p:cNvPicPr preferRelativeResize="0"/>
          <p:nvPr/>
        </p:nvPicPr>
        <p:blipFill rotWithShape="1">
          <a:blip r:embed="rId3">
            <a:alphaModFix/>
          </a:blip>
          <a:srcRect/>
          <a:stretch/>
        </p:blipFill>
        <p:spPr>
          <a:xfrm>
            <a:off x="1396750" y="1003549"/>
            <a:ext cx="5804649" cy="3265124"/>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pic>
        <p:nvPicPr>
          <p:cNvPr id="2105" name="Google Shape;2105;p179"/>
          <p:cNvPicPr preferRelativeResize="0"/>
          <p:nvPr/>
        </p:nvPicPr>
        <p:blipFill rotWithShape="1">
          <a:blip r:embed="rId3">
            <a:alphaModFix/>
          </a:blip>
          <a:srcRect/>
          <a:stretch/>
        </p:blipFill>
        <p:spPr>
          <a:xfrm>
            <a:off x="99949" y="719149"/>
            <a:ext cx="8971949" cy="3298413"/>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80"/>
          <p:cNvSpPr txBox="1">
            <a:spLocks noGrp="1"/>
          </p:cNvSpPr>
          <p:nvPr>
            <p:ph type="title"/>
          </p:nvPr>
        </p:nvSpPr>
        <p:spPr>
          <a:xfrm>
            <a:off x="499600" y="499405"/>
            <a:ext cx="1699260" cy="254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1500" b="1">
                <a:latin typeface="Arial"/>
                <a:ea typeface="Arial"/>
                <a:cs typeface="Arial"/>
                <a:sym typeface="Arial"/>
              </a:rPr>
              <a:t>Porter’s 5 forces –</a:t>
            </a:r>
            <a:endParaRPr sz="1500">
              <a:latin typeface="Arial"/>
              <a:ea typeface="Arial"/>
              <a:cs typeface="Arial"/>
              <a:sym typeface="Arial"/>
            </a:endParaRPr>
          </a:p>
        </p:txBody>
      </p:sp>
      <p:sp>
        <p:nvSpPr>
          <p:cNvPr id="2111" name="Google Shape;2111;p180"/>
          <p:cNvSpPr txBox="1"/>
          <p:nvPr/>
        </p:nvSpPr>
        <p:spPr>
          <a:xfrm>
            <a:off x="628508" y="927141"/>
            <a:ext cx="7993380" cy="3987800"/>
          </a:xfrm>
          <a:prstGeom prst="rect">
            <a:avLst/>
          </a:prstGeom>
          <a:noFill/>
          <a:ln>
            <a:noFill/>
          </a:ln>
        </p:spPr>
        <p:txBody>
          <a:bodyPr spcFirstLastPara="1" wrap="square" lIns="0" tIns="12700" rIns="0" bIns="0" anchor="t" anchorCtr="0">
            <a:spAutoFit/>
          </a:bodyPr>
          <a:lstStyle/>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Threat of new entry (Barriers to Entry)</a:t>
            </a:r>
            <a:endParaRPr sz="1300">
              <a:latin typeface="Arial"/>
              <a:ea typeface="Arial"/>
              <a:cs typeface="Arial"/>
              <a:sym typeface="Arial"/>
            </a:endParaRPr>
          </a:p>
          <a:p>
            <a:pPr marL="340360" marR="253365" lvl="0" indent="0" algn="l" rtl="0">
              <a:lnSpc>
                <a:spcPct val="100000"/>
              </a:lnSpc>
              <a:spcBef>
                <a:spcPts val="0"/>
              </a:spcBef>
              <a:spcAft>
                <a:spcPts val="0"/>
              </a:spcAft>
              <a:buNone/>
            </a:pPr>
            <a:r>
              <a:rPr lang="en-GB" sz="1300">
                <a:latin typeface="Tahoma"/>
                <a:ea typeface="Tahoma"/>
                <a:cs typeface="Tahoma"/>
                <a:sym typeface="Tahoma"/>
              </a:rPr>
              <a:t>Government Regulation, High Capital Requirements, R&amp;D – IP/Patent, High Brand Equity, Human  Capital, High Costs, Economies of scale/scope, Switching costs – Network Eﬀects, Distribution  Network</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Competitive Rivalry</a:t>
            </a:r>
            <a:endParaRPr sz="1300">
              <a:latin typeface="Arial"/>
              <a:ea typeface="Arial"/>
              <a:cs typeface="Arial"/>
              <a:sym typeface="Arial"/>
            </a:endParaRPr>
          </a:p>
          <a:p>
            <a:pPr marL="340360" marR="96520" lvl="0" indent="0" algn="l" rtl="0">
              <a:lnSpc>
                <a:spcPct val="100000"/>
              </a:lnSpc>
              <a:spcBef>
                <a:spcPts val="0"/>
              </a:spcBef>
              <a:spcAft>
                <a:spcPts val="0"/>
              </a:spcAft>
              <a:buNone/>
            </a:pPr>
            <a:r>
              <a:rPr lang="en-GB" sz="1300">
                <a:latin typeface="Tahoma"/>
                <a:ea typeface="Tahoma"/>
                <a:cs typeface="Tahoma"/>
                <a:sym typeface="Tahoma"/>
              </a:rPr>
              <a:t>Consolidated/Fragmented Market, Market Share distribution among competitors,  Supplier/Distributor, Channel – Strength &amp; Weakness, Contractual customer lock-ins deﬁne market  trends</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Buyer Power</a:t>
            </a:r>
            <a:endParaRPr sz="1300">
              <a:latin typeface="Arial"/>
              <a:ea typeface="Arial"/>
              <a:cs typeface="Arial"/>
              <a:sym typeface="Arial"/>
            </a:endParaRPr>
          </a:p>
          <a:p>
            <a:pPr marL="340360" marR="0" lvl="0" indent="0" algn="l" rtl="0">
              <a:lnSpc>
                <a:spcPct val="100000"/>
              </a:lnSpc>
              <a:spcBef>
                <a:spcPts val="0"/>
              </a:spcBef>
              <a:spcAft>
                <a:spcPts val="0"/>
              </a:spcAft>
              <a:buNone/>
            </a:pPr>
            <a:r>
              <a:rPr lang="en-GB" sz="1300">
                <a:latin typeface="Tahoma"/>
                <a:ea typeface="Tahoma"/>
                <a:cs typeface="Tahoma"/>
                <a:sym typeface="Tahoma"/>
              </a:rPr>
              <a:t>Segment Growth, WTP – f(demand), Distributor Channel Preference (Outbound Logistics), Demand</a:t>
            </a:r>
            <a:endParaRPr sz="1300">
              <a:latin typeface="Tahoma"/>
              <a:ea typeface="Tahoma"/>
              <a:cs typeface="Tahoma"/>
              <a:sym typeface="Tahoma"/>
            </a:endParaRPr>
          </a:p>
          <a:p>
            <a:pPr marL="340360" marR="5080" lvl="0" indent="0" algn="l" rtl="0">
              <a:lnSpc>
                <a:spcPct val="100000"/>
              </a:lnSpc>
              <a:spcBef>
                <a:spcPts val="0"/>
              </a:spcBef>
              <a:spcAft>
                <a:spcPts val="0"/>
              </a:spcAft>
              <a:buNone/>
            </a:pPr>
            <a:r>
              <a:rPr lang="en-GB" sz="1300">
                <a:latin typeface="Tahoma"/>
                <a:ea typeface="Tahoma"/>
                <a:cs typeface="Tahoma"/>
                <a:sym typeface="Tahoma"/>
              </a:rPr>
              <a:t>&lt;-&gt; Supply Gap (Important), Price Sensitivity – Ascertains whether to go for Premium Pricing or not,  Threat of forward integration – VERY HIGH SUPPLIER POWER, Needs w.r.t current product mix being  oﬀered in the market</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Threat of Substitution (Value Chain &amp; Substitute products)</a:t>
            </a:r>
            <a:endParaRPr sz="1300">
              <a:latin typeface="Arial"/>
              <a:ea typeface="Arial"/>
              <a:cs typeface="Arial"/>
              <a:sym typeface="Arial"/>
            </a:endParaRPr>
          </a:p>
          <a:p>
            <a:pPr marL="340360" marR="78740" lvl="0" indent="0" algn="l" rtl="0">
              <a:lnSpc>
                <a:spcPct val="100000"/>
              </a:lnSpc>
              <a:spcBef>
                <a:spcPts val="0"/>
              </a:spcBef>
              <a:spcAft>
                <a:spcPts val="0"/>
              </a:spcAft>
              <a:buNone/>
            </a:pPr>
            <a:r>
              <a:rPr lang="en-GB" sz="1300">
                <a:latin typeface="Tahoma"/>
                <a:ea typeface="Tahoma"/>
                <a:cs typeface="Tahoma"/>
                <a:sym typeface="Tahoma"/>
              </a:rPr>
              <a:t>Switching cost of buyers/suppliers, Threat of backward integration – Competition might acquire  vendors to control its supplies of RM et al., Manufacturing Resources – Talent/Expertise availability,  Availability of substitute products, Consumer Behavior evolutionary trends</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Supplier Power</a:t>
            </a:r>
            <a:endParaRPr sz="1300">
              <a:latin typeface="Arial"/>
              <a:ea typeface="Arial"/>
              <a:cs typeface="Arial"/>
              <a:sym typeface="Arial"/>
            </a:endParaRPr>
          </a:p>
          <a:p>
            <a:pPr marL="340360" marR="490855" lvl="0" indent="0" algn="l" rtl="0">
              <a:lnSpc>
                <a:spcPct val="100000"/>
              </a:lnSpc>
              <a:spcBef>
                <a:spcPts val="0"/>
              </a:spcBef>
              <a:spcAft>
                <a:spcPts val="0"/>
              </a:spcAft>
              <a:buNone/>
            </a:pPr>
            <a:r>
              <a:rPr lang="en-GB" sz="1300">
                <a:latin typeface="Tahoma"/>
                <a:ea typeface="Tahoma"/>
                <a:cs typeface="Tahoma"/>
                <a:sym typeface="Tahoma"/>
              </a:rPr>
              <a:t>Number of suppliers relative to buyers, Dependence of a supplier’s sale on a particular buyer,  Switching costs of buyers, Forward integration</a:t>
            </a:r>
            <a:endParaRPr sz="1300">
              <a:latin typeface="Tahoma"/>
              <a:ea typeface="Tahoma"/>
              <a:cs typeface="Tahoma"/>
              <a:sym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pic>
        <p:nvPicPr>
          <p:cNvPr id="2116" name="Google Shape;2116;p181"/>
          <p:cNvPicPr preferRelativeResize="0"/>
          <p:nvPr/>
        </p:nvPicPr>
        <p:blipFill rotWithShape="1">
          <a:blip r:embed="rId3">
            <a:alphaModFix/>
          </a:blip>
          <a:srcRect/>
          <a:stretch/>
        </p:blipFill>
        <p:spPr>
          <a:xfrm>
            <a:off x="1350075" y="572125"/>
            <a:ext cx="6143624" cy="4495799"/>
          </a:xfrm>
          <a:prstGeom prst="rect">
            <a:avLst/>
          </a:prstGeom>
          <a:noFill/>
          <a:ln>
            <a:noFill/>
          </a:ln>
        </p:spPr>
      </p:pic>
      <p:sp>
        <p:nvSpPr>
          <p:cNvPr id="2117" name="Google Shape;2117;p181"/>
          <p:cNvSpPr txBox="1">
            <a:spLocks noGrp="1"/>
          </p:cNvSpPr>
          <p:nvPr>
            <p:ph type="title"/>
          </p:nvPr>
        </p:nvSpPr>
        <p:spPr>
          <a:xfrm>
            <a:off x="3624274" y="154700"/>
            <a:ext cx="27357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000" b="1">
                <a:solidFill>
                  <a:srgbClr val="3D5C9B"/>
                </a:solidFill>
                <a:latin typeface="Arial"/>
                <a:ea typeface="Arial"/>
                <a:cs typeface="Arial"/>
                <a:sym typeface="Arial"/>
              </a:rPr>
              <a:t>ANSOFF MATRIX</a:t>
            </a:r>
            <a:endParaRPr sz="2000">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82"/>
          <p:cNvSpPr txBox="1"/>
          <p:nvPr/>
        </p:nvSpPr>
        <p:spPr>
          <a:xfrm>
            <a:off x="3286788" y="2405963"/>
            <a:ext cx="261493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Introduction to Pricing</a:t>
            </a:r>
            <a:endParaRPr sz="2600">
              <a:latin typeface="Tahoma"/>
              <a:ea typeface="Tahoma"/>
              <a:cs typeface="Tahoma"/>
              <a:sym typeface="Tahoma"/>
            </a:endParaRPr>
          </a:p>
        </p:txBody>
      </p:sp>
      <p:sp>
        <p:nvSpPr>
          <p:cNvPr id="2123" name="Google Shape;2123;p182"/>
          <p:cNvSpPr txBox="1">
            <a:spLocks noGrp="1"/>
          </p:cNvSpPr>
          <p:nvPr>
            <p:ph type="title"/>
          </p:nvPr>
        </p:nvSpPr>
        <p:spPr>
          <a:xfrm>
            <a:off x="3420462" y="108944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124" name="Google Shape;2124;p182"/>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Shape 2128"/>
        <p:cNvGrpSpPr/>
        <p:nvPr/>
      </p:nvGrpSpPr>
      <p:grpSpPr>
        <a:xfrm>
          <a:off x="0" y="0"/>
          <a:ext cx="0" cy="0"/>
          <a:chOff x="0" y="0"/>
          <a:chExt cx="0" cy="0"/>
        </a:xfrm>
      </p:grpSpPr>
      <p:sp>
        <p:nvSpPr>
          <p:cNvPr id="2129" name="Google Shape;2129;p183"/>
          <p:cNvSpPr txBox="1"/>
          <p:nvPr/>
        </p:nvSpPr>
        <p:spPr>
          <a:xfrm>
            <a:off x="1155194" y="1589490"/>
            <a:ext cx="3330575" cy="260096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Market Entry Case Studies - Objectives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Concepts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Ansoﬀ Growth Matrix</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Porter’s Five Forces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5"/>
              </a:spcBef>
              <a:spcAft>
                <a:spcPts val="0"/>
              </a:spcAft>
              <a:buSzPts val="1300"/>
              <a:buFont typeface="Tahoma"/>
              <a:buAutoNum type="alphaLcPeriod"/>
            </a:pPr>
            <a:r>
              <a:rPr lang="en-GB" sz="1300" b="0" i="0" u="none" strike="noStrike" cap="none">
                <a:latin typeface="Tahoma"/>
                <a:ea typeface="Tahoma"/>
                <a:cs typeface="Tahoma"/>
                <a:sym typeface="Tahoma"/>
              </a:rPr>
              <a:t>PESTEL</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SWOT Analysis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HBS Satellite Campus</a:t>
            </a:r>
            <a:endParaRPr sz="1300">
              <a:latin typeface="Tahoma"/>
              <a:ea typeface="Tahoma"/>
              <a:cs typeface="Tahoma"/>
              <a:sym typeface="Tahoma"/>
            </a:endParaRPr>
          </a:p>
        </p:txBody>
      </p:sp>
      <p:sp>
        <p:nvSpPr>
          <p:cNvPr id="2130" name="Google Shape;2130;p183"/>
          <p:cNvSpPr txBox="1">
            <a:spLocks noGrp="1"/>
          </p:cNvSpPr>
          <p:nvPr>
            <p:ph type="title"/>
          </p:nvPr>
        </p:nvSpPr>
        <p:spPr>
          <a:xfrm>
            <a:off x="537125" y="577800"/>
            <a:ext cx="810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131" name="Google Shape;2131;p183"/>
          <p:cNvPicPr preferRelativeResize="0"/>
          <p:nvPr/>
        </p:nvPicPr>
        <p:blipFill rotWithShape="1">
          <a:blip r:embed="rId3">
            <a:alphaModFix/>
          </a:blip>
          <a:srcRect/>
          <a:stretch/>
        </p:blipFill>
        <p:spPr>
          <a:xfrm>
            <a:off x="6062856" y="1629750"/>
            <a:ext cx="2514843" cy="228627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84"/>
          <p:cNvSpPr txBox="1"/>
          <p:nvPr/>
        </p:nvSpPr>
        <p:spPr>
          <a:xfrm>
            <a:off x="478699" y="1317338"/>
            <a:ext cx="8293734" cy="8788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Pricing problems typically require you to help determine the price of a product for a company.</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5080" lvl="0" indent="0" algn="l" rtl="0">
              <a:lnSpc>
                <a:spcPct val="100000"/>
              </a:lnSpc>
              <a:spcBef>
                <a:spcPts val="0"/>
              </a:spcBef>
              <a:spcAft>
                <a:spcPts val="0"/>
              </a:spcAft>
              <a:buNone/>
            </a:pPr>
            <a:r>
              <a:rPr lang="en-GB" sz="1400" i="1">
                <a:latin typeface="Arial"/>
                <a:ea typeface="Arial"/>
                <a:cs typeface="Arial"/>
                <a:sym typeface="Arial"/>
              </a:rPr>
              <a:t>This product is, more often than not, an innovation or patented product that is being introduced for the  first time.</a:t>
            </a:r>
            <a:endParaRPr sz="1400">
              <a:latin typeface="Arial"/>
              <a:ea typeface="Arial"/>
              <a:cs typeface="Arial"/>
              <a:sym typeface="Arial"/>
            </a:endParaRPr>
          </a:p>
        </p:txBody>
      </p:sp>
      <p:sp>
        <p:nvSpPr>
          <p:cNvPr id="2137" name="Google Shape;2137;p184"/>
          <p:cNvSpPr txBox="1"/>
          <p:nvPr/>
        </p:nvSpPr>
        <p:spPr>
          <a:xfrm>
            <a:off x="478699" y="2810857"/>
            <a:ext cx="8275320" cy="8788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A typical problem would be</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5080" lvl="0" indent="0" algn="l" rtl="0">
              <a:lnSpc>
                <a:spcPct val="100000"/>
              </a:lnSpc>
              <a:spcBef>
                <a:spcPts val="0"/>
              </a:spcBef>
              <a:spcAft>
                <a:spcPts val="0"/>
              </a:spcAft>
              <a:buNone/>
            </a:pPr>
            <a:r>
              <a:rPr lang="en-GB" sz="1400" b="1">
                <a:latin typeface="Arial"/>
                <a:ea typeface="Arial"/>
                <a:cs typeface="Arial"/>
                <a:sym typeface="Arial"/>
              </a:rPr>
              <a:t>“Your client has introduced a new drink that helps cure balding. Help them develop an  appropriate price for the product.”</a:t>
            </a:r>
            <a:endParaRPr sz="1400">
              <a:latin typeface="Arial"/>
              <a:ea typeface="Arial"/>
              <a:cs typeface="Arial"/>
              <a:sym typeface="Arial"/>
            </a:endParaRPr>
          </a:p>
        </p:txBody>
      </p:sp>
      <p:sp>
        <p:nvSpPr>
          <p:cNvPr id="2138" name="Google Shape;2138;p184"/>
          <p:cNvSpPr txBox="1">
            <a:spLocks noGrp="1"/>
          </p:cNvSpPr>
          <p:nvPr>
            <p:ph type="title"/>
          </p:nvPr>
        </p:nvSpPr>
        <p:spPr>
          <a:xfrm>
            <a:off x="406101" y="500975"/>
            <a:ext cx="60465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What and Why Pricing?</a:t>
            </a:r>
            <a:endParaRPr sz="2600">
              <a:latin typeface="Tahoma"/>
              <a:ea typeface="Tahoma"/>
              <a:cs typeface="Tahoma"/>
              <a:sym typeface="Tahom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Shape 2142"/>
        <p:cNvGrpSpPr/>
        <p:nvPr/>
      </p:nvGrpSpPr>
      <p:grpSpPr>
        <a:xfrm>
          <a:off x="0" y="0"/>
          <a:ext cx="0" cy="0"/>
          <a:chOff x="0" y="0"/>
          <a:chExt cx="0" cy="0"/>
        </a:xfrm>
      </p:grpSpPr>
      <p:sp>
        <p:nvSpPr>
          <p:cNvPr id="2143" name="Google Shape;2143;p185"/>
          <p:cNvSpPr txBox="1">
            <a:spLocks noGrp="1"/>
          </p:cNvSpPr>
          <p:nvPr>
            <p:ph type="title"/>
          </p:nvPr>
        </p:nvSpPr>
        <p:spPr>
          <a:xfrm>
            <a:off x="384725" y="501600"/>
            <a:ext cx="4658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2144" name="Google Shape;2144;p185"/>
          <p:cNvSpPr txBox="1"/>
          <p:nvPr/>
        </p:nvSpPr>
        <p:spPr>
          <a:xfrm>
            <a:off x="1144450" y="1686505"/>
            <a:ext cx="10191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Objective</a:t>
            </a:r>
            <a:endParaRPr sz="1800">
              <a:latin typeface="Tahoma"/>
              <a:ea typeface="Tahoma"/>
              <a:cs typeface="Tahoma"/>
              <a:sym typeface="Tahoma"/>
            </a:endParaRPr>
          </a:p>
        </p:txBody>
      </p:sp>
      <p:pic>
        <p:nvPicPr>
          <p:cNvPr id="2145" name="Google Shape;2145;p185"/>
          <p:cNvPicPr preferRelativeResize="0"/>
          <p:nvPr/>
        </p:nvPicPr>
        <p:blipFill rotWithShape="1">
          <a:blip r:embed="rId3">
            <a:alphaModFix/>
          </a:blip>
          <a:srcRect/>
          <a:stretch/>
        </p:blipFill>
        <p:spPr>
          <a:xfrm>
            <a:off x="4866948" y="4112080"/>
            <a:ext cx="373880" cy="401969"/>
          </a:xfrm>
          <a:prstGeom prst="rect">
            <a:avLst/>
          </a:prstGeom>
          <a:noFill/>
          <a:ln>
            <a:noFill/>
          </a:ln>
        </p:spPr>
      </p:pic>
      <p:pic>
        <p:nvPicPr>
          <p:cNvPr id="2146" name="Google Shape;2146;p185"/>
          <p:cNvPicPr preferRelativeResize="0"/>
          <p:nvPr/>
        </p:nvPicPr>
        <p:blipFill rotWithShape="1">
          <a:blip r:embed="rId4">
            <a:alphaModFix/>
          </a:blip>
          <a:srcRect/>
          <a:stretch/>
        </p:blipFill>
        <p:spPr>
          <a:xfrm>
            <a:off x="4858847" y="3504305"/>
            <a:ext cx="393766" cy="438639"/>
          </a:xfrm>
          <a:prstGeom prst="rect">
            <a:avLst/>
          </a:prstGeom>
          <a:noFill/>
          <a:ln>
            <a:noFill/>
          </a:ln>
        </p:spPr>
      </p:pic>
      <p:pic>
        <p:nvPicPr>
          <p:cNvPr id="2147" name="Google Shape;2147;p185"/>
          <p:cNvPicPr preferRelativeResize="0"/>
          <p:nvPr/>
        </p:nvPicPr>
        <p:blipFill rotWithShape="1">
          <a:blip r:embed="rId5">
            <a:alphaModFix/>
          </a:blip>
          <a:srcRect/>
          <a:stretch/>
        </p:blipFill>
        <p:spPr>
          <a:xfrm>
            <a:off x="4773401" y="1570989"/>
            <a:ext cx="566558" cy="545974"/>
          </a:xfrm>
          <a:prstGeom prst="rect">
            <a:avLst/>
          </a:prstGeom>
          <a:noFill/>
          <a:ln>
            <a:noFill/>
          </a:ln>
        </p:spPr>
      </p:pic>
      <p:pic>
        <p:nvPicPr>
          <p:cNvPr id="2148" name="Google Shape;2148;p185"/>
          <p:cNvPicPr preferRelativeResize="0"/>
          <p:nvPr/>
        </p:nvPicPr>
        <p:blipFill rotWithShape="1">
          <a:blip r:embed="rId6">
            <a:alphaModFix/>
          </a:blip>
          <a:srcRect/>
          <a:stretch/>
        </p:blipFill>
        <p:spPr>
          <a:xfrm>
            <a:off x="316603" y="3411215"/>
            <a:ext cx="545974" cy="545974"/>
          </a:xfrm>
          <a:prstGeom prst="rect">
            <a:avLst/>
          </a:prstGeom>
          <a:noFill/>
          <a:ln>
            <a:noFill/>
          </a:ln>
        </p:spPr>
      </p:pic>
      <p:pic>
        <p:nvPicPr>
          <p:cNvPr id="2149" name="Google Shape;2149;p185"/>
          <p:cNvPicPr preferRelativeResize="0"/>
          <p:nvPr/>
        </p:nvPicPr>
        <p:blipFill rotWithShape="1">
          <a:blip r:embed="rId7">
            <a:alphaModFix/>
          </a:blip>
          <a:srcRect/>
          <a:stretch/>
        </p:blipFill>
        <p:spPr>
          <a:xfrm>
            <a:off x="376640" y="4205265"/>
            <a:ext cx="425949" cy="425949"/>
          </a:xfrm>
          <a:prstGeom prst="rect">
            <a:avLst/>
          </a:prstGeom>
          <a:noFill/>
          <a:ln>
            <a:noFill/>
          </a:ln>
        </p:spPr>
      </p:pic>
      <p:pic>
        <p:nvPicPr>
          <p:cNvPr id="2150" name="Google Shape;2150;p185"/>
          <p:cNvPicPr preferRelativeResize="0"/>
          <p:nvPr/>
        </p:nvPicPr>
        <p:blipFill rotWithShape="1">
          <a:blip r:embed="rId8">
            <a:alphaModFix/>
          </a:blip>
          <a:srcRect/>
          <a:stretch/>
        </p:blipFill>
        <p:spPr>
          <a:xfrm>
            <a:off x="4843699" y="2858624"/>
            <a:ext cx="425949" cy="425949"/>
          </a:xfrm>
          <a:prstGeom prst="rect">
            <a:avLst/>
          </a:prstGeom>
          <a:noFill/>
          <a:ln>
            <a:noFill/>
          </a:ln>
        </p:spPr>
      </p:pic>
      <p:pic>
        <p:nvPicPr>
          <p:cNvPr id="2151" name="Google Shape;2151;p185"/>
          <p:cNvPicPr preferRelativeResize="0"/>
          <p:nvPr/>
        </p:nvPicPr>
        <p:blipFill rotWithShape="1">
          <a:blip r:embed="rId9">
            <a:alphaModFix/>
          </a:blip>
          <a:srcRect/>
          <a:stretch/>
        </p:blipFill>
        <p:spPr>
          <a:xfrm>
            <a:off x="376601" y="2280403"/>
            <a:ext cx="425949" cy="363477"/>
          </a:xfrm>
          <a:prstGeom prst="rect">
            <a:avLst/>
          </a:prstGeom>
          <a:noFill/>
          <a:ln>
            <a:noFill/>
          </a:ln>
        </p:spPr>
      </p:pic>
      <p:sp>
        <p:nvSpPr>
          <p:cNvPr id="2152" name="Google Shape;2152;p185"/>
          <p:cNvSpPr txBox="1"/>
          <p:nvPr/>
        </p:nvSpPr>
        <p:spPr>
          <a:xfrm>
            <a:off x="1144450" y="2274805"/>
            <a:ext cx="13004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p:txBody>
      </p:sp>
      <p:sp>
        <p:nvSpPr>
          <p:cNvPr id="2153" name="Google Shape;2153;p185"/>
          <p:cNvSpPr txBox="1"/>
          <p:nvPr/>
        </p:nvSpPr>
        <p:spPr>
          <a:xfrm>
            <a:off x="1144450" y="2926381"/>
            <a:ext cx="10388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Company</a:t>
            </a:r>
            <a:endParaRPr sz="1800">
              <a:latin typeface="Tahoma"/>
              <a:ea typeface="Tahoma"/>
              <a:cs typeface="Tahoma"/>
              <a:sym typeface="Tahoma"/>
            </a:endParaRPr>
          </a:p>
        </p:txBody>
      </p:sp>
      <p:sp>
        <p:nvSpPr>
          <p:cNvPr id="2154" name="Google Shape;2154;p185"/>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2155" name="Google Shape;2155;p185"/>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2156" name="Google Shape;2156;p185"/>
          <p:cNvSpPr txBox="1"/>
          <p:nvPr/>
        </p:nvSpPr>
        <p:spPr>
          <a:xfrm>
            <a:off x="5523750" y="2318956"/>
            <a:ext cx="247142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Diﬀerentiation</a:t>
            </a:r>
            <a:endParaRPr sz="1800">
              <a:latin typeface="Tahoma"/>
              <a:ea typeface="Tahoma"/>
              <a:cs typeface="Tahoma"/>
              <a:sym typeface="Tahoma"/>
            </a:endParaRPr>
          </a:p>
        </p:txBody>
      </p:sp>
      <p:sp>
        <p:nvSpPr>
          <p:cNvPr id="2157" name="Google Shape;2157;p185"/>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2158" name="Google Shape;2158;p185"/>
          <p:cNvSpPr txBox="1"/>
          <p:nvPr/>
        </p:nvSpPr>
        <p:spPr>
          <a:xfrm>
            <a:off x="5591125" y="3622106"/>
            <a:ext cx="275717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Similar market/expansion</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sp>
        <p:nvSpPr>
          <p:cNvPr id="2159" name="Google Shape;2159;p185"/>
          <p:cNvSpPr txBox="1"/>
          <p:nvPr/>
        </p:nvSpPr>
        <p:spPr>
          <a:xfrm>
            <a:off x="1140862" y="4256168"/>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pic>
        <p:nvPicPr>
          <p:cNvPr id="2160" name="Google Shape;2160;p185"/>
          <p:cNvPicPr preferRelativeResize="0"/>
          <p:nvPr/>
        </p:nvPicPr>
        <p:blipFill rotWithShape="1">
          <a:blip r:embed="rId10">
            <a:alphaModFix/>
          </a:blip>
          <a:srcRect/>
          <a:stretch/>
        </p:blipFill>
        <p:spPr>
          <a:xfrm>
            <a:off x="376602" y="1646940"/>
            <a:ext cx="425949" cy="425949"/>
          </a:xfrm>
          <a:prstGeom prst="rect">
            <a:avLst/>
          </a:prstGeom>
          <a:noFill/>
          <a:ln>
            <a:noFill/>
          </a:ln>
        </p:spPr>
      </p:pic>
      <p:pic>
        <p:nvPicPr>
          <p:cNvPr id="2161" name="Google Shape;2161;p185"/>
          <p:cNvPicPr preferRelativeResize="0"/>
          <p:nvPr/>
        </p:nvPicPr>
        <p:blipFill rotWithShape="1">
          <a:blip r:embed="rId11">
            <a:alphaModFix/>
          </a:blip>
          <a:srcRect/>
          <a:stretch/>
        </p:blipFill>
        <p:spPr>
          <a:xfrm>
            <a:off x="376648" y="2828950"/>
            <a:ext cx="425949" cy="425949"/>
          </a:xfrm>
          <a:prstGeom prst="rect">
            <a:avLst/>
          </a:prstGeom>
          <a:noFill/>
          <a:ln>
            <a:noFill/>
          </a:ln>
        </p:spPr>
      </p:pic>
      <p:pic>
        <p:nvPicPr>
          <p:cNvPr id="2162" name="Google Shape;2162;p185"/>
          <p:cNvPicPr preferRelativeResize="0"/>
          <p:nvPr/>
        </p:nvPicPr>
        <p:blipFill rotWithShape="1">
          <a:blip r:embed="rId12">
            <a:alphaModFix/>
          </a:blip>
          <a:srcRect/>
          <a:stretch/>
        </p:blipFill>
        <p:spPr>
          <a:xfrm>
            <a:off x="4860738" y="2291863"/>
            <a:ext cx="391873" cy="391873"/>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pic>
        <p:nvPicPr>
          <p:cNvPr id="2167" name="Google Shape;2167;p186"/>
          <p:cNvPicPr preferRelativeResize="0"/>
          <p:nvPr/>
        </p:nvPicPr>
        <p:blipFill rotWithShape="1">
          <a:blip r:embed="rId3">
            <a:alphaModFix/>
          </a:blip>
          <a:srcRect/>
          <a:stretch/>
        </p:blipFill>
        <p:spPr>
          <a:xfrm>
            <a:off x="2322150" y="996350"/>
            <a:ext cx="5142769" cy="4035560"/>
          </a:xfrm>
          <a:prstGeom prst="rect">
            <a:avLst/>
          </a:prstGeom>
          <a:noFill/>
          <a:ln>
            <a:noFill/>
          </a:ln>
        </p:spPr>
      </p:pic>
      <p:sp>
        <p:nvSpPr>
          <p:cNvPr id="2168" name="Google Shape;2168;p186"/>
          <p:cNvSpPr txBox="1">
            <a:spLocks noGrp="1"/>
          </p:cNvSpPr>
          <p:nvPr>
            <p:ph type="title"/>
          </p:nvPr>
        </p:nvSpPr>
        <p:spPr>
          <a:xfrm>
            <a:off x="3352101" y="424775"/>
            <a:ext cx="39012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Preliminary Ǫuestions</a:t>
            </a:r>
            <a:endParaRPr sz="2600">
              <a:latin typeface="Tahoma"/>
              <a:ea typeface="Tahoma"/>
              <a:cs typeface="Tahoma"/>
              <a:sym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187"/>
          <p:cNvSpPr txBox="1"/>
          <p:nvPr/>
        </p:nvSpPr>
        <p:spPr>
          <a:xfrm>
            <a:off x="482300" y="424775"/>
            <a:ext cx="3822000" cy="4182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b="1">
                <a:solidFill>
                  <a:srgbClr val="EE6C00"/>
                </a:solidFill>
                <a:latin typeface="Tahoma"/>
                <a:ea typeface="Tahoma"/>
                <a:cs typeface="Tahoma"/>
                <a:sym typeface="Tahoma"/>
              </a:rPr>
              <a:t>Pricing Framework</a:t>
            </a:r>
            <a:endParaRPr sz="2600">
              <a:latin typeface="Tahoma"/>
              <a:ea typeface="Tahoma"/>
              <a:cs typeface="Tahoma"/>
              <a:sym typeface="Tahoma"/>
            </a:endParaRPr>
          </a:p>
        </p:txBody>
      </p:sp>
      <p:grpSp>
        <p:nvGrpSpPr>
          <p:cNvPr id="2174" name="Google Shape;2174;p187"/>
          <p:cNvGrpSpPr/>
          <p:nvPr/>
        </p:nvGrpSpPr>
        <p:grpSpPr>
          <a:xfrm>
            <a:off x="645883" y="764825"/>
            <a:ext cx="6655816" cy="4275874"/>
            <a:chOff x="645883" y="764825"/>
            <a:chExt cx="6655816" cy="4275874"/>
          </a:xfrm>
        </p:grpSpPr>
        <p:pic>
          <p:nvPicPr>
            <p:cNvPr id="2175" name="Google Shape;2175;p187"/>
            <p:cNvPicPr preferRelativeResize="0"/>
            <p:nvPr/>
          </p:nvPicPr>
          <p:blipFill rotWithShape="1">
            <a:blip r:embed="rId3">
              <a:alphaModFix/>
            </a:blip>
            <a:srcRect/>
            <a:stretch/>
          </p:blipFill>
          <p:spPr>
            <a:xfrm>
              <a:off x="2223925" y="764825"/>
              <a:ext cx="5077774" cy="4275874"/>
            </a:xfrm>
            <a:prstGeom prst="rect">
              <a:avLst/>
            </a:prstGeom>
            <a:noFill/>
            <a:ln>
              <a:noFill/>
            </a:ln>
          </p:spPr>
        </p:pic>
        <p:sp>
          <p:nvSpPr>
            <p:cNvPr id="2176" name="Google Shape;2176;p187"/>
            <p:cNvSpPr/>
            <p:nvPr/>
          </p:nvSpPr>
          <p:spPr>
            <a:xfrm>
              <a:off x="645883" y="1279524"/>
              <a:ext cx="1904364" cy="975994"/>
            </a:xfrm>
            <a:custGeom>
              <a:avLst/>
              <a:gdLst/>
              <a:ahLst/>
              <a:cxnLst/>
              <a:rect l="l" t="t" r="r" b="b"/>
              <a:pathLst>
                <a:path w="1904364" h="975994" extrusionOk="0">
                  <a:moveTo>
                    <a:pt x="1571980" y="468680"/>
                  </a:moveTo>
                  <a:lnTo>
                    <a:pt x="1571675" y="418236"/>
                  </a:lnTo>
                  <a:lnTo>
                    <a:pt x="1555140" y="369531"/>
                  </a:lnTo>
                  <a:lnTo>
                    <a:pt x="1522844" y="325132"/>
                  </a:lnTo>
                  <a:lnTo>
                    <a:pt x="1535061" y="293446"/>
                  </a:lnTo>
                  <a:lnTo>
                    <a:pt x="1533220" y="228282"/>
                  </a:lnTo>
                  <a:lnTo>
                    <a:pt x="1497203" y="168948"/>
                  </a:lnTo>
                  <a:lnTo>
                    <a:pt x="1434198" y="127292"/>
                  </a:lnTo>
                  <a:lnTo>
                    <a:pt x="1395425" y="115214"/>
                  </a:lnTo>
                  <a:lnTo>
                    <a:pt x="1392085" y="107264"/>
                  </a:lnTo>
                  <a:lnTo>
                    <a:pt x="1379575" y="77419"/>
                  </a:lnTo>
                  <a:lnTo>
                    <a:pt x="1372831" y="69672"/>
                  </a:lnTo>
                  <a:lnTo>
                    <a:pt x="1355255" y="49479"/>
                  </a:lnTo>
                  <a:lnTo>
                    <a:pt x="1351584" y="45250"/>
                  </a:lnTo>
                  <a:lnTo>
                    <a:pt x="1313472" y="20459"/>
                  </a:lnTo>
                  <a:lnTo>
                    <a:pt x="1267282" y="4762"/>
                  </a:lnTo>
                  <a:lnTo>
                    <a:pt x="1217371" y="0"/>
                  </a:lnTo>
                  <a:lnTo>
                    <a:pt x="1168704" y="6337"/>
                  </a:lnTo>
                  <a:lnTo>
                    <a:pt x="1124140" y="23063"/>
                  </a:lnTo>
                  <a:lnTo>
                    <a:pt x="1086523" y="49479"/>
                  </a:lnTo>
                  <a:lnTo>
                    <a:pt x="1058075" y="26593"/>
                  </a:lnTo>
                  <a:lnTo>
                    <a:pt x="1023861" y="10363"/>
                  </a:lnTo>
                  <a:lnTo>
                    <a:pt x="985634" y="1397"/>
                  </a:lnTo>
                  <a:lnTo>
                    <a:pt x="945184" y="330"/>
                  </a:lnTo>
                  <a:lnTo>
                    <a:pt x="905700" y="7416"/>
                  </a:lnTo>
                  <a:lnTo>
                    <a:pt x="870267" y="21907"/>
                  </a:lnTo>
                  <a:lnTo>
                    <a:pt x="840486" y="42964"/>
                  </a:lnTo>
                  <a:lnTo>
                    <a:pt x="817968" y="69672"/>
                  </a:lnTo>
                  <a:lnTo>
                    <a:pt x="782167" y="47561"/>
                  </a:lnTo>
                  <a:lnTo>
                    <a:pt x="741451" y="32804"/>
                  </a:lnTo>
                  <a:lnTo>
                    <a:pt x="697585" y="25831"/>
                  </a:lnTo>
                  <a:lnTo>
                    <a:pt x="652272" y="27114"/>
                  </a:lnTo>
                  <a:lnTo>
                    <a:pt x="608584" y="36715"/>
                  </a:lnTo>
                  <a:lnTo>
                    <a:pt x="569353" y="53835"/>
                  </a:lnTo>
                  <a:lnTo>
                    <a:pt x="536105" y="77635"/>
                  </a:lnTo>
                  <a:lnTo>
                    <a:pt x="510311" y="107264"/>
                  </a:lnTo>
                  <a:lnTo>
                    <a:pt x="459549" y="89420"/>
                  </a:lnTo>
                  <a:lnTo>
                    <a:pt x="406044" y="81140"/>
                  </a:lnTo>
                  <a:lnTo>
                    <a:pt x="351853" y="82384"/>
                  </a:lnTo>
                  <a:lnTo>
                    <a:pt x="299034" y="93116"/>
                  </a:lnTo>
                  <a:lnTo>
                    <a:pt x="249669" y="113271"/>
                  </a:lnTo>
                  <a:lnTo>
                    <a:pt x="207238" y="141706"/>
                  </a:lnTo>
                  <a:lnTo>
                    <a:pt x="174459" y="176288"/>
                  </a:lnTo>
                  <a:lnTo>
                    <a:pt x="152158" y="215519"/>
                  </a:lnTo>
                  <a:lnTo>
                    <a:pt x="141211" y="257911"/>
                  </a:lnTo>
                  <a:lnTo>
                    <a:pt x="142443" y="301980"/>
                  </a:lnTo>
                  <a:lnTo>
                    <a:pt x="141122" y="304838"/>
                  </a:lnTo>
                  <a:lnTo>
                    <a:pt x="92837" y="315137"/>
                  </a:lnTo>
                  <a:lnTo>
                    <a:pt x="51854" y="336346"/>
                  </a:lnTo>
                  <a:lnTo>
                    <a:pt x="20916" y="366509"/>
                  </a:lnTo>
                  <a:lnTo>
                    <a:pt x="2755" y="403682"/>
                  </a:lnTo>
                  <a:lnTo>
                    <a:pt x="0" y="443522"/>
                  </a:lnTo>
                  <a:lnTo>
                    <a:pt x="12509" y="481203"/>
                  </a:lnTo>
                  <a:lnTo>
                    <a:pt x="38798" y="514057"/>
                  </a:lnTo>
                  <a:lnTo>
                    <a:pt x="77406" y="539394"/>
                  </a:lnTo>
                  <a:lnTo>
                    <a:pt x="49949" y="571296"/>
                  </a:lnTo>
                  <a:lnTo>
                    <a:pt x="36169" y="607453"/>
                  </a:lnTo>
                  <a:lnTo>
                    <a:pt x="36563" y="645223"/>
                  </a:lnTo>
                  <a:lnTo>
                    <a:pt x="51612" y="681951"/>
                  </a:lnTo>
                  <a:lnTo>
                    <a:pt x="79997" y="713333"/>
                  </a:lnTo>
                  <a:lnTo>
                    <a:pt x="118148" y="736003"/>
                  </a:lnTo>
                  <a:lnTo>
                    <a:pt x="163068" y="748690"/>
                  </a:lnTo>
                  <a:lnTo>
                    <a:pt x="211797" y="750125"/>
                  </a:lnTo>
                  <a:lnTo>
                    <a:pt x="244398" y="786485"/>
                  </a:lnTo>
                  <a:lnTo>
                    <a:pt x="284988" y="816711"/>
                  </a:lnTo>
                  <a:lnTo>
                    <a:pt x="332244" y="839978"/>
                  </a:lnTo>
                  <a:lnTo>
                    <a:pt x="384848" y="855497"/>
                  </a:lnTo>
                  <a:lnTo>
                    <a:pt x="440270" y="862380"/>
                  </a:lnTo>
                  <a:lnTo>
                    <a:pt x="495769" y="860412"/>
                  </a:lnTo>
                  <a:lnTo>
                    <a:pt x="549706" y="849795"/>
                  </a:lnTo>
                  <a:lnTo>
                    <a:pt x="600430" y="830707"/>
                  </a:lnTo>
                  <a:lnTo>
                    <a:pt x="636701" y="864755"/>
                  </a:lnTo>
                  <a:lnTo>
                    <a:pt x="680834" y="890955"/>
                  </a:lnTo>
                  <a:lnTo>
                    <a:pt x="730872" y="908608"/>
                  </a:lnTo>
                  <a:lnTo>
                    <a:pt x="784885" y="917028"/>
                  </a:lnTo>
                  <a:lnTo>
                    <a:pt x="840930" y="915530"/>
                  </a:lnTo>
                  <a:lnTo>
                    <a:pt x="895096" y="903973"/>
                  </a:lnTo>
                  <a:lnTo>
                    <a:pt x="943698" y="883399"/>
                  </a:lnTo>
                  <a:lnTo>
                    <a:pt x="985126" y="854925"/>
                  </a:lnTo>
                  <a:lnTo>
                    <a:pt x="1007529" y="830707"/>
                  </a:lnTo>
                  <a:lnTo>
                    <a:pt x="1017778" y="819632"/>
                  </a:lnTo>
                  <a:lnTo>
                    <a:pt x="1040028" y="778649"/>
                  </a:lnTo>
                  <a:lnTo>
                    <a:pt x="1091184" y="797001"/>
                  </a:lnTo>
                  <a:lnTo>
                    <a:pt x="1145692" y="803948"/>
                  </a:lnTo>
                  <a:lnTo>
                    <a:pt x="1200594" y="799414"/>
                  </a:lnTo>
                  <a:lnTo>
                    <a:pt x="1252956" y="783361"/>
                  </a:lnTo>
                  <a:lnTo>
                    <a:pt x="1298117" y="756907"/>
                  </a:lnTo>
                  <a:lnTo>
                    <a:pt x="1332382" y="722566"/>
                  </a:lnTo>
                  <a:lnTo>
                    <a:pt x="1354226" y="682358"/>
                  </a:lnTo>
                  <a:lnTo>
                    <a:pt x="1362151" y="638263"/>
                  </a:lnTo>
                  <a:lnTo>
                    <a:pt x="1412417" y="628180"/>
                  </a:lnTo>
                  <a:lnTo>
                    <a:pt x="1458226" y="610336"/>
                  </a:lnTo>
                  <a:lnTo>
                    <a:pt x="1498244" y="585520"/>
                  </a:lnTo>
                  <a:lnTo>
                    <a:pt x="1531162" y="554570"/>
                  </a:lnTo>
                  <a:lnTo>
                    <a:pt x="1555648" y="518299"/>
                  </a:lnTo>
                  <a:lnTo>
                    <a:pt x="1571980" y="468680"/>
                  </a:lnTo>
                  <a:close/>
                </a:path>
                <a:path w="1904364" h="975994" extrusionOk="0">
                  <a:moveTo>
                    <a:pt x="1904365" y="949972"/>
                  </a:moveTo>
                  <a:lnTo>
                    <a:pt x="1902345" y="940028"/>
                  </a:lnTo>
                  <a:lnTo>
                    <a:pt x="1896872" y="931900"/>
                  </a:lnTo>
                  <a:lnTo>
                    <a:pt x="1888744" y="926426"/>
                  </a:lnTo>
                  <a:lnTo>
                    <a:pt x="1878799" y="924420"/>
                  </a:lnTo>
                  <a:lnTo>
                    <a:pt x="1868855" y="926426"/>
                  </a:lnTo>
                  <a:lnTo>
                    <a:pt x="1860727" y="931900"/>
                  </a:lnTo>
                  <a:lnTo>
                    <a:pt x="1855254" y="940028"/>
                  </a:lnTo>
                  <a:lnTo>
                    <a:pt x="1853247" y="949972"/>
                  </a:lnTo>
                  <a:lnTo>
                    <a:pt x="1855254" y="959929"/>
                  </a:lnTo>
                  <a:lnTo>
                    <a:pt x="1860727" y="968044"/>
                  </a:lnTo>
                  <a:lnTo>
                    <a:pt x="1868855" y="973531"/>
                  </a:lnTo>
                  <a:lnTo>
                    <a:pt x="1878799" y="975537"/>
                  </a:lnTo>
                  <a:lnTo>
                    <a:pt x="1888744" y="973531"/>
                  </a:lnTo>
                  <a:lnTo>
                    <a:pt x="1896872" y="968044"/>
                  </a:lnTo>
                  <a:lnTo>
                    <a:pt x="1902345" y="959929"/>
                  </a:lnTo>
                  <a:lnTo>
                    <a:pt x="1904365" y="949972"/>
                  </a:lnTo>
                  <a:close/>
                </a:path>
              </a:pathLst>
            </a:custGeom>
            <a:solidFill>
              <a:srgbClr val="EE6C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77" name="Google Shape;2177;p187"/>
            <p:cNvPicPr preferRelativeResize="0"/>
            <p:nvPr/>
          </p:nvPicPr>
          <p:blipFill rotWithShape="1">
            <a:blip r:embed="rId4">
              <a:alphaModFix/>
            </a:blip>
            <a:srcRect/>
            <a:stretch/>
          </p:blipFill>
          <p:spPr>
            <a:xfrm>
              <a:off x="2333531" y="2115007"/>
              <a:ext cx="102233" cy="102233"/>
            </a:xfrm>
            <a:prstGeom prst="rect">
              <a:avLst/>
            </a:prstGeom>
            <a:noFill/>
            <a:ln>
              <a:noFill/>
            </a:ln>
          </p:spPr>
        </p:pic>
        <p:pic>
          <p:nvPicPr>
            <p:cNvPr id="2178" name="Google Shape;2178;p187"/>
            <p:cNvPicPr preferRelativeResize="0"/>
            <p:nvPr/>
          </p:nvPicPr>
          <p:blipFill rotWithShape="1">
            <a:blip r:embed="rId5">
              <a:alphaModFix/>
            </a:blip>
            <a:srcRect/>
            <a:stretch/>
          </p:blipFill>
          <p:spPr>
            <a:xfrm>
              <a:off x="2121359" y="2005003"/>
              <a:ext cx="153349" cy="153349"/>
            </a:xfrm>
            <a:prstGeom prst="rect">
              <a:avLst/>
            </a:prstGeom>
            <a:noFill/>
            <a:ln>
              <a:noFill/>
            </a:ln>
          </p:spPr>
        </p:pic>
        <p:sp>
          <p:nvSpPr>
            <p:cNvPr id="2179" name="Google Shape;2179;p187"/>
            <p:cNvSpPr/>
            <p:nvPr/>
          </p:nvSpPr>
          <p:spPr>
            <a:xfrm>
              <a:off x="645892" y="1279522"/>
              <a:ext cx="1904364" cy="975994"/>
            </a:xfrm>
            <a:custGeom>
              <a:avLst/>
              <a:gdLst/>
              <a:ahLst/>
              <a:cxnLst/>
              <a:rect l="l" t="t" r="r" b="b"/>
              <a:pathLst>
                <a:path w="1904364" h="975994" extrusionOk="0">
                  <a:moveTo>
                    <a:pt x="142436" y="301982"/>
                  </a:moveTo>
                  <a:lnTo>
                    <a:pt x="141203" y="257913"/>
                  </a:lnTo>
                  <a:lnTo>
                    <a:pt x="152158" y="215516"/>
                  </a:lnTo>
                  <a:lnTo>
                    <a:pt x="174452" y="176282"/>
                  </a:lnTo>
                  <a:lnTo>
                    <a:pt x="207237" y="141703"/>
                  </a:lnTo>
                  <a:lnTo>
                    <a:pt x="249664" y="113272"/>
                  </a:lnTo>
                  <a:lnTo>
                    <a:pt x="299038" y="93112"/>
                  </a:lnTo>
                  <a:lnTo>
                    <a:pt x="351850" y="82384"/>
                  </a:lnTo>
                  <a:lnTo>
                    <a:pt x="406041" y="81135"/>
                  </a:lnTo>
                  <a:lnTo>
                    <a:pt x="459549" y="89413"/>
                  </a:lnTo>
                  <a:lnTo>
                    <a:pt x="510312" y="107265"/>
                  </a:lnTo>
                  <a:lnTo>
                    <a:pt x="536104" y="77626"/>
                  </a:lnTo>
                  <a:lnTo>
                    <a:pt x="569357" y="53826"/>
                  </a:lnTo>
                  <a:lnTo>
                    <a:pt x="608578" y="36707"/>
                  </a:lnTo>
                  <a:lnTo>
                    <a:pt x="652274" y="27112"/>
                  </a:lnTo>
                  <a:lnTo>
                    <a:pt x="697578" y="25832"/>
                  </a:lnTo>
                  <a:lnTo>
                    <a:pt x="741455" y="32797"/>
                  </a:lnTo>
                  <a:lnTo>
                    <a:pt x="782163" y="47559"/>
                  </a:lnTo>
                  <a:lnTo>
                    <a:pt x="817960" y="69672"/>
                  </a:lnTo>
                  <a:lnTo>
                    <a:pt x="840489" y="42954"/>
                  </a:lnTo>
                  <a:lnTo>
                    <a:pt x="870269" y="21909"/>
                  </a:lnTo>
                  <a:lnTo>
                    <a:pt x="905699" y="7410"/>
                  </a:lnTo>
                  <a:lnTo>
                    <a:pt x="945180" y="328"/>
                  </a:lnTo>
                  <a:lnTo>
                    <a:pt x="985631" y="1396"/>
                  </a:lnTo>
                  <a:lnTo>
                    <a:pt x="1023856" y="10355"/>
                  </a:lnTo>
                  <a:lnTo>
                    <a:pt x="1058077" y="26585"/>
                  </a:lnTo>
                  <a:lnTo>
                    <a:pt x="1086516" y="49469"/>
                  </a:lnTo>
                  <a:lnTo>
                    <a:pt x="1124134" y="23058"/>
                  </a:lnTo>
                  <a:lnTo>
                    <a:pt x="1168704" y="6333"/>
                  </a:lnTo>
                  <a:lnTo>
                    <a:pt x="1217369" y="0"/>
                  </a:lnTo>
                  <a:lnTo>
                    <a:pt x="1267273" y="4764"/>
                  </a:lnTo>
                  <a:lnTo>
                    <a:pt x="1313474" y="20452"/>
                  </a:lnTo>
                  <a:lnTo>
                    <a:pt x="1351581" y="45251"/>
                  </a:lnTo>
                  <a:lnTo>
                    <a:pt x="1379571" y="77417"/>
                  </a:lnTo>
                  <a:lnTo>
                    <a:pt x="1395417" y="115206"/>
                  </a:lnTo>
                  <a:lnTo>
                    <a:pt x="1434198" y="127291"/>
                  </a:lnTo>
                  <a:lnTo>
                    <a:pt x="1468490" y="145445"/>
                  </a:lnTo>
                  <a:lnTo>
                    <a:pt x="1519230" y="197068"/>
                  </a:lnTo>
                  <a:lnTo>
                    <a:pt x="1538503" y="260784"/>
                  </a:lnTo>
                  <a:lnTo>
                    <a:pt x="1535055" y="293441"/>
                  </a:lnTo>
                  <a:lnTo>
                    <a:pt x="1522841" y="325123"/>
                  </a:lnTo>
                  <a:lnTo>
                    <a:pt x="1555142" y="369525"/>
                  </a:lnTo>
                  <a:lnTo>
                    <a:pt x="1571668" y="418236"/>
                  </a:lnTo>
                  <a:lnTo>
                    <a:pt x="1571983" y="468682"/>
                  </a:lnTo>
                  <a:lnTo>
                    <a:pt x="1555650" y="518291"/>
                  </a:lnTo>
                  <a:lnTo>
                    <a:pt x="1531156" y="554568"/>
                  </a:lnTo>
                  <a:lnTo>
                    <a:pt x="1498239" y="585521"/>
                  </a:lnTo>
                  <a:lnTo>
                    <a:pt x="1458219" y="610331"/>
                  </a:lnTo>
                  <a:lnTo>
                    <a:pt x="1412415" y="628181"/>
                  </a:lnTo>
                  <a:lnTo>
                    <a:pt x="1362148" y="638253"/>
                  </a:lnTo>
                  <a:lnTo>
                    <a:pt x="1354225" y="682348"/>
                  </a:lnTo>
                  <a:lnTo>
                    <a:pt x="1332379" y="722568"/>
                  </a:lnTo>
                  <a:lnTo>
                    <a:pt x="1298119" y="756907"/>
                  </a:lnTo>
                  <a:lnTo>
                    <a:pt x="1252955" y="783361"/>
                  </a:lnTo>
                  <a:lnTo>
                    <a:pt x="1200591" y="799415"/>
                  </a:lnTo>
                  <a:lnTo>
                    <a:pt x="1145687" y="803938"/>
                  </a:lnTo>
                  <a:lnTo>
                    <a:pt x="1091186" y="796994"/>
                  </a:lnTo>
                  <a:lnTo>
                    <a:pt x="1040032" y="778649"/>
                  </a:lnTo>
                  <a:lnTo>
                    <a:pt x="1017774" y="819632"/>
                  </a:lnTo>
                  <a:lnTo>
                    <a:pt x="985127" y="854917"/>
                  </a:lnTo>
                  <a:lnTo>
                    <a:pt x="943699" y="883397"/>
                  </a:lnTo>
                  <a:lnTo>
                    <a:pt x="895098" y="903968"/>
                  </a:lnTo>
                  <a:lnTo>
                    <a:pt x="840931" y="915525"/>
                  </a:lnTo>
                  <a:lnTo>
                    <a:pt x="784885" y="917019"/>
                  </a:lnTo>
                  <a:lnTo>
                    <a:pt x="730869" y="908599"/>
                  </a:lnTo>
                  <a:lnTo>
                    <a:pt x="680826" y="890950"/>
                  </a:lnTo>
                  <a:lnTo>
                    <a:pt x="636697" y="864757"/>
                  </a:lnTo>
                  <a:lnTo>
                    <a:pt x="600424" y="830704"/>
                  </a:lnTo>
                  <a:lnTo>
                    <a:pt x="549705" y="849793"/>
                  </a:lnTo>
                  <a:lnTo>
                    <a:pt x="495774" y="860414"/>
                  </a:lnTo>
                  <a:lnTo>
                    <a:pt x="440274" y="862376"/>
                  </a:lnTo>
                  <a:lnTo>
                    <a:pt x="384850" y="855492"/>
                  </a:lnTo>
                  <a:lnTo>
                    <a:pt x="332245" y="839976"/>
                  </a:lnTo>
                  <a:lnTo>
                    <a:pt x="284987" y="816707"/>
                  </a:lnTo>
                  <a:lnTo>
                    <a:pt x="244395" y="786487"/>
                  </a:lnTo>
                  <a:lnTo>
                    <a:pt x="211789" y="750120"/>
                  </a:lnTo>
                  <a:lnTo>
                    <a:pt x="163068" y="748685"/>
                  </a:lnTo>
                  <a:lnTo>
                    <a:pt x="118147" y="735999"/>
                  </a:lnTo>
                  <a:lnTo>
                    <a:pt x="80000" y="713330"/>
                  </a:lnTo>
                  <a:lnTo>
                    <a:pt x="51607" y="681944"/>
                  </a:lnTo>
                  <a:lnTo>
                    <a:pt x="36565" y="645218"/>
                  </a:lnTo>
                  <a:lnTo>
                    <a:pt x="36170" y="607451"/>
                  </a:lnTo>
                  <a:lnTo>
                    <a:pt x="49944" y="571292"/>
                  </a:lnTo>
                  <a:lnTo>
                    <a:pt x="77405" y="539391"/>
                  </a:lnTo>
                  <a:lnTo>
                    <a:pt x="38799" y="514048"/>
                  </a:lnTo>
                  <a:lnTo>
                    <a:pt x="12507" y="481197"/>
                  </a:lnTo>
                  <a:lnTo>
                    <a:pt x="0" y="443513"/>
                  </a:lnTo>
                  <a:lnTo>
                    <a:pt x="2751" y="403675"/>
                  </a:lnTo>
                  <a:lnTo>
                    <a:pt x="20917" y="366505"/>
                  </a:lnTo>
                  <a:lnTo>
                    <a:pt x="51853" y="336340"/>
                  </a:lnTo>
                  <a:lnTo>
                    <a:pt x="92830" y="315132"/>
                  </a:lnTo>
                  <a:lnTo>
                    <a:pt x="141118" y="304829"/>
                  </a:lnTo>
                  <a:lnTo>
                    <a:pt x="142436" y="301982"/>
                  </a:lnTo>
                  <a:close/>
                </a:path>
                <a:path w="1904364" h="975994" extrusionOk="0">
                  <a:moveTo>
                    <a:pt x="1904357" y="949973"/>
                  </a:moveTo>
                  <a:lnTo>
                    <a:pt x="1902349" y="959921"/>
                  </a:lnTo>
                  <a:lnTo>
                    <a:pt x="1896872" y="968045"/>
                  </a:lnTo>
                  <a:lnTo>
                    <a:pt x="1888748" y="973523"/>
                  </a:lnTo>
                  <a:lnTo>
                    <a:pt x="1878799" y="975531"/>
                  </a:lnTo>
                  <a:lnTo>
                    <a:pt x="1868851" y="973523"/>
                  </a:lnTo>
                  <a:lnTo>
                    <a:pt x="1860727" y="968045"/>
                  </a:lnTo>
                  <a:lnTo>
                    <a:pt x="1855249" y="959921"/>
                  </a:lnTo>
                  <a:lnTo>
                    <a:pt x="1853241" y="949973"/>
                  </a:lnTo>
                  <a:lnTo>
                    <a:pt x="1855249" y="940025"/>
                  </a:lnTo>
                  <a:lnTo>
                    <a:pt x="1860727" y="931901"/>
                  </a:lnTo>
                  <a:lnTo>
                    <a:pt x="1868851" y="926423"/>
                  </a:lnTo>
                  <a:lnTo>
                    <a:pt x="1878799" y="924415"/>
                  </a:lnTo>
                  <a:lnTo>
                    <a:pt x="1888748" y="926423"/>
                  </a:lnTo>
                  <a:lnTo>
                    <a:pt x="1896872" y="931901"/>
                  </a:lnTo>
                  <a:lnTo>
                    <a:pt x="1902349" y="940025"/>
                  </a:lnTo>
                  <a:lnTo>
                    <a:pt x="1904357" y="949973"/>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0" name="Google Shape;2180;p187"/>
            <p:cNvPicPr preferRelativeResize="0"/>
            <p:nvPr/>
          </p:nvPicPr>
          <p:blipFill rotWithShape="1">
            <a:blip r:embed="rId6">
              <a:alphaModFix/>
            </a:blip>
            <a:srcRect/>
            <a:stretch/>
          </p:blipFill>
          <p:spPr>
            <a:xfrm>
              <a:off x="2328769" y="2110245"/>
              <a:ext cx="111758" cy="111758"/>
            </a:xfrm>
            <a:prstGeom prst="rect">
              <a:avLst/>
            </a:prstGeom>
            <a:noFill/>
            <a:ln>
              <a:noFill/>
            </a:ln>
          </p:spPr>
        </p:pic>
        <p:pic>
          <p:nvPicPr>
            <p:cNvPr id="2181" name="Google Shape;2181;p187"/>
            <p:cNvPicPr preferRelativeResize="0"/>
            <p:nvPr/>
          </p:nvPicPr>
          <p:blipFill rotWithShape="1">
            <a:blip r:embed="rId7">
              <a:alphaModFix/>
            </a:blip>
            <a:srcRect/>
            <a:stretch/>
          </p:blipFill>
          <p:spPr>
            <a:xfrm>
              <a:off x="2116596" y="2000241"/>
              <a:ext cx="162874" cy="162874"/>
            </a:xfrm>
            <a:prstGeom prst="rect">
              <a:avLst/>
            </a:prstGeom>
            <a:noFill/>
            <a:ln>
              <a:noFill/>
            </a:ln>
          </p:spPr>
        </p:pic>
        <p:sp>
          <p:nvSpPr>
            <p:cNvPr id="2182" name="Google Shape;2182;p187"/>
            <p:cNvSpPr/>
            <p:nvPr/>
          </p:nvSpPr>
          <p:spPr>
            <a:xfrm>
              <a:off x="724983" y="1326008"/>
              <a:ext cx="1443355" cy="781050"/>
            </a:xfrm>
            <a:custGeom>
              <a:avLst/>
              <a:gdLst/>
              <a:ahLst/>
              <a:cxnLst/>
              <a:rect l="l" t="t" r="r" b="b"/>
              <a:pathLst>
                <a:path w="1443355" h="781050" extrusionOk="0">
                  <a:moveTo>
                    <a:pt x="92219" y="506261"/>
                  </a:moveTo>
                  <a:lnTo>
                    <a:pt x="68149" y="506292"/>
                  </a:lnTo>
                  <a:lnTo>
                    <a:pt x="44486" y="503431"/>
                  </a:lnTo>
                  <a:lnTo>
                    <a:pt x="21635" y="497753"/>
                  </a:lnTo>
                  <a:lnTo>
                    <a:pt x="0" y="489334"/>
                  </a:lnTo>
                </a:path>
                <a:path w="1443355" h="781050" extrusionOk="0">
                  <a:moveTo>
                    <a:pt x="173584" y="691508"/>
                  </a:moveTo>
                  <a:lnTo>
                    <a:pt x="163766" y="694319"/>
                  </a:lnTo>
                  <a:lnTo>
                    <a:pt x="153747" y="696611"/>
                  </a:lnTo>
                  <a:lnTo>
                    <a:pt x="143560" y="698377"/>
                  </a:lnTo>
                  <a:lnTo>
                    <a:pt x="133237" y="699610"/>
                  </a:lnTo>
                </a:path>
                <a:path w="1443355" h="781050" extrusionOk="0">
                  <a:moveTo>
                    <a:pt x="521243" y="780520"/>
                  </a:moveTo>
                  <a:lnTo>
                    <a:pt x="514242" y="771679"/>
                  </a:lnTo>
                  <a:lnTo>
                    <a:pt x="507848" y="762559"/>
                  </a:lnTo>
                  <a:lnTo>
                    <a:pt x="502074" y="753181"/>
                  </a:lnTo>
                  <a:lnTo>
                    <a:pt x="496933" y="743564"/>
                  </a:lnTo>
                </a:path>
                <a:path w="1443355" h="781050" extrusionOk="0">
                  <a:moveTo>
                    <a:pt x="970808" y="688364"/>
                  </a:moveTo>
                  <a:lnTo>
                    <a:pt x="969394" y="698645"/>
                  </a:lnTo>
                  <a:lnTo>
                    <a:pt x="967301" y="708844"/>
                  </a:lnTo>
                  <a:lnTo>
                    <a:pt x="964535" y="718941"/>
                  </a:lnTo>
                  <a:lnTo>
                    <a:pt x="961101" y="728915"/>
                  </a:lnTo>
                </a:path>
                <a:path w="1443355" h="781050" extrusionOk="0">
                  <a:moveTo>
                    <a:pt x="1163819" y="437814"/>
                  </a:moveTo>
                  <a:lnTo>
                    <a:pt x="1213186" y="464336"/>
                  </a:lnTo>
                  <a:lnTo>
                    <a:pt x="1250605" y="500019"/>
                  </a:lnTo>
                  <a:lnTo>
                    <a:pt x="1274221" y="542488"/>
                  </a:lnTo>
                  <a:lnTo>
                    <a:pt x="1282179" y="589368"/>
                  </a:lnTo>
                </a:path>
                <a:path w="1443355" h="781050" extrusionOk="0">
                  <a:moveTo>
                    <a:pt x="1443005" y="276397"/>
                  </a:moveTo>
                  <a:lnTo>
                    <a:pt x="1432998" y="292354"/>
                  </a:lnTo>
                  <a:lnTo>
                    <a:pt x="1420790" y="307240"/>
                  </a:lnTo>
                  <a:lnTo>
                    <a:pt x="1406513" y="320912"/>
                  </a:lnTo>
                  <a:lnTo>
                    <a:pt x="1390301" y="333226"/>
                  </a:lnTo>
                </a:path>
                <a:path w="1443355" h="781050" extrusionOk="0">
                  <a:moveTo>
                    <a:pt x="1316535" y="65533"/>
                  </a:moveTo>
                  <a:lnTo>
                    <a:pt x="1317842" y="72197"/>
                  </a:lnTo>
                  <a:lnTo>
                    <a:pt x="1318742" y="78900"/>
                  </a:lnTo>
                  <a:lnTo>
                    <a:pt x="1319235" y="85629"/>
                  </a:lnTo>
                  <a:lnTo>
                    <a:pt x="1319318" y="92372"/>
                  </a:lnTo>
                </a:path>
                <a:path w="1443355" h="781050" extrusionOk="0">
                  <a:moveTo>
                    <a:pt x="979942" y="34227"/>
                  </a:moveTo>
                  <a:lnTo>
                    <a:pt x="985506" y="25106"/>
                  </a:lnTo>
                  <a:lnTo>
                    <a:pt x="991878" y="16339"/>
                  </a:lnTo>
                  <a:lnTo>
                    <a:pt x="999033" y="7959"/>
                  </a:lnTo>
                  <a:lnTo>
                    <a:pt x="1006944" y="0"/>
                  </a:lnTo>
                </a:path>
                <a:path w="1443355" h="781050" extrusionOk="0">
                  <a:moveTo>
                    <a:pt x="727409" y="50536"/>
                  </a:moveTo>
                  <a:lnTo>
                    <a:pt x="729807" y="42924"/>
                  </a:lnTo>
                  <a:lnTo>
                    <a:pt x="732792" y="35453"/>
                  </a:lnTo>
                  <a:lnTo>
                    <a:pt x="736355" y="28143"/>
                  </a:lnTo>
                  <a:lnTo>
                    <a:pt x="740486" y="21017"/>
                  </a:lnTo>
                </a:path>
                <a:path w="1443355" h="781050" extrusionOk="0">
                  <a:moveTo>
                    <a:pt x="431033" y="60565"/>
                  </a:moveTo>
                  <a:lnTo>
                    <a:pt x="443668" y="66859"/>
                  </a:lnTo>
                  <a:lnTo>
                    <a:pt x="455789" y="73743"/>
                  </a:lnTo>
                  <a:lnTo>
                    <a:pt x="467362" y="81197"/>
                  </a:lnTo>
                  <a:lnTo>
                    <a:pt x="478354" y="89202"/>
                  </a:lnTo>
                </a:path>
                <a:path w="1443355" h="781050" extrusionOk="0">
                  <a:moveTo>
                    <a:pt x="71611" y="285637"/>
                  </a:moveTo>
                  <a:lnTo>
                    <a:pt x="68985" y="278206"/>
                  </a:lnTo>
                  <a:lnTo>
                    <a:pt x="66731" y="270701"/>
                  </a:lnTo>
                  <a:lnTo>
                    <a:pt x="64853" y="263131"/>
                  </a:lnTo>
                  <a:lnTo>
                    <a:pt x="63353" y="25550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183" name="Google Shape;2183;p187"/>
          <p:cNvSpPr txBox="1"/>
          <p:nvPr/>
        </p:nvSpPr>
        <p:spPr>
          <a:xfrm>
            <a:off x="948824" y="1395688"/>
            <a:ext cx="858519" cy="623570"/>
          </a:xfrm>
          <a:prstGeom prst="rect">
            <a:avLst/>
          </a:prstGeom>
          <a:noFill/>
          <a:ln>
            <a:noFill/>
          </a:ln>
        </p:spPr>
        <p:txBody>
          <a:bodyPr spcFirstLastPara="1" wrap="square" lIns="0" tIns="10775" rIns="0" bIns="0" anchor="t" anchorCtr="0">
            <a:spAutoFit/>
          </a:bodyPr>
          <a:lstStyle/>
          <a:p>
            <a:pPr marL="12700" marR="5080" lvl="0" indent="0" algn="ctr" rtl="0">
              <a:lnSpc>
                <a:spcPct val="101000"/>
              </a:lnSpc>
              <a:spcBef>
                <a:spcPts val="0"/>
              </a:spcBef>
              <a:spcAft>
                <a:spcPts val="0"/>
              </a:spcAft>
              <a:buNone/>
            </a:pPr>
            <a:r>
              <a:rPr lang="en-GB" sz="1300" b="1">
                <a:latin typeface="Arial"/>
                <a:ea typeface="Arial"/>
                <a:cs typeface="Arial"/>
                <a:sym typeface="Arial"/>
              </a:rPr>
              <a:t>Lowest  price to be  charged</a:t>
            </a:r>
            <a:endParaRPr sz="1300">
              <a:latin typeface="Arial"/>
              <a:ea typeface="Arial"/>
              <a:cs typeface="Arial"/>
              <a:sym typeface="Arial"/>
            </a:endParaRPr>
          </a:p>
        </p:txBody>
      </p:sp>
      <p:grpSp>
        <p:nvGrpSpPr>
          <p:cNvPr id="2184" name="Google Shape;2184;p187"/>
          <p:cNvGrpSpPr/>
          <p:nvPr/>
        </p:nvGrpSpPr>
        <p:grpSpPr>
          <a:xfrm>
            <a:off x="5657668" y="984518"/>
            <a:ext cx="2559994" cy="1245093"/>
            <a:chOff x="5657668" y="984518"/>
            <a:chExt cx="2559994" cy="1245093"/>
          </a:xfrm>
        </p:grpSpPr>
        <p:sp>
          <p:nvSpPr>
            <p:cNvPr id="2185" name="Google Shape;2185;p187"/>
            <p:cNvSpPr/>
            <p:nvPr/>
          </p:nvSpPr>
          <p:spPr>
            <a:xfrm>
              <a:off x="5662422" y="984529"/>
              <a:ext cx="2555240" cy="1240790"/>
            </a:xfrm>
            <a:custGeom>
              <a:avLst/>
              <a:gdLst/>
              <a:ahLst/>
              <a:cxnLst/>
              <a:rect l="l" t="t" r="r" b="b"/>
              <a:pathLst>
                <a:path w="2555240" h="1240789" extrusionOk="0">
                  <a:moveTo>
                    <a:pt x="56654" y="1211999"/>
                  </a:moveTo>
                  <a:lnTo>
                    <a:pt x="54432" y="1200975"/>
                  </a:lnTo>
                  <a:lnTo>
                    <a:pt x="48361" y="1191971"/>
                  </a:lnTo>
                  <a:lnTo>
                    <a:pt x="39357" y="1185900"/>
                  </a:lnTo>
                  <a:lnTo>
                    <a:pt x="28333" y="1183678"/>
                  </a:lnTo>
                  <a:lnTo>
                    <a:pt x="17297" y="1185900"/>
                  </a:lnTo>
                  <a:lnTo>
                    <a:pt x="8293" y="1191971"/>
                  </a:lnTo>
                  <a:lnTo>
                    <a:pt x="2235" y="1200975"/>
                  </a:lnTo>
                  <a:lnTo>
                    <a:pt x="0" y="1211999"/>
                  </a:lnTo>
                  <a:lnTo>
                    <a:pt x="2235" y="1223022"/>
                  </a:lnTo>
                  <a:lnTo>
                    <a:pt x="8293" y="1232027"/>
                  </a:lnTo>
                  <a:lnTo>
                    <a:pt x="17297" y="1238097"/>
                  </a:lnTo>
                  <a:lnTo>
                    <a:pt x="28333" y="1240332"/>
                  </a:lnTo>
                  <a:lnTo>
                    <a:pt x="39357" y="1238097"/>
                  </a:lnTo>
                  <a:lnTo>
                    <a:pt x="48361" y="1232027"/>
                  </a:lnTo>
                  <a:lnTo>
                    <a:pt x="54432" y="1223022"/>
                  </a:lnTo>
                  <a:lnTo>
                    <a:pt x="56654" y="1211999"/>
                  </a:lnTo>
                  <a:close/>
                </a:path>
                <a:path w="2555240" h="1240789" extrusionOk="0">
                  <a:moveTo>
                    <a:pt x="2554897" y="485749"/>
                  </a:moveTo>
                  <a:lnTo>
                    <a:pt x="2546718" y="441477"/>
                  </a:lnTo>
                  <a:lnTo>
                    <a:pt x="2526157" y="399161"/>
                  </a:lnTo>
                  <a:lnTo>
                    <a:pt x="2493492" y="360260"/>
                  </a:lnTo>
                  <a:lnTo>
                    <a:pt x="2508224" y="325158"/>
                  </a:lnTo>
                  <a:lnTo>
                    <a:pt x="2506002" y="252945"/>
                  </a:lnTo>
                  <a:lnTo>
                    <a:pt x="2489136" y="218351"/>
                  </a:lnTo>
                  <a:lnTo>
                    <a:pt x="2462568" y="187185"/>
                  </a:lnTo>
                  <a:lnTo>
                    <a:pt x="2427960" y="161137"/>
                  </a:lnTo>
                  <a:lnTo>
                    <a:pt x="2386609" y="141020"/>
                  </a:lnTo>
                  <a:lnTo>
                    <a:pt x="2339848" y="127622"/>
                  </a:lnTo>
                  <a:lnTo>
                    <a:pt x="2335822" y="118821"/>
                  </a:lnTo>
                  <a:lnTo>
                    <a:pt x="2320734" y="85750"/>
                  </a:lnTo>
                  <a:lnTo>
                    <a:pt x="2312606" y="77165"/>
                  </a:lnTo>
                  <a:lnTo>
                    <a:pt x="2291410" y="54775"/>
                  </a:lnTo>
                  <a:lnTo>
                    <a:pt x="2286990" y="50101"/>
                  </a:lnTo>
                  <a:lnTo>
                    <a:pt x="2241029" y="22618"/>
                  </a:lnTo>
                  <a:lnTo>
                    <a:pt x="2185327" y="5232"/>
                  </a:lnTo>
                  <a:lnTo>
                    <a:pt x="2137168" y="0"/>
                  </a:lnTo>
                  <a:lnTo>
                    <a:pt x="2089543" y="2730"/>
                  </a:lnTo>
                  <a:lnTo>
                    <a:pt x="2044179" y="13042"/>
                  </a:lnTo>
                  <a:lnTo>
                    <a:pt x="2002866" y="30518"/>
                  </a:lnTo>
                  <a:lnTo>
                    <a:pt x="1967369" y="54775"/>
                  </a:lnTo>
                  <a:lnTo>
                    <a:pt x="1933067" y="29413"/>
                  </a:lnTo>
                  <a:lnTo>
                    <a:pt x="1891804" y="11430"/>
                  </a:lnTo>
                  <a:lnTo>
                    <a:pt x="1845716" y="1498"/>
                  </a:lnTo>
                  <a:lnTo>
                    <a:pt x="1796935" y="317"/>
                  </a:lnTo>
                  <a:lnTo>
                    <a:pt x="1749336" y="8166"/>
                  </a:lnTo>
                  <a:lnTo>
                    <a:pt x="1706613" y="24231"/>
                  </a:lnTo>
                  <a:lnTo>
                    <a:pt x="1670697" y="47548"/>
                  </a:lnTo>
                  <a:lnTo>
                    <a:pt x="1643532" y="77165"/>
                  </a:lnTo>
                  <a:lnTo>
                    <a:pt x="1600365" y="52654"/>
                  </a:lnTo>
                  <a:lnTo>
                    <a:pt x="1551279" y="36296"/>
                  </a:lnTo>
                  <a:lnTo>
                    <a:pt x="1498371" y="28575"/>
                  </a:lnTo>
                  <a:lnTo>
                    <a:pt x="1443748" y="29997"/>
                  </a:lnTo>
                  <a:lnTo>
                    <a:pt x="1391056" y="40627"/>
                  </a:lnTo>
                  <a:lnTo>
                    <a:pt x="1343761" y="59601"/>
                  </a:lnTo>
                  <a:lnTo>
                    <a:pt x="1303667" y="85979"/>
                  </a:lnTo>
                  <a:lnTo>
                    <a:pt x="1272565" y="118821"/>
                  </a:lnTo>
                  <a:lnTo>
                    <a:pt x="1229283" y="103606"/>
                  </a:lnTo>
                  <a:lnTo>
                    <a:pt x="1183957" y="93814"/>
                  </a:lnTo>
                  <a:lnTo>
                    <a:pt x="1137488" y="89420"/>
                  </a:lnTo>
                  <a:lnTo>
                    <a:pt x="1090777" y="90411"/>
                  </a:lnTo>
                  <a:lnTo>
                    <a:pt x="1044740" y="96761"/>
                  </a:lnTo>
                  <a:lnTo>
                    <a:pt x="1000264" y="108458"/>
                  </a:lnTo>
                  <a:lnTo>
                    <a:pt x="958265" y="125476"/>
                  </a:lnTo>
                  <a:lnTo>
                    <a:pt x="914857" y="151218"/>
                  </a:lnTo>
                  <a:lnTo>
                    <a:pt x="879398" y="181889"/>
                  </a:lnTo>
                  <a:lnTo>
                    <a:pt x="852487" y="216509"/>
                  </a:lnTo>
                  <a:lnTo>
                    <a:pt x="834720" y="254152"/>
                  </a:lnTo>
                  <a:lnTo>
                    <a:pt x="826681" y="293839"/>
                  </a:lnTo>
                  <a:lnTo>
                    <a:pt x="828967" y="334619"/>
                  </a:lnTo>
                  <a:lnTo>
                    <a:pt x="827379" y="337769"/>
                  </a:lnTo>
                  <a:lnTo>
                    <a:pt x="769150" y="349199"/>
                  </a:lnTo>
                  <a:lnTo>
                    <a:pt x="719747" y="372694"/>
                  </a:lnTo>
                  <a:lnTo>
                    <a:pt x="682447" y="406133"/>
                  </a:lnTo>
                  <a:lnTo>
                    <a:pt x="660539" y="447319"/>
                  </a:lnTo>
                  <a:lnTo>
                    <a:pt x="657225" y="491477"/>
                  </a:lnTo>
                  <a:lnTo>
                    <a:pt x="672299" y="533234"/>
                  </a:lnTo>
                  <a:lnTo>
                    <a:pt x="703999" y="569645"/>
                  </a:lnTo>
                  <a:lnTo>
                    <a:pt x="750557" y="597725"/>
                  </a:lnTo>
                  <a:lnTo>
                    <a:pt x="717448" y="633082"/>
                  </a:lnTo>
                  <a:lnTo>
                    <a:pt x="700836" y="673150"/>
                  </a:lnTo>
                  <a:lnTo>
                    <a:pt x="701306" y="715010"/>
                  </a:lnTo>
                  <a:lnTo>
                    <a:pt x="719455" y="755713"/>
                  </a:lnTo>
                  <a:lnTo>
                    <a:pt x="753681" y="790498"/>
                  </a:lnTo>
                  <a:lnTo>
                    <a:pt x="799680" y="815619"/>
                  </a:lnTo>
                  <a:lnTo>
                    <a:pt x="853846" y="829678"/>
                  </a:lnTo>
                  <a:lnTo>
                    <a:pt x="912596" y="831265"/>
                  </a:lnTo>
                  <a:lnTo>
                    <a:pt x="943229" y="864031"/>
                  </a:lnTo>
                  <a:lnTo>
                    <a:pt x="980236" y="892543"/>
                  </a:lnTo>
                  <a:lnTo>
                    <a:pt x="1022781" y="916355"/>
                  </a:lnTo>
                  <a:lnTo>
                    <a:pt x="1070063" y="935012"/>
                  </a:lnTo>
                  <a:lnTo>
                    <a:pt x="1121283" y="948042"/>
                  </a:lnTo>
                  <a:lnTo>
                    <a:pt x="1174673" y="954938"/>
                  </a:lnTo>
                  <a:lnTo>
                    <a:pt x="1228382" y="955535"/>
                  </a:lnTo>
                  <a:lnTo>
                    <a:pt x="1281379" y="949934"/>
                  </a:lnTo>
                  <a:lnTo>
                    <a:pt x="1332674" y="938250"/>
                  </a:lnTo>
                  <a:lnTo>
                    <a:pt x="1381226" y="920572"/>
                  </a:lnTo>
                  <a:lnTo>
                    <a:pt x="1416951" y="952614"/>
                  </a:lnTo>
                  <a:lnTo>
                    <a:pt x="1459534" y="978687"/>
                  </a:lnTo>
                  <a:lnTo>
                    <a:pt x="1507604" y="998359"/>
                  </a:lnTo>
                  <a:lnTo>
                    <a:pt x="1559814" y="1011186"/>
                  </a:lnTo>
                  <a:lnTo>
                    <a:pt x="1614805" y="1016736"/>
                  </a:lnTo>
                  <a:lnTo>
                    <a:pt x="1671231" y="1014577"/>
                  </a:lnTo>
                  <a:lnTo>
                    <a:pt x="1726069" y="1004633"/>
                  </a:lnTo>
                  <a:lnTo>
                    <a:pt x="1776488" y="987602"/>
                  </a:lnTo>
                  <a:lnTo>
                    <a:pt x="1821332" y="964209"/>
                  </a:lnTo>
                  <a:lnTo>
                    <a:pt x="1859495" y="935151"/>
                  </a:lnTo>
                  <a:lnTo>
                    <a:pt x="1872513" y="920572"/>
                  </a:lnTo>
                  <a:lnTo>
                    <a:pt x="1889874" y="901141"/>
                  </a:lnTo>
                  <a:lnTo>
                    <a:pt x="1911311" y="862888"/>
                  </a:lnTo>
                  <a:lnTo>
                    <a:pt x="1960219" y="880160"/>
                  </a:lnTo>
                  <a:lnTo>
                    <a:pt x="2012175" y="889355"/>
                  </a:lnTo>
                  <a:lnTo>
                    <a:pt x="2065337" y="890435"/>
                  </a:lnTo>
                  <a:lnTo>
                    <a:pt x="2117902" y="883361"/>
                  </a:lnTo>
                  <a:lnTo>
                    <a:pt x="2168055" y="868108"/>
                  </a:lnTo>
                  <a:lnTo>
                    <a:pt x="2212619" y="845426"/>
                  </a:lnTo>
                  <a:lnTo>
                    <a:pt x="2249005" y="816864"/>
                  </a:lnTo>
                  <a:lnTo>
                    <a:pt x="2276259" y="783564"/>
                  </a:lnTo>
                  <a:lnTo>
                    <a:pt x="2293480" y="746658"/>
                  </a:lnTo>
                  <a:lnTo>
                    <a:pt x="2299728" y="707288"/>
                  </a:lnTo>
                  <a:lnTo>
                    <a:pt x="2350566" y="698614"/>
                  </a:lnTo>
                  <a:lnTo>
                    <a:pt x="2397861" y="683844"/>
                  </a:lnTo>
                  <a:lnTo>
                    <a:pt x="2440673" y="663511"/>
                  </a:lnTo>
                  <a:lnTo>
                    <a:pt x="2478087" y="638124"/>
                  </a:lnTo>
                  <a:lnTo>
                    <a:pt x="2509189" y="608228"/>
                  </a:lnTo>
                  <a:lnTo>
                    <a:pt x="2533053" y="574344"/>
                  </a:lnTo>
                  <a:lnTo>
                    <a:pt x="2550439" y="530529"/>
                  </a:lnTo>
                  <a:lnTo>
                    <a:pt x="2554897" y="485749"/>
                  </a:lnTo>
                  <a:close/>
                </a:path>
              </a:pathLst>
            </a:custGeom>
            <a:solidFill>
              <a:srgbClr val="EE6C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6" name="Google Shape;2186;p187"/>
            <p:cNvPicPr preferRelativeResize="0"/>
            <p:nvPr/>
          </p:nvPicPr>
          <p:blipFill rotWithShape="1">
            <a:blip r:embed="rId8">
              <a:alphaModFix/>
            </a:blip>
            <a:srcRect/>
            <a:stretch/>
          </p:blipFill>
          <p:spPr>
            <a:xfrm>
              <a:off x="5900090" y="2021083"/>
              <a:ext cx="113299" cy="113299"/>
            </a:xfrm>
            <a:prstGeom prst="rect">
              <a:avLst/>
            </a:prstGeom>
            <a:noFill/>
            <a:ln>
              <a:noFill/>
            </a:ln>
          </p:spPr>
        </p:pic>
        <p:pic>
          <p:nvPicPr>
            <p:cNvPr id="2187" name="Google Shape;2187;p187"/>
            <p:cNvPicPr preferRelativeResize="0"/>
            <p:nvPr/>
          </p:nvPicPr>
          <p:blipFill rotWithShape="1">
            <a:blip r:embed="rId9">
              <a:alphaModFix/>
            </a:blip>
            <a:srcRect/>
            <a:stretch/>
          </p:blipFill>
          <p:spPr>
            <a:xfrm>
              <a:off x="6189475" y="1850866"/>
              <a:ext cx="169949" cy="169949"/>
            </a:xfrm>
            <a:prstGeom prst="rect">
              <a:avLst/>
            </a:prstGeom>
            <a:noFill/>
            <a:ln>
              <a:noFill/>
            </a:ln>
          </p:spPr>
        </p:pic>
        <p:sp>
          <p:nvSpPr>
            <p:cNvPr id="2188" name="Google Shape;2188;p187"/>
            <p:cNvSpPr/>
            <p:nvPr/>
          </p:nvSpPr>
          <p:spPr>
            <a:xfrm>
              <a:off x="6319647" y="984518"/>
              <a:ext cx="1898014" cy="1017269"/>
            </a:xfrm>
            <a:custGeom>
              <a:avLst/>
              <a:gdLst/>
              <a:ahLst/>
              <a:cxnLst/>
              <a:rect l="l" t="t" r="r" b="b"/>
              <a:pathLst>
                <a:path w="1898015" h="1017269" extrusionOk="0">
                  <a:moveTo>
                    <a:pt x="171752" y="334624"/>
                  </a:moveTo>
                  <a:lnTo>
                    <a:pt x="169466" y="293841"/>
                  </a:lnTo>
                  <a:lnTo>
                    <a:pt x="177503" y="254153"/>
                  </a:lnTo>
                  <a:lnTo>
                    <a:pt x="195272" y="216516"/>
                  </a:lnTo>
                  <a:lnTo>
                    <a:pt x="222180" y="181888"/>
                  </a:lnTo>
                  <a:lnTo>
                    <a:pt x="257637" y="151226"/>
                  </a:lnTo>
                  <a:lnTo>
                    <a:pt x="301051" y="125486"/>
                  </a:lnTo>
                  <a:lnTo>
                    <a:pt x="343044" y="108464"/>
                  </a:lnTo>
                  <a:lnTo>
                    <a:pt x="387516" y="96766"/>
                  </a:lnTo>
                  <a:lnTo>
                    <a:pt x="433560" y="90413"/>
                  </a:lnTo>
                  <a:lnTo>
                    <a:pt x="480270" y="89424"/>
                  </a:lnTo>
                  <a:lnTo>
                    <a:pt x="526742" y="93817"/>
                  </a:lnTo>
                  <a:lnTo>
                    <a:pt x="572069" y="103612"/>
                  </a:lnTo>
                  <a:lnTo>
                    <a:pt x="615345" y="118829"/>
                  </a:lnTo>
                  <a:lnTo>
                    <a:pt x="646445" y="85982"/>
                  </a:lnTo>
                  <a:lnTo>
                    <a:pt x="686542" y="59606"/>
                  </a:lnTo>
                  <a:lnTo>
                    <a:pt x="733836" y="40634"/>
                  </a:lnTo>
                  <a:lnTo>
                    <a:pt x="786526" y="30000"/>
                  </a:lnTo>
                  <a:lnTo>
                    <a:pt x="841155" y="28581"/>
                  </a:lnTo>
                  <a:lnTo>
                    <a:pt x="894062" y="36300"/>
                  </a:lnTo>
                  <a:lnTo>
                    <a:pt x="943149" y="52660"/>
                  </a:lnTo>
                  <a:lnTo>
                    <a:pt x="986313" y="77167"/>
                  </a:lnTo>
                  <a:lnTo>
                    <a:pt x="1013480" y="47556"/>
                  </a:lnTo>
                  <a:lnTo>
                    <a:pt x="1049389" y="24233"/>
                  </a:lnTo>
                  <a:lnTo>
                    <a:pt x="1092111" y="8165"/>
                  </a:lnTo>
                  <a:lnTo>
                    <a:pt x="1139718" y="316"/>
                  </a:lnTo>
                  <a:lnTo>
                    <a:pt x="1188495" y="1500"/>
                  </a:lnTo>
                  <a:lnTo>
                    <a:pt x="1234588" y="11429"/>
                  </a:lnTo>
                  <a:lnTo>
                    <a:pt x="1275852" y="29416"/>
                  </a:lnTo>
                  <a:lnTo>
                    <a:pt x="1310144" y="54776"/>
                  </a:lnTo>
                  <a:lnTo>
                    <a:pt x="1345652" y="30527"/>
                  </a:lnTo>
                  <a:lnTo>
                    <a:pt x="1386965" y="13047"/>
                  </a:lnTo>
                  <a:lnTo>
                    <a:pt x="1432320" y="2738"/>
                  </a:lnTo>
                  <a:lnTo>
                    <a:pt x="1479955" y="0"/>
                  </a:lnTo>
                  <a:lnTo>
                    <a:pt x="1528105" y="5233"/>
                  </a:lnTo>
                  <a:lnTo>
                    <a:pt x="1583814" y="22618"/>
                  </a:lnTo>
                  <a:lnTo>
                    <a:pt x="1629765" y="50102"/>
                  </a:lnTo>
                  <a:lnTo>
                    <a:pt x="1663515" y="85751"/>
                  </a:lnTo>
                  <a:lnTo>
                    <a:pt x="1682623" y="127630"/>
                  </a:lnTo>
                  <a:lnTo>
                    <a:pt x="1729386" y="141023"/>
                  </a:lnTo>
                  <a:lnTo>
                    <a:pt x="1770736" y="161142"/>
                  </a:lnTo>
                  <a:lnTo>
                    <a:pt x="1805353" y="187187"/>
                  </a:lnTo>
                  <a:lnTo>
                    <a:pt x="1831919" y="218354"/>
                  </a:lnTo>
                  <a:lnTo>
                    <a:pt x="1848786" y="252947"/>
                  </a:lnTo>
                  <a:lnTo>
                    <a:pt x="1855159" y="288966"/>
                  </a:lnTo>
                  <a:lnTo>
                    <a:pt x="1851001" y="325159"/>
                  </a:lnTo>
                  <a:lnTo>
                    <a:pt x="1836274" y="360270"/>
                  </a:lnTo>
                  <a:lnTo>
                    <a:pt x="1868938" y="399164"/>
                  </a:lnTo>
                  <a:lnTo>
                    <a:pt x="1889496" y="441478"/>
                  </a:lnTo>
                  <a:lnTo>
                    <a:pt x="1897678" y="485754"/>
                  </a:lnTo>
                  <a:lnTo>
                    <a:pt x="1893214" y="530531"/>
                  </a:lnTo>
                  <a:lnTo>
                    <a:pt x="1875835" y="574348"/>
                  </a:lnTo>
                  <a:lnTo>
                    <a:pt x="1851970" y="608237"/>
                  </a:lnTo>
                  <a:lnTo>
                    <a:pt x="1820869" y="638133"/>
                  </a:lnTo>
                  <a:lnTo>
                    <a:pt x="1783450" y="663511"/>
                  </a:lnTo>
                  <a:lnTo>
                    <a:pt x="1740637" y="683848"/>
                  </a:lnTo>
                  <a:lnTo>
                    <a:pt x="1693349" y="698618"/>
                  </a:lnTo>
                  <a:lnTo>
                    <a:pt x="1642507" y="707297"/>
                  </a:lnTo>
                  <a:lnTo>
                    <a:pt x="1636265" y="746663"/>
                  </a:lnTo>
                  <a:lnTo>
                    <a:pt x="1619045" y="783566"/>
                  </a:lnTo>
                  <a:lnTo>
                    <a:pt x="1591780" y="816867"/>
                  </a:lnTo>
                  <a:lnTo>
                    <a:pt x="1555401" y="845429"/>
                  </a:lnTo>
                  <a:lnTo>
                    <a:pt x="1510839" y="868112"/>
                  </a:lnTo>
                  <a:lnTo>
                    <a:pt x="1460685" y="883371"/>
                  </a:lnTo>
                  <a:lnTo>
                    <a:pt x="1408116" y="890441"/>
                  </a:lnTo>
                  <a:lnTo>
                    <a:pt x="1354949" y="889359"/>
                  </a:lnTo>
                  <a:lnTo>
                    <a:pt x="1303002" y="880163"/>
                  </a:lnTo>
                  <a:lnTo>
                    <a:pt x="1254092" y="862890"/>
                  </a:lnTo>
                  <a:lnTo>
                    <a:pt x="1232649" y="901145"/>
                  </a:lnTo>
                  <a:lnTo>
                    <a:pt x="1202281" y="935157"/>
                  </a:lnTo>
                  <a:lnTo>
                    <a:pt x="1164112" y="964215"/>
                  </a:lnTo>
                  <a:lnTo>
                    <a:pt x="1119263" y="987611"/>
                  </a:lnTo>
                  <a:lnTo>
                    <a:pt x="1068856" y="1004636"/>
                  </a:lnTo>
                  <a:lnTo>
                    <a:pt x="1014013" y="1014582"/>
                  </a:lnTo>
                  <a:lnTo>
                    <a:pt x="957588" y="1016746"/>
                  </a:lnTo>
                  <a:lnTo>
                    <a:pt x="902592" y="1011192"/>
                  </a:lnTo>
                  <a:lnTo>
                    <a:pt x="850381" y="998359"/>
                  </a:lnTo>
                  <a:lnTo>
                    <a:pt x="802309" y="978686"/>
                  </a:lnTo>
                  <a:lnTo>
                    <a:pt x="759732" y="952613"/>
                  </a:lnTo>
                  <a:lnTo>
                    <a:pt x="724005" y="920580"/>
                  </a:lnTo>
                  <a:lnTo>
                    <a:pt x="675451" y="938249"/>
                  </a:lnTo>
                  <a:lnTo>
                    <a:pt x="624165" y="949937"/>
                  </a:lnTo>
                  <a:lnTo>
                    <a:pt x="571161" y="955539"/>
                  </a:lnTo>
                  <a:lnTo>
                    <a:pt x="517455" y="954946"/>
                  </a:lnTo>
                  <a:lnTo>
                    <a:pt x="464060" y="948051"/>
                  </a:lnTo>
                  <a:lnTo>
                    <a:pt x="412849" y="935011"/>
                  </a:lnTo>
                  <a:lnTo>
                    <a:pt x="365562" y="916357"/>
                  </a:lnTo>
                  <a:lnTo>
                    <a:pt x="323011" y="892546"/>
                  </a:lnTo>
                  <a:lnTo>
                    <a:pt x="286013" y="864032"/>
                  </a:lnTo>
                  <a:lnTo>
                    <a:pt x="255381" y="831272"/>
                  </a:lnTo>
                  <a:lnTo>
                    <a:pt x="196632" y="829682"/>
                  </a:lnTo>
                  <a:lnTo>
                    <a:pt x="142464" y="815623"/>
                  </a:lnTo>
                  <a:lnTo>
                    <a:pt x="96466" y="790500"/>
                  </a:lnTo>
                  <a:lnTo>
                    <a:pt x="62229" y="755717"/>
                  </a:lnTo>
                  <a:lnTo>
                    <a:pt x="44091" y="715015"/>
                  </a:lnTo>
                  <a:lnTo>
                    <a:pt x="43615" y="673160"/>
                  </a:lnTo>
                  <a:lnTo>
                    <a:pt x="60223" y="633087"/>
                  </a:lnTo>
                  <a:lnTo>
                    <a:pt x="93338" y="597732"/>
                  </a:lnTo>
                  <a:lnTo>
                    <a:pt x="46785" y="569646"/>
                  </a:lnTo>
                  <a:lnTo>
                    <a:pt x="15081" y="533239"/>
                  </a:lnTo>
                  <a:lnTo>
                    <a:pt x="0" y="491477"/>
                  </a:lnTo>
                  <a:lnTo>
                    <a:pt x="3317" y="447326"/>
                  </a:lnTo>
                  <a:lnTo>
                    <a:pt x="25222" y="406131"/>
                  </a:lnTo>
                  <a:lnTo>
                    <a:pt x="62525" y="372702"/>
                  </a:lnTo>
                  <a:lnTo>
                    <a:pt x="111936" y="349197"/>
                  </a:lnTo>
                  <a:lnTo>
                    <a:pt x="170163" y="337779"/>
                  </a:lnTo>
                  <a:lnTo>
                    <a:pt x="171752" y="334624"/>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9" name="Google Shape;2189;p187"/>
            <p:cNvPicPr preferRelativeResize="0"/>
            <p:nvPr/>
          </p:nvPicPr>
          <p:blipFill rotWithShape="1">
            <a:blip r:embed="rId10">
              <a:alphaModFix/>
            </a:blip>
            <a:srcRect/>
            <a:stretch/>
          </p:blipFill>
          <p:spPr>
            <a:xfrm>
              <a:off x="5657668" y="2163437"/>
              <a:ext cx="66174" cy="66174"/>
            </a:xfrm>
            <a:prstGeom prst="rect">
              <a:avLst/>
            </a:prstGeom>
            <a:noFill/>
            <a:ln>
              <a:noFill/>
            </a:ln>
          </p:spPr>
        </p:pic>
        <p:pic>
          <p:nvPicPr>
            <p:cNvPr id="2190" name="Google Shape;2190;p187"/>
            <p:cNvPicPr preferRelativeResize="0"/>
            <p:nvPr/>
          </p:nvPicPr>
          <p:blipFill rotWithShape="1">
            <a:blip r:embed="rId11">
              <a:alphaModFix/>
            </a:blip>
            <a:srcRect/>
            <a:stretch/>
          </p:blipFill>
          <p:spPr>
            <a:xfrm>
              <a:off x="5895327" y="2016321"/>
              <a:ext cx="122824" cy="122824"/>
            </a:xfrm>
            <a:prstGeom prst="rect">
              <a:avLst/>
            </a:prstGeom>
            <a:noFill/>
            <a:ln>
              <a:noFill/>
            </a:ln>
          </p:spPr>
        </p:pic>
        <p:pic>
          <p:nvPicPr>
            <p:cNvPr id="2191" name="Google Shape;2191;p187"/>
            <p:cNvPicPr preferRelativeResize="0"/>
            <p:nvPr/>
          </p:nvPicPr>
          <p:blipFill rotWithShape="1">
            <a:blip r:embed="rId12">
              <a:alphaModFix/>
            </a:blip>
            <a:srcRect/>
            <a:stretch/>
          </p:blipFill>
          <p:spPr>
            <a:xfrm>
              <a:off x="6184712" y="1846103"/>
              <a:ext cx="179474" cy="179474"/>
            </a:xfrm>
            <a:prstGeom prst="rect">
              <a:avLst/>
            </a:prstGeom>
            <a:noFill/>
            <a:ln>
              <a:noFill/>
            </a:ln>
          </p:spPr>
        </p:pic>
        <p:sp>
          <p:nvSpPr>
            <p:cNvPr id="2192" name="Google Shape;2192;p187"/>
            <p:cNvSpPr/>
            <p:nvPr/>
          </p:nvSpPr>
          <p:spPr>
            <a:xfrm>
              <a:off x="6415017" y="1578293"/>
              <a:ext cx="1170940" cy="323215"/>
            </a:xfrm>
            <a:custGeom>
              <a:avLst/>
              <a:gdLst/>
              <a:ahLst/>
              <a:cxnLst/>
              <a:rect l="l" t="t" r="r" b="b"/>
              <a:pathLst>
                <a:path w="1170940" h="323214" extrusionOk="0">
                  <a:moveTo>
                    <a:pt x="111199" y="18760"/>
                  </a:moveTo>
                  <a:lnTo>
                    <a:pt x="82176" y="18793"/>
                  </a:lnTo>
                  <a:lnTo>
                    <a:pt x="53643" y="15623"/>
                  </a:lnTo>
                  <a:lnTo>
                    <a:pt x="26088" y="9331"/>
                  </a:lnTo>
                  <a:lnTo>
                    <a:pt x="0" y="0"/>
                  </a:lnTo>
                </a:path>
                <a:path w="1170940" h="323214" extrusionOk="0">
                  <a:moveTo>
                    <a:pt x="209312" y="224059"/>
                  </a:moveTo>
                  <a:lnTo>
                    <a:pt x="197473" y="227175"/>
                  </a:lnTo>
                  <a:lnTo>
                    <a:pt x="185392" y="229714"/>
                  </a:lnTo>
                  <a:lnTo>
                    <a:pt x="173108" y="231671"/>
                  </a:lnTo>
                  <a:lnTo>
                    <a:pt x="160660" y="233038"/>
                  </a:lnTo>
                </a:path>
                <a:path w="1170940" h="323214" extrusionOk="0">
                  <a:moveTo>
                    <a:pt x="628525" y="322707"/>
                  </a:moveTo>
                  <a:lnTo>
                    <a:pt x="620083" y="312908"/>
                  </a:lnTo>
                  <a:lnTo>
                    <a:pt x="612373" y="302801"/>
                  </a:lnTo>
                  <a:lnTo>
                    <a:pt x="605411" y="292408"/>
                  </a:lnTo>
                  <a:lnTo>
                    <a:pt x="599212" y="281750"/>
                  </a:lnTo>
                </a:path>
                <a:path w="1170940" h="323214" extrusionOk="0">
                  <a:moveTo>
                    <a:pt x="1170621" y="220575"/>
                  </a:moveTo>
                  <a:lnTo>
                    <a:pt x="1168915" y="231968"/>
                  </a:lnTo>
                  <a:lnTo>
                    <a:pt x="1166392" y="243272"/>
                  </a:lnTo>
                  <a:lnTo>
                    <a:pt x="1163057" y="254462"/>
                  </a:lnTo>
                  <a:lnTo>
                    <a:pt x="1158916" y="26551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93" name="Google Shape;2193;p187"/>
            <p:cNvPicPr preferRelativeResize="0"/>
            <p:nvPr/>
          </p:nvPicPr>
          <p:blipFill rotWithShape="1">
            <a:blip r:embed="rId13">
              <a:alphaModFix/>
            </a:blip>
            <a:srcRect/>
            <a:stretch/>
          </p:blipFill>
          <p:spPr>
            <a:xfrm>
              <a:off x="7813612" y="1516434"/>
              <a:ext cx="152245" cy="177485"/>
            </a:xfrm>
            <a:prstGeom prst="rect">
              <a:avLst/>
            </a:prstGeom>
            <a:noFill/>
            <a:ln>
              <a:noFill/>
            </a:ln>
          </p:spPr>
        </p:pic>
        <p:sp>
          <p:nvSpPr>
            <p:cNvPr id="2194" name="Google Shape;2194;p187"/>
            <p:cNvSpPr/>
            <p:nvPr/>
          </p:nvSpPr>
          <p:spPr>
            <a:xfrm>
              <a:off x="6491409" y="1035989"/>
              <a:ext cx="1663700" cy="369570"/>
            </a:xfrm>
            <a:custGeom>
              <a:avLst/>
              <a:gdLst/>
              <a:ahLst/>
              <a:cxnLst/>
              <a:rect l="l" t="t" r="r" b="b"/>
              <a:pathLst>
                <a:path w="1663700" h="369569" extrusionOk="0">
                  <a:moveTo>
                    <a:pt x="1663613" y="306317"/>
                  </a:moveTo>
                  <a:lnTo>
                    <a:pt x="1651546" y="324002"/>
                  </a:lnTo>
                  <a:lnTo>
                    <a:pt x="1636825" y="340499"/>
                  </a:lnTo>
                  <a:lnTo>
                    <a:pt x="1619611" y="355650"/>
                  </a:lnTo>
                  <a:lnTo>
                    <a:pt x="1600061" y="369297"/>
                  </a:lnTo>
                </a:path>
                <a:path w="1663700" h="369569" extrusionOk="0">
                  <a:moveTo>
                    <a:pt x="1511113" y="72627"/>
                  </a:moveTo>
                  <a:lnTo>
                    <a:pt x="1512689" y="80013"/>
                  </a:lnTo>
                  <a:lnTo>
                    <a:pt x="1513774" y="87441"/>
                  </a:lnTo>
                  <a:lnTo>
                    <a:pt x="1514368" y="94898"/>
                  </a:lnTo>
                  <a:lnTo>
                    <a:pt x="1514468" y="102372"/>
                  </a:lnTo>
                </a:path>
                <a:path w="1663700" h="369569" extrusionOk="0">
                  <a:moveTo>
                    <a:pt x="1105242" y="37932"/>
                  </a:moveTo>
                  <a:lnTo>
                    <a:pt x="1111951" y="27824"/>
                  </a:lnTo>
                  <a:lnTo>
                    <a:pt x="1119635" y="18107"/>
                  </a:lnTo>
                  <a:lnTo>
                    <a:pt x="1128262" y="8820"/>
                  </a:lnTo>
                  <a:lnTo>
                    <a:pt x="1137801" y="0"/>
                  </a:lnTo>
                </a:path>
                <a:path w="1663700" h="369569" extrusionOk="0">
                  <a:moveTo>
                    <a:pt x="800732" y="56006"/>
                  </a:moveTo>
                  <a:lnTo>
                    <a:pt x="803624" y="47571"/>
                  </a:lnTo>
                  <a:lnTo>
                    <a:pt x="807223" y="39291"/>
                  </a:lnTo>
                  <a:lnTo>
                    <a:pt x="811520" y="31190"/>
                  </a:lnTo>
                  <a:lnTo>
                    <a:pt x="816501" y="23292"/>
                  </a:lnTo>
                </a:path>
                <a:path w="1663700" h="369569" extrusionOk="0">
                  <a:moveTo>
                    <a:pt x="443356" y="67121"/>
                  </a:moveTo>
                  <a:lnTo>
                    <a:pt x="458592" y="74096"/>
                  </a:lnTo>
                  <a:lnTo>
                    <a:pt x="473207" y="81725"/>
                  </a:lnTo>
                  <a:lnTo>
                    <a:pt x="487162" y="89987"/>
                  </a:lnTo>
                  <a:lnTo>
                    <a:pt x="500417" y="98858"/>
                  </a:lnTo>
                </a:path>
                <a:path w="1663700" h="369569" extrusionOk="0">
                  <a:moveTo>
                    <a:pt x="9958" y="316557"/>
                  </a:moveTo>
                  <a:lnTo>
                    <a:pt x="6791" y="308321"/>
                  </a:lnTo>
                  <a:lnTo>
                    <a:pt x="4074" y="300004"/>
                  </a:lnTo>
                  <a:lnTo>
                    <a:pt x="1809" y="291615"/>
                  </a:lnTo>
                  <a:lnTo>
                    <a:pt x="0" y="28316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195" name="Google Shape;2195;p187"/>
          <p:cNvSpPr txBox="1"/>
          <p:nvPr/>
        </p:nvSpPr>
        <p:spPr>
          <a:xfrm>
            <a:off x="6667939" y="1147780"/>
            <a:ext cx="1069975" cy="623570"/>
          </a:xfrm>
          <a:prstGeom prst="rect">
            <a:avLst/>
          </a:prstGeom>
          <a:noFill/>
          <a:ln>
            <a:noFill/>
          </a:ln>
        </p:spPr>
        <p:txBody>
          <a:bodyPr spcFirstLastPara="1" wrap="square" lIns="0" tIns="10775" rIns="0" bIns="0" anchor="t" anchorCtr="0">
            <a:spAutoFit/>
          </a:bodyPr>
          <a:lstStyle/>
          <a:p>
            <a:pPr marL="12700" marR="5080" lvl="0" indent="0" algn="ctr" rtl="0">
              <a:lnSpc>
                <a:spcPct val="101000"/>
              </a:lnSpc>
              <a:spcBef>
                <a:spcPts val="0"/>
              </a:spcBef>
              <a:spcAft>
                <a:spcPts val="0"/>
              </a:spcAft>
              <a:buNone/>
            </a:pPr>
            <a:r>
              <a:rPr lang="en-GB" sz="1300" b="1">
                <a:latin typeface="Arial"/>
                <a:ea typeface="Arial"/>
                <a:cs typeface="Arial"/>
                <a:sym typeface="Arial"/>
              </a:rPr>
              <a:t>Highest price  that can be  charged</a:t>
            </a:r>
            <a:endParaRPr sz="1300">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188"/>
          <p:cNvSpPr txBox="1"/>
          <p:nvPr/>
        </p:nvSpPr>
        <p:spPr>
          <a:xfrm>
            <a:off x="561500" y="1235462"/>
            <a:ext cx="8205470" cy="151892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GB" sz="1400" b="1">
                <a:latin typeface="Arial"/>
                <a:ea typeface="Arial"/>
                <a:cs typeface="Arial"/>
                <a:sym typeface="Arial"/>
              </a:rPr>
              <a:t>Cost-Based: </a:t>
            </a:r>
            <a:r>
              <a:rPr lang="en-GB" sz="1400">
                <a:latin typeface="Arial"/>
                <a:ea typeface="Arial"/>
                <a:cs typeface="Arial"/>
                <a:sym typeface="Arial"/>
              </a:rPr>
              <a:t>The lower limit of the price you can charge. Under this method, you identify the various  costs associated with the product and arrive at the cost required to produce one unit. This sets the lower  limit as any price below this would mean costs are higher than revenues leading to losses.</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255904" lvl="0" indent="0" algn="l" rtl="0">
              <a:lnSpc>
                <a:spcPct val="100000"/>
              </a:lnSpc>
              <a:spcBef>
                <a:spcPts val="0"/>
              </a:spcBef>
              <a:spcAft>
                <a:spcPts val="0"/>
              </a:spcAft>
              <a:buNone/>
            </a:pPr>
            <a:r>
              <a:rPr lang="en-GB" sz="1400">
                <a:latin typeface="Arial"/>
                <a:ea typeface="Arial"/>
                <a:cs typeface="Arial"/>
                <a:sym typeface="Arial"/>
              </a:rPr>
              <a:t>Note: The trick with this step is to estimate the appropriation of the fixed cost per product/service. It is  always important to ask or what period or over how many products does the manufacturer want to  recover their fixed costs.</a:t>
            </a:r>
            <a:endParaRPr sz="1400">
              <a:latin typeface="Arial"/>
              <a:ea typeface="Arial"/>
              <a:cs typeface="Arial"/>
              <a:sym typeface="Arial"/>
            </a:endParaRPr>
          </a:p>
        </p:txBody>
      </p:sp>
      <p:grpSp>
        <p:nvGrpSpPr>
          <p:cNvPr id="2201" name="Google Shape;2201;p188"/>
          <p:cNvGrpSpPr/>
          <p:nvPr/>
        </p:nvGrpSpPr>
        <p:grpSpPr>
          <a:xfrm>
            <a:off x="478949" y="3068624"/>
            <a:ext cx="7707630" cy="468630"/>
            <a:chOff x="478949" y="3068624"/>
            <a:chExt cx="7707630" cy="468630"/>
          </a:xfrm>
        </p:grpSpPr>
        <p:pic>
          <p:nvPicPr>
            <p:cNvPr id="2202" name="Google Shape;2202;p188"/>
            <p:cNvPicPr preferRelativeResize="0"/>
            <p:nvPr/>
          </p:nvPicPr>
          <p:blipFill rotWithShape="1">
            <a:blip r:embed="rId3">
              <a:alphaModFix/>
            </a:blip>
            <a:srcRect/>
            <a:stretch/>
          </p:blipFill>
          <p:spPr>
            <a:xfrm>
              <a:off x="488474" y="3078149"/>
              <a:ext cx="7688049" cy="449449"/>
            </a:xfrm>
            <a:prstGeom prst="rect">
              <a:avLst/>
            </a:prstGeom>
            <a:noFill/>
            <a:ln>
              <a:noFill/>
            </a:ln>
          </p:spPr>
        </p:pic>
        <p:sp>
          <p:nvSpPr>
            <p:cNvPr id="2203" name="Google Shape;2203;p188"/>
            <p:cNvSpPr/>
            <p:nvPr/>
          </p:nvSpPr>
          <p:spPr>
            <a:xfrm>
              <a:off x="478949" y="3068624"/>
              <a:ext cx="7707630" cy="468630"/>
            </a:xfrm>
            <a:custGeom>
              <a:avLst/>
              <a:gdLst/>
              <a:ahLst/>
              <a:cxnLst/>
              <a:rect l="l" t="t" r="r" b="b"/>
              <a:pathLst>
                <a:path w="7707630" h="468629" extrusionOk="0">
                  <a:moveTo>
                    <a:pt x="0" y="0"/>
                  </a:moveTo>
                  <a:lnTo>
                    <a:pt x="7707099" y="0"/>
                  </a:lnTo>
                  <a:lnTo>
                    <a:pt x="7707099" y="468499"/>
                  </a:lnTo>
                  <a:lnTo>
                    <a:pt x="0" y="468499"/>
                  </a:lnTo>
                  <a:lnTo>
                    <a:pt x="0" y="0"/>
                  </a:lnTo>
                  <a:close/>
                </a:path>
              </a:pathLst>
            </a:custGeom>
            <a:noFill/>
            <a:ln w="190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04" name="Google Shape;2204;p188"/>
          <p:cNvSpPr txBox="1">
            <a:spLocks noGrp="1"/>
          </p:cNvSpPr>
          <p:nvPr>
            <p:ph type="title"/>
          </p:nvPr>
        </p:nvSpPr>
        <p:spPr>
          <a:xfrm>
            <a:off x="482300" y="424775"/>
            <a:ext cx="34062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Types of Pricing</a:t>
            </a:r>
            <a:endParaRPr sz="2600">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6"/>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7" name="Google Shape;287;p36"/>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8" name="Google Shape;288;p36"/>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9" name="Google Shape;289;p36"/>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0" name="Google Shape;290;p36"/>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291" name="Google Shape;291;p36"/>
          <p:cNvGrpSpPr/>
          <p:nvPr/>
        </p:nvGrpSpPr>
        <p:grpSpPr>
          <a:xfrm>
            <a:off x="1004151" y="2632125"/>
            <a:ext cx="8030873" cy="2396924"/>
            <a:chOff x="1004151" y="2632125"/>
            <a:chExt cx="8030873" cy="2396924"/>
          </a:xfrm>
        </p:grpSpPr>
        <p:sp>
          <p:nvSpPr>
            <p:cNvPr id="292" name="Google Shape;292;p36"/>
            <p:cNvSpPr/>
            <p:nvPr/>
          </p:nvSpPr>
          <p:spPr>
            <a:xfrm>
              <a:off x="1004151" y="3969100"/>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93" name="Google Shape;293;p36"/>
            <p:cNvPicPr preferRelativeResize="0"/>
            <p:nvPr/>
          </p:nvPicPr>
          <p:blipFill rotWithShape="1">
            <a:blip r:embed="rId3">
              <a:alphaModFix/>
            </a:blip>
            <a:srcRect/>
            <a:stretch/>
          </p:blipFill>
          <p:spPr>
            <a:xfrm>
              <a:off x="6209300" y="2632125"/>
              <a:ext cx="2825724" cy="2396924"/>
            </a:xfrm>
            <a:prstGeom prst="rect">
              <a:avLst/>
            </a:prstGeom>
            <a:noFill/>
            <a:ln>
              <a:noFill/>
            </a:ln>
          </p:spPr>
        </p:pic>
      </p:grpSp>
      <p:sp>
        <p:nvSpPr>
          <p:cNvPr id="294" name="Google Shape;294;p36"/>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
        <p:nvSpPr>
          <p:cNvPr id="295" name="Google Shape;295;p36"/>
          <p:cNvSpPr txBox="1"/>
          <p:nvPr/>
        </p:nvSpPr>
        <p:spPr>
          <a:xfrm>
            <a:off x="3212985" y="2782054"/>
            <a:ext cx="262445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Introduction to MECE</a:t>
            </a:r>
            <a:endParaRPr sz="2200">
              <a:latin typeface="Trebuchet MS"/>
              <a:ea typeface="Trebuchet MS"/>
              <a:cs typeface="Trebuchet MS"/>
              <a:sym typeface="Trebuchet M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89"/>
          <p:cNvSpPr txBox="1"/>
          <p:nvPr/>
        </p:nvSpPr>
        <p:spPr>
          <a:xfrm>
            <a:off x="561500" y="1235462"/>
            <a:ext cx="8211820" cy="3652520"/>
          </a:xfrm>
          <a:prstGeom prst="rect">
            <a:avLst/>
          </a:prstGeom>
          <a:noFill/>
          <a:ln>
            <a:noFill/>
          </a:ln>
        </p:spPr>
        <p:txBody>
          <a:bodyPr spcFirstLastPara="1" wrap="square" lIns="0" tIns="12700" rIns="0" bIns="0" anchor="t" anchorCtr="0">
            <a:spAutoFit/>
          </a:bodyPr>
          <a:lstStyle/>
          <a:p>
            <a:pPr marL="12700" marR="8890" lvl="0" indent="0" algn="just" rtl="0">
              <a:lnSpc>
                <a:spcPct val="100000"/>
              </a:lnSpc>
              <a:spcBef>
                <a:spcPts val="0"/>
              </a:spcBef>
              <a:spcAft>
                <a:spcPts val="0"/>
              </a:spcAft>
              <a:buNone/>
            </a:pPr>
            <a:r>
              <a:rPr lang="en-GB" sz="1400" b="1">
                <a:latin typeface="Arial"/>
                <a:ea typeface="Arial"/>
                <a:cs typeface="Arial"/>
                <a:sym typeface="Arial"/>
              </a:rPr>
              <a:t>Value-based: </a:t>
            </a:r>
            <a:r>
              <a:rPr lang="en-GB" sz="1400">
                <a:latin typeface="Arial"/>
                <a:ea typeface="Arial"/>
                <a:cs typeface="Arial"/>
                <a:sym typeface="Arial"/>
              </a:rPr>
              <a:t>The upper limit of the price you can charge. In this method, you need to put your thinking  caps on! The aim of this method is to </a:t>
            </a:r>
            <a:r>
              <a:rPr lang="en-GB" sz="1400" b="1">
                <a:solidFill>
                  <a:srgbClr val="EE6C00"/>
                </a:solidFill>
                <a:latin typeface="Arial"/>
                <a:ea typeface="Arial"/>
                <a:cs typeface="Arial"/>
                <a:sym typeface="Arial"/>
              </a:rPr>
              <a:t>estimate the maximum amount customers would be willing to  pay for your product/service. </a:t>
            </a:r>
            <a:r>
              <a:rPr lang="en-GB" sz="1400">
                <a:latin typeface="Arial"/>
                <a:ea typeface="Arial"/>
                <a:cs typeface="Arial"/>
                <a:sym typeface="Arial"/>
              </a:rPr>
              <a:t>The best way to do this would be to compare it to the substitutes the  competitor might use to get the same level of satisfaction.</a:t>
            </a:r>
            <a:endParaRPr sz="1400">
              <a:latin typeface="Arial"/>
              <a:ea typeface="Arial"/>
              <a:cs typeface="Arial"/>
              <a:sym typeface="Arial"/>
            </a:endParaRPr>
          </a:p>
          <a:p>
            <a:pPr marL="0" marR="0" lvl="0" indent="0" algn="l" rtl="0">
              <a:lnSpc>
                <a:spcPct val="100000"/>
              </a:lnSpc>
              <a:spcBef>
                <a:spcPts val="0"/>
              </a:spcBef>
              <a:spcAft>
                <a:spcPts val="0"/>
              </a:spcAft>
              <a:buNone/>
            </a:pPr>
            <a:endParaRPr sz="1500">
              <a:latin typeface="Arial"/>
              <a:ea typeface="Arial"/>
              <a:cs typeface="Arial"/>
              <a:sym typeface="Arial"/>
            </a:endParaRPr>
          </a:p>
          <a:p>
            <a:pPr marL="0" marR="0" lvl="0" indent="0" algn="l" rtl="0">
              <a:lnSpc>
                <a:spcPct val="100000"/>
              </a:lnSpc>
              <a:spcBef>
                <a:spcPts val="25"/>
              </a:spcBef>
              <a:spcAft>
                <a:spcPts val="0"/>
              </a:spcAft>
              <a:buNone/>
            </a:pPr>
            <a:endParaRPr sz="1400">
              <a:latin typeface="Arial"/>
              <a:ea typeface="Arial"/>
              <a:cs typeface="Arial"/>
              <a:sym typeface="Arial"/>
            </a:endParaRPr>
          </a:p>
          <a:p>
            <a:pPr marL="12700" marR="5080" lvl="0" indent="0" algn="just" rtl="0">
              <a:lnSpc>
                <a:spcPct val="100000"/>
              </a:lnSpc>
              <a:spcBef>
                <a:spcPts val="0"/>
              </a:spcBef>
              <a:spcAft>
                <a:spcPts val="0"/>
              </a:spcAft>
              <a:buNone/>
            </a:pPr>
            <a:r>
              <a:rPr lang="en-GB" sz="1400" b="1">
                <a:latin typeface="Arial"/>
                <a:ea typeface="Arial"/>
                <a:cs typeface="Arial"/>
                <a:sym typeface="Arial"/>
              </a:rPr>
              <a:t>Competitor-based: </a:t>
            </a:r>
            <a:r>
              <a:rPr lang="en-GB" sz="1400">
                <a:latin typeface="Arial"/>
                <a:ea typeface="Arial"/>
                <a:cs typeface="Arial"/>
                <a:sym typeface="Arial"/>
              </a:rPr>
              <a:t>The range of the price you can charge. Under this method, you need to </a:t>
            </a:r>
            <a:r>
              <a:rPr lang="en-GB" sz="1400" b="1">
                <a:solidFill>
                  <a:srgbClr val="EE6C00"/>
                </a:solidFill>
                <a:latin typeface="Arial"/>
                <a:ea typeface="Arial"/>
                <a:cs typeface="Arial"/>
                <a:sym typeface="Arial"/>
              </a:rPr>
              <a:t>compare  the price competitors are charging for providing a similar product/service. </a:t>
            </a:r>
            <a:r>
              <a:rPr lang="en-GB" sz="1400">
                <a:latin typeface="Arial"/>
                <a:ea typeface="Arial"/>
                <a:cs typeface="Arial"/>
                <a:sym typeface="Arial"/>
              </a:rPr>
              <a:t>This gives you a rough  range of the price you can charge, since the aim is to be competitive. Note: It is important at this step to  differentiate between our product/service and that of the competitors. If we provide a better product with  more features, we will be justified in charging a higher price.</a:t>
            </a:r>
            <a:endParaRPr sz="1400">
              <a:latin typeface="Arial"/>
              <a:ea typeface="Arial"/>
              <a:cs typeface="Arial"/>
              <a:sym typeface="Arial"/>
            </a:endParaRPr>
          </a:p>
          <a:p>
            <a:pPr marL="0" marR="0" lvl="0" indent="0" algn="l" rtl="0">
              <a:lnSpc>
                <a:spcPct val="100000"/>
              </a:lnSpc>
              <a:spcBef>
                <a:spcPts val="0"/>
              </a:spcBef>
              <a:spcAft>
                <a:spcPts val="0"/>
              </a:spcAft>
              <a:buNone/>
            </a:pPr>
            <a:endParaRPr sz="1500">
              <a:latin typeface="Arial"/>
              <a:ea typeface="Arial"/>
              <a:cs typeface="Arial"/>
              <a:sym typeface="Arial"/>
            </a:endParaRPr>
          </a:p>
          <a:p>
            <a:pPr marL="0" marR="0" lvl="0" indent="0" algn="l" rtl="0">
              <a:lnSpc>
                <a:spcPct val="100000"/>
              </a:lnSpc>
              <a:spcBef>
                <a:spcPts val="25"/>
              </a:spcBef>
              <a:spcAft>
                <a:spcPts val="0"/>
              </a:spcAft>
              <a:buNone/>
            </a:pPr>
            <a:endParaRPr sz="1400">
              <a:latin typeface="Arial"/>
              <a:ea typeface="Arial"/>
              <a:cs typeface="Arial"/>
              <a:sym typeface="Arial"/>
            </a:endParaRPr>
          </a:p>
          <a:p>
            <a:pPr marL="12700" marR="5080" lvl="0" indent="0" algn="just" rtl="0">
              <a:lnSpc>
                <a:spcPct val="100000"/>
              </a:lnSpc>
              <a:spcBef>
                <a:spcPts val="0"/>
              </a:spcBef>
              <a:spcAft>
                <a:spcPts val="0"/>
              </a:spcAft>
              <a:buNone/>
            </a:pPr>
            <a:r>
              <a:rPr lang="en-GB" sz="1400" b="1">
                <a:latin typeface="Arial"/>
                <a:ea typeface="Arial"/>
                <a:cs typeface="Arial"/>
                <a:sym typeface="Arial"/>
              </a:rPr>
              <a:t>Demand-Supply-based: </a:t>
            </a:r>
            <a:r>
              <a:rPr lang="en-GB" sz="1400">
                <a:latin typeface="Arial"/>
                <a:ea typeface="Arial"/>
                <a:cs typeface="Arial"/>
                <a:sym typeface="Arial"/>
              </a:rPr>
              <a:t>An alternative method for pricing. Also known as </a:t>
            </a:r>
            <a:r>
              <a:rPr lang="en-GB" sz="1400" b="1">
                <a:solidFill>
                  <a:srgbClr val="EE6C00"/>
                </a:solidFill>
                <a:latin typeface="Arial"/>
                <a:ea typeface="Arial"/>
                <a:cs typeface="Arial"/>
                <a:sym typeface="Arial"/>
              </a:rPr>
              <a:t>price-elasticity method</a:t>
            </a:r>
            <a:r>
              <a:rPr lang="en-GB" sz="1400">
                <a:latin typeface="Arial"/>
                <a:ea typeface="Arial"/>
                <a:cs typeface="Arial"/>
                <a:sym typeface="Arial"/>
              </a:rPr>
              <a:t>, this  method is really uncommon and can only be used if the interviewer has prior information regarding the  various demand-supply points of the product/service. The goal of this method is to choose the price  point that maximizes either profits or revenues.</a:t>
            </a:r>
            <a:endParaRPr sz="1400">
              <a:latin typeface="Arial"/>
              <a:ea typeface="Arial"/>
              <a:cs typeface="Arial"/>
              <a:sym typeface="Arial"/>
            </a:endParaRPr>
          </a:p>
        </p:txBody>
      </p:sp>
      <p:sp>
        <p:nvSpPr>
          <p:cNvPr id="2210" name="Google Shape;2210;p189"/>
          <p:cNvSpPr txBox="1">
            <a:spLocks noGrp="1"/>
          </p:cNvSpPr>
          <p:nvPr>
            <p:ph type="title"/>
          </p:nvPr>
        </p:nvSpPr>
        <p:spPr>
          <a:xfrm>
            <a:off x="482300" y="424775"/>
            <a:ext cx="35061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Types of Pricing</a:t>
            </a:r>
            <a:endParaRPr sz="2600">
              <a:latin typeface="Tahoma"/>
              <a:ea typeface="Tahoma"/>
              <a:cs typeface="Tahoma"/>
              <a:sym typeface="Tahom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pic>
        <p:nvPicPr>
          <p:cNvPr id="2215" name="Google Shape;2215;p190"/>
          <p:cNvPicPr preferRelativeResize="0"/>
          <p:nvPr/>
        </p:nvPicPr>
        <p:blipFill rotWithShape="1">
          <a:blip r:embed="rId3">
            <a:alphaModFix/>
          </a:blip>
          <a:srcRect/>
          <a:stretch/>
        </p:blipFill>
        <p:spPr>
          <a:xfrm>
            <a:off x="152400" y="463574"/>
            <a:ext cx="8839199" cy="421634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191"/>
          <p:cNvSpPr txBox="1"/>
          <p:nvPr/>
        </p:nvSpPr>
        <p:spPr>
          <a:xfrm>
            <a:off x="2349182" y="2405963"/>
            <a:ext cx="449072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Guesstimates, Market Entry and Pricing</a:t>
            </a:r>
            <a:endParaRPr sz="2600">
              <a:latin typeface="Tahoma"/>
              <a:ea typeface="Tahoma"/>
              <a:cs typeface="Tahoma"/>
              <a:sym typeface="Tahoma"/>
            </a:endParaRPr>
          </a:p>
        </p:txBody>
      </p:sp>
      <p:sp>
        <p:nvSpPr>
          <p:cNvPr id="2221" name="Google Shape;2221;p191"/>
          <p:cNvSpPr txBox="1">
            <a:spLocks noGrp="1"/>
          </p:cNvSpPr>
          <p:nvPr>
            <p:ph type="title"/>
          </p:nvPr>
        </p:nvSpPr>
        <p:spPr>
          <a:xfrm>
            <a:off x="3504924" y="10551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222" name="Google Shape;2222;p191"/>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Shape 2226"/>
        <p:cNvGrpSpPr/>
        <p:nvPr/>
      </p:nvGrpSpPr>
      <p:grpSpPr>
        <a:xfrm>
          <a:off x="0" y="0"/>
          <a:ext cx="0" cy="0"/>
          <a:chOff x="0" y="0"/>
          <a:chExt cx="0" cy="0"/>
        </a:xfrm>
      </p:grpSpPr>
      <p:sp>
        <p:nvSpPr>
          <p:cNvPr id="2227" name="Google Shape;2227;p192"/>
          <p:cNvSpPr txBox="1"/>
          <p:nvPr/>
        </p:nvSpPr>
        <p:spPr>
          <a:xfrm>
            <a:off x="1155194" y="1589490"/>
            <a:ext cx="2471420" cy="220472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Pricing</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Introduction</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Preliminary Question</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Framework</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378460" marR="0" lvl="0" indent="-366394" algn="l" rtl="0">
              <a:lnSpc>
                <a:spcPct val="100000"/>
              </a:lnSpc>
              <a:spcBef>
                <a:spcPts val="5"/>
              </a:spcBef>
              <a:spcAft>
                <a:spcPts val="0"/>
              </a:spcAft>
              <a:buSzPts val="1300"/>
              <a:buFont typeface="Tahoma"/>
              <a:buAutoNum type="arabicPeriod"/>
            </a:pPr>
            <a:r>
              <a:rPr lang="en-GB" sz="1300">
                <a:latin typeface="Tahoma"/>
                <a:ea typeface="Tahoma"/>
                <a:cs typeface="Tahoma"/>
                <a:sym typeface="Tahoma"/>
              </a:rPr>
              <a:t>Types of Pricing</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Luxury Yacht Pricing</a:t>
            </a:r>
            <a:endParaRPr sz="1300">
              <a:latin typeface="Tahoma"/>
              <a:ea typeface="Tahoma"/>
              <a:cs typeface="Tahoma"/>
              <a:sym typeface="Tahoma"/>
            </a:endParaRPr>
          </a:p>
        </p:txBody>
      </p:sp>
      <p:sp>
        <p:nvSpPr>
          <p:cNvPr id="2228" name="Google Shape;2228;p192"/>
          <p:cNvSpPr txBox="1">
            <a:spLocks noGrp="1"/>
          </p:cNvSpPr>
          <p:nvPr>
            <p:ph type="title"/>
          </p:nvPr>
        </p:nvSpPr>
        <p:spPr>
          <a:xfrm>
            <a:off x="537125" y="577800"/>
            <a:ext cx="6477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229" name="Google Shape;2229;p192"/>
          <p:cNvPicPr preferRelativeResize="0"/>
          <p:nvPr/>
        </p:nvPicPr>
        <p:blipFill rotWithShape="1">
          <a:blip r:embed="rId3">
            <a:alphaModFix/>
          </a:blip>
          <a:srcRect/>
          <a:stretch/>
        </p:blipFill>
        <p:spPr>
          <a:xfrm>
            <a:off x="4924350" y="1624110"/>
            <a:ext cx="3614124" cy="136381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193"/>
          <p:cNvSpPr txBox="1">
            <a:spLocks noGrp="1"/>
          </p:cNvSpPr>
          <p:nvPr>
            <p:ph type="title"/>
          </p:nvPr>
        </p:nvSpPr>
        <p:spPr>
          <a:xfrm>
            <a:off x="384725" y="120600"/>
            <a:ext cx="8624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sp>
        <p:nvSpPr>
          <p:cNvPr id="2235" name="Google Shape;2235;p193"/>
          <p:cNvSpPr txBox="1"/>
          <p:nvPr/>
        </p:nvSpPr>
        <p:spPr>
          <a:xfrm>
            <a:off x="419725" y="967363"/>
            <a:ext cx="5222875" cy="36525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MECE’s full form is </a:t>
            </a:r>
            <a:r>
              <a:rPr lang="en-GB" sz="1700" b="1">
                <a:latin typeface="Arial"/>
                <a:ea typeface="Arial"/>
                <a:cs typeface="Arial"/>
                <a:sym typeface="Arial"/>
              </a:rPr>
              <a:t>Mutually Exclusive Collectively  Exhaustive. </a:t>
            </a:r>
            <a:r>
              <a:rPr lang="en-GB" sz="1700">
                <a:latin typeface="Tahoma"/>
                <a:ea typeface="Tahoma"/>
                <a:cs typeface="Tahoma"/>
                <a:sym typeface="Tahoma"/>
              </a:rPr>
              <a:t>MECE is often used as a term to </a:t>
            </a:r>
            <a:r>
              <a:rPr lang="en-GB" sz="1700" b="1">
                <a:latin typeface="Arial"/>
                <a:ea typeface="Arial"/>
                <a:cs typeface="Arial"/>
                <a:sym typeface="Arial"/>
              </a:rPr>
              <a:t>break  down complex problems into simpler (more  comprehensible) problems </a:t>
            </a:r>
            <a:r>
              <a:rPr lang="en-GB" sz="1700">
                <a:latin typeface="Tahoma"/>
                <a:ea typeface="Tahoma"/>
                <a:cs typeface="Tahoma"/>
                <a:sym typeface="Tahoma"/>
              </a:rPr>
              <a:t>such that all these</a:t>
            </a:r>
            <a:endParaRPr sz="1700">
              <a:latin typeface="Tahoma"/>
              <a:ea typeface="Tahoma"/>
              <a:cs typeface="Tahoma"/>
              <a:sym typeface="Tahoma"/>
            </a:endParaRPr>
          </a:p>
          <a:p>
            <a:pPr marL="12700" marR="840105" lvl="0" indent="0" algn="just" rtl="0">
              <a:lnSpc>
                <a:spcPct val="100000"/>
              </a:lnSpc>
              <a:spcBef>
                <a:spcPts val="0"/>
              </a:spcBef>
              <a:spcAft>
                <a:spcPts val="0"/>
              </a:spcAft>
              <a:buNone/>
            </a:pPr>
            <a:r>
              <a:rPr lang="en-GB" sz="1700">
                <a:latin typeface="Tahoma"/>
                <a:ea typeface="Tahoma"/>
                <a:cs typeface="Tahoma"/>
                <a:sym typeface="Tahoma"/>
              </a:rPr>
              <a:t>sub-problems don’t overlap and all of these  sub-problems, combined together form the  problem comprehensively.</a:t>
            </a:r>
            <a:endParaRPr sz="1700">
              <a:latin typeface="Tahoma"/>
              <a:ea typeface="Tahoma"/>
              <a:cs typeface="Tahoma"/>
              <a:sym typeface="Tahoma"/>
            </a:endParaRPr>
          </a:p>
          <a:p>
            <a:pPr marL="12700" marR="45085" lvl="0" indent="0" algn="l" rtl="0">
              <a:lnSpc>
                <a:spcPct val="100000"/>
              </a:lnSpc>
              <a:spcBef>
                <a:spcPts val="2040"/>
              </a:spcBef>
              <a:spcAft>
                <a:spcPts val="0"/>
              </a:spcAft>
              <a:buNone/>
            </a:pPr>
            <a:r>
              <a:rPr lang="en-GB" sz="1700">
                <a:latin typeface="Tahoma"/>
                <a:ea typeface="Tahoma"/>
                <a:cs typeface="Tahoma"/>
                <a:sym typeface="Tahoma"/>
              </a:rPr>
              <a:t>Some examples include: The problem of decline in  proﬁts can be broken down into subproblems of  decrease in revenue or increase in costs. Now,  increase in costs don’t depend on decrease in  revenues neither does decrease in revenue depend  on increase in costs.</a:t>
            </a:r>
            <a:endParaRPr sz="1700">
              <a:latin typeface="Tahoma"/>
              <a:ea typeface="Tahoma"/>
              <a:cs typeface="Tahoma"/>
              <a:sym typeface="Tahoma"/>
            </a:endParaRPr>
          </a:p>
        </p:txBody>
      </p:sp>
      <p:pic>
        <p:nvPicPr>
          <p:cNvPr id="2236" name="Google Shape;2236;p193"/>
          <p:cNvPicPr preferRelativeResize="0"/>
          <p:nvPr/>
        </p:nvPicPr>
        <p:blipFill rotWithShape="1">
          <a:blip r:embed="rId3">
            <a:alphaModFix/>
          </a:blip>
          <a:srcRect/>
          <a:stretch/>
        </p:blipFill>
        <p:spPr>
          <a:xfrm>
            <a:off x="5953700" y="1357550"/>
            <a:ext cx="2885500" cy="28855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194"/>
          <p:cNvSpPr txBox="1">
            <a:spLocks noGrp="1"/>
          </p:cNvSpPr>
          <p:nvPr>
            <p:ph type="title"/>
          </p:nvPr>
        </p:nvSpPr>
        <p:spPr>
          <a:xfrm>
            <a:off x="384725" y="120600"/>
            <a:ext cx="8493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sp>
        <p:nvSpPr>
          <p:cNvPr id="2242" name="Google Shape;2242;p194"/>
          <p:cNvSpPr txBox="1"/>
          <p:nvPr/>
        </p:nvSpPr>
        <p:spPr>
          <a:xfrm>
            <a:off x="419725" y="1195963"/>
            <a:ext cx="5019040" cy="3393440"/>
          </a:xfrm>
          <a:prstGeom prst="rect">
            <a:avLst/>
          </a:prstGeom>
          <a:noFill/>
          <a:ln>
            <a:noFill/>
          </a:ln>
        </p:spPr>
        <p:txBody>
          <a:bodyPr spcFirstLastPara="1" wrap="square" lIns="0" tIns="12700" rIns="0" bIns="0" anchor="t" anchorCtr="0">
            <a:spAutoFit/>
          </a:bodyPr>
          <a:lstStyle/>
          <a:p>
            <a:pPr marL="12700" marR="346075" lvl="0" indent="0" algn="l" rtl="0">
              <a:lnSpc>
                <a:spcPct val="100000"/>
              </a:lnSpc>
              <a:spcBef>
                <a:spcPts val="0"/>
              </a:spcBef>
              <a:spcAft>
                <a:spcPts val="0"/>
              </a:spcAft>
              <a:buNone/>
            </a:pPr>
            <a:r>
              <a:rPr lang="en-GB" sz="1700">
                <a:latin typeface="Tahoma"/>
                <a:ea typeface="Tahoma"/>
                <a:cs typeface="Tahoma"/>
                <a:sym typeface="Tahoma"/>
              </a:rPr>
              <a:t>Also, Proﬁts equal revenue minus costs, hence  these two are the ONLY subproblems that can  exist which implies that this is both mutually  exclusive and collectively exhaustive.</a:t>
            </a:r>
            <a:endParaRPr sz="1700">
              <a:latin typeface="Tahoma"/>
              <a:ea typeface="Tahoma"/>
              <a:cs typeface="Tahoma"/>
              <a:sym typeface="Tahoma"/>
            </a:endParaRPr>
          </a:p>
          <a:p>
            <a:pPr marL="12700" marR="5080" lvl="0" indent="0" algn="l" rtl="0">
              <a:lnSpc>
                <a:spcPct val="100000"/>
              </a:lnSpc>
              <a:spcBef>
                <a:spcPts val="2039"/>
              </a:spcBef>
              <a:spcAft>
                <a:spcPts val="0"/>
              </a:spcAft>
              <a:buNone/>
            </a:pPr>
            <a:r>
              <a:rPr lang="en-GB" sz="1700">
                <a:latin typeface="Tahoma"/>
                <a:ea typeface="Tahoma"/>
                <a:cs typeface="Tahoma"/>
                <a:sym typeface="Tahoma"/>
              </a:rPr>
              <a:t>For example, a company might do a MECE  breakdown to evaluate the potential causes of a  decrease in sales. The categories might include  market factors, competition, product issues, and  operational issues. By using a MECE breakdown,  the company can ensure that it has considered all  relevant factors and can make a more informed  decision.</a:t>
            </a:r>
            <a:endParaRPr sz="1700">
              <a:latin typeface="Tahoma"/>
              <a:ea typeface="Tahoma"/>
              <a:cs typeface="Tahoma"/>
              <a:sym typeface="Tahoma"/>
            </a:endParaRPr>
          </a:p>
        </p:txBody>
      </p:sp>
      <p:pic>
        <p:nvPicPr>
          <p:cNvPr id="2243" name="Google Shape;2243;p194"/>
          <p:cNvPicPr preferRelativeResize="0"/>
          <p:nvPr/>
        </p:nvPicPr>
        <p:blipFill rotWithShape="1">
          <a:blip r:embed="rId3">
            <a:alphaModFix/>
          </a:blip>
          <a:srcRect/>
          <a:stretch/>
        </p:blipFill>
        <p:spPr>
          <a:xfrm>
            <a:off x="5953700" y="1509950"/>
            <a:ext cx="2885500" cy="2885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195"/>
          <p:cNvSpPr txBox="1">
            <a:spLocks noGrp="1"/>
          </p:cNvSpPr>
          <p:nvPr>
            <p:ph type="title"/>
          </p:nvPr>
        </p:nvSpPr>
        <p:spPr>
          <a:xfrm>
            <a:off x="384725" y="120600"/>
            <a:ext cx="8601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pic>
        <p:nvPicPr>
          <p:cNvPr id="2249" name="Google Shape;2249;p195"/>
          <p:cNvPicPr preferRelativeResize="0"/>
          <p:nvPr/>
        </p:nvPicPr>
        <p:blipFill rotWithShape="1">
          <a:blip r:embed="rId3">
            <a:alphaModFix/>
          </a:blip>
          <a:srcRect/>
          <a:stretch/>
        </p:blipFill>
        <p:spPr>
          <a:xfrm>
            <a:off x="1415246" y="1128263"/>
            <a:ext cx="5803012" cy="1479655"/>
          </a:xfrm>
          <a:prstGeom prst="rect">
            <a:avLst/>
          </a:prstGeom>
          <a:noFill/>
          <a:ln>
            <a:noFill/>
          </a:ln>
        </p:spPr>
      </p:pic>
      <p:pic>
        <p:nvPicPr>
          <p:cNvPr id="2250" name="Google Shape;2250;p195"/>
          <p:cNvPicPr preferRelativeResize="0"/>
          <p:nvPr/>
        </p:nvPicPr>
        <p:blipFill rotWithShape="1">
          <a:blip r:embed="rId4">
            <a:alphaModFix/>
          </a:blip>
          <a:srcRect/>
          <a:stretch/>
        </p:blipFill>
        <p:spPr>
          <a:xfrm>
            <a:off x="2687468" y="3156746"/>
            <a:ext cx="3056258" cy="1325223"/>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196"/>
          <p:cNvSpPr txBox="1">
            <a:spLocks noGrp="1"/>
          </p:cNvSpPr>
          <p:nvPr>
            <p:ph type="title"/>
          </p:nvPr>
        </p:nvSpPr>
        <p:spPr>
          <a:xfrm>
            <a:off x="384725" y="120600"/>
            <a:ext cx="3411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 Example</a:t>
            </a:r>
            <a:endParaRPr/>
          </a:p>
        </p:txBody>
      </p:sp>
      <p:pic>
        <p:nvPicPr>
          <p:cNvPr id="2256" name="Google Shape;2256;p196"/>
          <p:cNvPicPr preferRelativeResize="0"/>
          <p:nvPr/>
        </p:nvPicPr>
        <p:blipFill rotWithShape="1">
          <a:blip r:embed="rId3">
            <a:alphaModFix/>
          </a:blip>
          <a:srcRect/>
          <a:stretch/>
        </p:blipFill>
        <p:spPr>
          <a:xfrm>
            <a:off x="1317624" y="1029500"/>
            <a:ext cx="5761324" cy="3292174"/>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197"/>
          <p:cNvSpPr txBox="1">
            <a:spLocks noGrp="1"/>
          </p:cNvSpPr>
          <p:nvPr>
            <p:ph type="title"/>
          </p:nvPr>
        </p:nvSpPr>
        <p:spPr>
          <a:xfrm>
            <a:off x="384725" y="120600"/>
            <a:ext cx="6486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Maths based</a:t>
            </a:r>
            <a:endParaRPr/>
          </a:p>
        </p:txBody>
      </p:sp>
      <p:pic>
        <p:nvPicPr>
          <p:cNvPr id="2262" name="Google Shape;2262;p197"/>
          <p:cNvPicPr preferRelativeResize="0"/>
          <p:nvPr/>
        </p:nvPicPr>
        <p:blipFill rotWithShape="1">
          <a:blip r:embed="rId3">
            <a:alphaModFix/>
          </a:blip>
          <a:srcRect/>
          <a:stretch/>
        </p:blipFill>
        <p:spPr>
          <a:xfrm>
            <a:off x="1460630" y="764878"/>
            <a:ext cx="6303000" cy="1883100"/>
          </a:xfrm>
          <a:prstGeom prst="rect">
            <a:avLst/>
          </a:prstGeom>
          <a:noFill/>
          <a:ln>
            <a:noFill/>
          </a:ln>
        </p:spPr>
      </p:pic>
      <p:sp>
        <p:nvSpPr>
          <p:cNvPr id="2263" name="Google Shape;2263;p197"/>
          <p:cNvSpPr txBox="1"/>
          <p:nvPr/>
        </p:nvSpPr>
        <p:spPr>
          <a:xfrm>
            <a:off x="1517780" y="802977"/>
            <a:ext cx="6188710" cy="1769110"/>
          </a:xfrm>
          <a:prstGeom prst="rect">
            <a:avLst/>
          </a:prstGeom>
          <a:solidFill>
            <a:srgbClr val="CEE1F3"/>
          </a:solidFill>
          <a:ln>
            <a:noFill/>
          </a:ln>
        </p:spPr>
        <p:txBody>
          <a:bodyPr spcFirstLastPara="1" wrap="square" lIns="0" tIns="151750" rIns="0" bIns="0" anchor="t" anchorCtr="0">
            <a:spAutoFit/>
          </a:bodyPr>
          <a:lstStyle/>
          <a:p>
            <a:pPr marL="312420" marR="0" lvl="0" indent="0" algn="l" rtl="0">
              <a:lnSpc>
                <a:spcPct val="100000"/>
              </a:lnSpc>
              <a:spcBef>
                <a:spcPts val="0"/>
              </a:spcBef>
              <a:spcAft>
                <a:spcPts val="0"/>
              </a:spcAft>
              <a:buNone/>
            </a:pPr>
            <a:r>
              <a:rPr lang="en-GB" sz="1500">
                <a:latin typeface="Tahoma"/>
                <a:ea typeface="Tahoma"/>
                <a:cs typeface="Tahoma"/>
                <a:sym typeface="Tahoma"/>
              </a:rPr>
              <a:t>Proﬁts = Revenue (-) Costs</a:t>
            </a:r>
            <a:endParaRPr sz="1500">
              <a:latin typeface="Tahoma"/>
              <a:ea typeface="Tahoma"/>
              <a:cs typeface="Tahoma"/>
              <a:sym typeface="Tahoma"/>
            </a:endParaRPr>
          </a:p>
          <a:p>
            <a:pPr marL="312420" marR="2340610" lvl="0" indent="0" algn="l" rtl="0">
              <a:lnSpc>
                <a:spcPct val="233300"/>
              </a:lnSpc>
              <a:spcBef>
                <a:spcPts val="65"/>
              </a:spcBef>
              <a:spcAft>
                <a:spcPts val="0"/>
              </a:spcAft>
              <a:buNone/>
            </a:pPr>
            <a:r>
              <a:rPr lang="en-GB" sz="1500">
                <a:latin typeface="Tahoma"/>
                <a:ea typeface="Tahoma"/>
                <a:cs typeface="Tahoma"/>
                <a:sym typeface="Tahoma"/>
              </a:rPr>
              <a:t>Revenues = Selling Price * Quantity Sold  Costs = Variable Cost + Fixed Costs</a:t>
            </a:r>
            <a:endParaRPr sz="1500">
              <a:latin typeface="Tahoma"/>
              <a:ea typeface="Tahoma"/>
              <a:cs typeface="Tahoma"/>
              <a:sym typeface="Tahoma"/>
            </a:endParaRPr>
          </a:p>
        </p:txBody>
      </p:sp>
      <p:grpSp>
        <p:nvGrpSpPr>
          <p:cNvPr id="2264" name="Google Shape;2264;p197"/>
          <p:cNvGrpSpPr/>
          <p:nvPr/>
        </p:nvGrpSpPr>
        <p:grpSpPr>
          <a:xfrm>
            <a:off x="470049" y="764875"/>
            <a:ext cx="885900" cy="1883100"/>
            <a:chOff x="470049" y="764875"/>
            <a:chExt cx="885900" cy="1883100"/>
          </a:xfrm>
        </p:grpSpPr>
        <p:pic>
          <p:nvPicPr>
            <p:cNvPr id="2265" name="Google Shape;2265;p197"/>
            <p:cNvPicPr preferRelativeResize="0"/>
            <p:nvPr/>
          </p:nvPicPr>
          <p:blipFill rotWithShape="1">
            <a:blip r:embed="rId4">
              <a:alphaModFix/>
            </a:blip>
            <a:srcRect/>
            <a:stretch/>
          </p:blipFill>
          <p:spPr>
            <a:xfrm>
              <a:off x="470049" y="764875"/>
              <a:ext cx="885900" cy="1883100"/>
            </a:xfrm>
            <a:prstGeom prst="rect">
              <a:avLst/>
            </a:prstGeom>
            <a:noFill/>
            <a:ln>
              <a:noFill/>
            </a:ln>
          </p:spPr>
        </p:pic>
        <p:sp>
          <p:nvSpPr>
            <p:cNvPr id="2266" name="Google Shape;2266;p197"/>
            <p:cNvSpPr/>
            <p:nvPr/>
          </p:nvSpPr>
          <p:spPr>
            <a:xfrm>
              <a:off x="527199" y="802974"/>
              <a:ext cx="772160" cy="1769110"/>
            </a:xfrm>
            <a:custGeom>
              <a:avLst/>
              <a:gdLst/>
              <a:ahLst/>
              <a:cxnLst/>
              <a:rect l="l" t="t" r="r" b="b"/>
              <a:pathLst>
                <a:path w="772160"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67" name="Google Shape;2267;p197"/>
          <p:cNvSpPr txBox="1"/>
          <p:nvPr/>
        </p:nvSpPr>
        <p:spPr>
          <a:xfrm rot="-5400000">
            <a:off x="128587" y="1515102"/>
            <a:ext cx="148526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Revenue Cost</a:t>
            </a:r>
            <a:endParaRPr sz="1700">
              <a:latin typeface="Arial"/>
              <a:ea typeface="Arial"/>
              <a:cs typeface="Arial"/>
              <a:sym typeface="Arial"/>
            </a:endParaRPr>
          </a:p>
        </p:txBody>
      </p:sp>
      <p:grpSp>
        <p:nvGrpSpPr>
          <p:cNvPr id="2268" name="Google Shape;2268;p197"/>
          <p:cNvGrpSpPr/>
          <p:nvPr/>
        </p:nvGrpSpPr>
        <p:grpSpPr>
          <a:xfrm>
            <a:off x="6870850" y="2822275"/>
            <a:ext cx="885900" cy="1883100"/>
            <a:chOff x="6870850" y="2822275"/>
            <a:chExt cx="885900" cy="1883100"/>
          </a:xfrm>
        </p:grpSpPr>
        <p:pic>
          <p:nvPicPr>
            <p:cNvPr id="2269" name="Google Shape;2269;p197"/>
            <p:cNvPicPr preferRelativeResize="0"/>
            <p:nvPr/>
          </p:nvPicPr>
          <p:blipFill rotWithShape="1">
            <a:blip r:embed="rId4">
              <a:alphaModFix/>
            </a:blip>
            <a:srcRect/>
            <a:stretch/>
          </p:blipFill>
          <p:spPr>
            <a:xfrm>
              <a:off x="6870850" y="2822275"/>
              <a:ext cx="885900" cy="1883100"/>
            </a:xfrm>
            <a:prstGeom prst="rect">
              <a:avLst/>
            </a:prstGeom>
            <a:noFill/>
            <a:ln>
              <a:noFill/>
            </a:ln>
          </p:spPr>
        </p:pic>
        <p:sp>
          <p:nvSpPr>
            <p:cNvPr id="2270" name="Google Shape;2270;p197"/>
            <p:cNvSpPr/>
            <p:nvPr/>
          </p:nvSpPr>
          <p:spPr>
            <a:xfrm>
              <a:off x="6928000" y="2860374"/>
              <a:ext cx="772160" cy="1769110"/>
            </a:xfrm>
            <a:custGeom>
              <a:avLst/>
              <a:gdLst/>
              <a:ahLst/>
              <a:cxnLst/>
              <a:rect l="l" t="t" r="r" b="b"/>
              <a:pathLst>
                <a:path w="772159"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71" name="Google Shape;2271;p197"/>
          <p:cNvSpPr txBox="1"/>
          <p:nvPr/>
        </p:nvSpPr>
        <p:spPr>
          <a:xfrm rot="-5400000">
            <a:off x="6832917" y="3572142"/>
            <a:ext cx="87820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Returns</a:t>
            </a:r>
            <a:endParaRPr sz="1700">
              <a:latin typeface="Arial"/>
              <a:ea typeface="Arial"/>
              <a:cs typeface="Arial"/>
              <a:sym typeface="Arial"/>
            </a:endParaRPr>
          </a:p>
        </p:txBody>
      </p:sp>
      <p:pic>
        <p:nvPicPr>
          <p:cNvPr id="2272" name="Google Shape;2272;p197"/>
          <p:cNvPicPr preferRelativeResize="0"/>
          <p:nvPr/>
        </p:nvPicPr>
        <p:blipFill rotWithShape="1">
          <a:blip r:embed="rId3">
            <a:alphaModFix/>
          </a:blip>
          <a:srcRect/>
          <a:stretch/>
        </p:blipFill>
        <p:spPr>
          <a:xfrm>
            <a:off x="470026" y="2822236"/>
            <a:ext cx="6303000" cy="1883100"/>
          </a:xfrm>
          <a:prstGeom prst="rect">
            <a:avLst/>
          </a:prstGeom>
          <a:noFill/>
          <a:ln>
            <a:noFill/>
          </a:ln>
        </p:spPr>
      </p:pic>
      <p:sp>
        <p:nvSpPr>
          <p:cNvPr id="2273" name="Google Shape;2273;p197"/>
          <p:cNvSpPr txBox="1"/>
          <p:nvPr/>
        </p:nvSpPr>
        <p:spPr>
          <a:xfrm>
            <a:off x="527176" y="2860336"/>
            <a:ext cx="6188710" cy="1769110"/>
          </a:xfrm>
          <a:prstGeom prst="rect">
            <a:avLst/>
          </a:prstGeom>
          <a:solidFill>
            <a:srgbClr val="FFF1CC"/>
          </a:solidFill>
          <a:ln>
            <a:noFill/>
          </a:ln>
        </p:spPr>
        <p:txBody>
          <a:bodyPr spcFirstLastPara="1" wrap="square" lIns="0" tIns="5075" rIns="0" bIns="0" anchor="t" anchorCtr="0">
            <a:spAutoFit/>
          </a:bodyPr>
          <a:lstStyle/>
          <a:p>
            <a:pPr marL="161925" marR="1095375" lvl="0" indent="0" algn="l" rtl="0">
              <a:lnSpc>
                <a:spcPct val="247058"/>
              </a:lnSpc>
              <a:spcBef>
                <a:spcPts val="0"/>
              </a:spcBef>
              <a:spcAft>
                <a:spcPts val="0"/>
              </a:spcAft>
              <a:buNone/>
            </a:pPr>
            <a:r>
              <a:rPr lang="en-GB" sz="1700">
                <a:latin typeface="Tahoma"/>
                <a:ea typeface="Tahoma"/>
                <a:cs typeface="Tahoma"/>
                <a:sym typeface="Tahoma"/>
              </a:rPr>
              <a:t>Returns (property)  = Price appreciation + Rentals  Price appreciation = Selling Price (-) Buying Price  Rentals = Monthly Rent * No of Months</a:t>
            </a:r>
            <a:endParaRPr sz="1700">
              <a:latin typeface="Tahoma"/>
              <a:ea typeface="Tahoma"/>
              <a:cs typeface="Tahoma"/>
              <a:sym typeface="Tahoma"/>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198"/>
          <p:cNvSpPr txBox="1">
            <a:spLocks noGrp="1"/>
          </p:cNvSpPr>
          <p:nvPr>
            <p:ph type="title"/>
          </p:nvPr>
        </p:nvSpPr>
        <p:spPr>
          <a:xfrm>
            <a:off x="384725" y="196800"/>
            <a:ext cx="8470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2279" name="Google Shape;2279;p198"/>
          <p:cNvGrpSpPr/>
          <p:nvPr/>
        </p:nvGrpSpPr>
        <p:grpSpPr>
          <a:xfrm>
            <a:off x="4449850" y="1397325"/>
            <a:ext cx="4105275" cy="2886075"/>
            <a:chOff x="4449850" y="1397325"/>
            <a:chExt cx="4105275" cy="2886075"/>
          </a:xfrm>
        </p:grpSpPr>
        <p:pic>
          <p:nvPicPr>
            <p:cNvPr id="2280" name="Google Shape;2280;p198"/>
            <p:cNvPicPr preferRelativeResize="0"/>
            <p:nvPr/>
          </p:nvPicPr>
          <p:blipFill rotWithShape="1">
            <a:blip r:embed="rId3">
              <a:alphaModFix/>
            </a:blip>
            <a:srcRect/>
            <a:stretch/>
          </p:blipFill>
          <p:spPr>
            <a:xfrm>
              <a:off x="4449850" y="1397325"/>
              <a:ext cx="4105275" cy="2886075"/>
            </a:xfrm>
            <a:prstGeom prst="rect">
              <a:avLst/>
            </a:prstGeom>
            <a:noFill/>
            <a:ln>
              <a:noFill/>
            </a:ln>
          </p:spPr>
        </p:pic>
        <p:pic>
          <p:nvPicPr>
            <p:cNvPr id="2281" name="Google Shape;2281;p198"/>
            <p:cNvPicPr preferRelativeResize="0"/>
            <p:nvPr/>
          </p:nvPicPr>
          <p:blipFill rotWithShape="1">
            <a:blip r:embed="rId4">
              <a:alphaModFix/>
            </a:blip>
            <a:srcRect/>
            <a:stretch/>
          </p:blipFill>
          <p:spPr>
            <a:xfrm>
              <a:off x="4507000" y="1435425"/>
              <a:ext cx="3990974" cy="2771774"/>
            </a:xfrm>
            <a:prstGeom prst="rect">
              <a:avLst/>
            </a:prstGeom>
            <a:noFill/>
            <a:ln>
              <a:noFill/>
            </a:ln>
          </p:spPr>
        </p:pic>
      </p:grpSp>
      <p:pic>
        <p:nvPicPr>
          <p:cNvPr id="2282" name="Google Shape;2282;p198"/>
          <p:cNvPicPr preferRelativeResize="0"/>
          <p:nvPr/>
        </p:nvPicPr>
        <p:blipFill rotWithShape="1">
          <a:blip r:embed="rId5">
            <a:alphaModFix/>
          </a:blip>
          <a:srcRect/>
          <a:stretch/>
        </p:blipFill>
        <p:spPr>
          <a:xfrm>
            <a:off x="423874" y="1953113"/>
            <a:ext cx="3047999" cy="1352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p:nvPr/>
        </p:nvSpPr>
        <p:spPr>
          <a:xfrm>
            <a:off x="399049" y="1254006"/>
            <a:ext cx="5591100" cy="204270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Introduction to Problem Solving</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Real life example - Piano Staircase</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IDEAL Framework</a:t>
            </a:r>
            <a:endParaRPr sz="1800">
              <a:latin typeface="Tahoma"/>
              <a:ea typeface="Tahoma"/>
              <a:cs typeface="Tahoma"/>
              <a:sym typeface="Tahoma"/>
            </a:endParaRPr>
          </a:p>
          <a:p>
            <a:pPr marL="0" marR="0" lvl="0" indent="0" algn="l" rtl="0">
              <a:lnSpc>
                <a:spcPct val="100000"/>
              </a:lnSpc>
              <a:spcBef>
                <a:spcPts val="1935"/>
              </a:spcBef>
              <a:spcAft>
                <a:spcPts val="0"/>
              </a:spcAft>
              <a:buNone/>
            </a:pPr>
            <a:endParaRPr sz="1800">
              <a:latin typeface="Tahoma"/>
              <a:ea typeface="Tahoma"/>
              <a:cs typeface="Tahoma"/>
              <a:sym typeface="Tahoma"/>
            </a:endParaRPr>
          </a:p>
        </p:txBody>
      </p:sp>
      <p:sp>
        <p:nvSpPr>
          <p:cNvPr id="301" name="Google Shape;301;p37"/>
          <p:cNvSpPr txBox="1">
            <a:spLocks noGrp="1"/>
          </p:cNvSpPr>
          <p:nvPr>
            <p:ph type="title"/>
          </p:nvPr>
        </p:nvSpPr>
        <p:spPr>
          <a:xfrm>
            <a:off x="384725" y="273000"/>
            <a:ext cx="2656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grpSp>
        <p:nvGrpSpPr>
          <p:cNvPr id="302" name="Google Shape;302;p37"/>
          <p:cNvGrpSpPr/>
          <p:nvPr/>
        </p:nvGrpSpPr>
        <p:grpSpPr>
          <a:xfrm>
            <a:off x="6157400" y="885727"/>
            <a:ext cx="2063798" cy="1953900"/>
            <a:chOff x="6157400" y="885727"/>
            <a:chExt cx="2063798" cy="1953900"/>
          </a:xfrm>
        </p:grpSpPr>
        <p:pic>
          <p:nvPicPr>
            <p:cNvPr id="303" name="Google Shape;303;p37"/>
            <p:cNvPicPr preferRelativeResize="0"/>
            <p:nvPr/>
          </p:nvPicPr>
          <p:blipFill rotWithShape="1">
            <a:blip r:embed="rId3">
              <a:alphaModFix/>
            </a:blip>
            <a:srcRect/>
            <a:stretch/>
          </p:blipFill>
          <p:spPr>
            <a:xfrm>
              <a:off x="6157400" y="885727"/>
              <a:ext cx="2063798" cy="1953900"/>
            </a:xfrm>
            <a:prstGeom prst="rect">
              <a:avLst/>
            </a:prstGeom>
            <a:noFill/>
            <a:ln>
              <a:noFill/>
            </a:ln>
          </p:spPr>
        </p:pic>
        <p:pic>
          <p:nvPicPr>
            <p:cNvPr id="304" name="Google Shape;304;p37"/>
            <p:cNvPicPr preferRelativeResize="0"/>
            <p:nvPr/>
          </p:nvPicPr>
          <p:blipFill rotWithShape="1">
            <a:blip r:embed="rId4">
              <a:alphaModFix/>
            </a:blip>
            <a:srcRect/>
            <a:stretch/>
          </p:blipFill>
          <p:spPr>
            <a:xfrm>
              <a:off x="6214550" y="923827"/>
              <a:ext cx="1949498" cy="1839600"/>
            </a:xfrm>
            <a:prstGeom prst="rect">
              <a:avLst/>
            </a:prstGeom>
            <a:noFill/>
            <a:ln>
              <a:noFill/>
            </a:ln>
          </p:spPr>
        </p:pic>
      </p:gr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199"/>
          <p:cNvSpPr txBox="1">
            <a:spLocks noGrp="1"/>
          </p:cNvSpPr>
          <p:nvPr>
            <p:ph type="title"/>
          </p:nvPr>
        </p:nvSpPr>
        <p:spPr>
          <a:xfrm>
            <a:off x="384725" y="120600"/>
            <a:ext cx="6013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example</a:t>
            </a:r>
            <a:endParaRPr/>
          </a:p>
        </p:txBody>
      </p:sp>
      <p:pic>
        <p:nvPicPr>
          <p:cNvPr id="2288" name="Google Shape;2288;p199"/>
          <p:cNvPicPr preferRelativeResize="0"/>
          <p:nvPr/>
        </p:nvPicPr>
        <p:blipFill rotWithShape="1">
          <a:blip r:embed="rId3">
            <a:alphaModFix/>
          </a:blip>
          <a:srcRect/>
          <a:stretch/>
        </p:blipFill>
        <p:spPr>
          <a:xfrm>
            <a:off x="254563" y="1526850"/>
            <a:ext cx="3365299" cy="3264600"/>
          </a:xfrm>
          <a:prstGeom prst="rect">
            <a:avLst/>
          </a:prstGeom>
          <a:noFill/>
          <a:ln>
            <a:noFill/>
          </a:ln>
        </p:spPr>
      </p:pic>
      <p:sp>
        <p:nvSpPr>
          <p:cNvPr id="2289" name="Google Shape;2289;p199"/>
          <p:cNvSpPr txBox="1"/>
          <p:nvPr/>
        </p:nvSpPr>
        <p:spPr>
          <a:xfrm>
            <a:off x="311713" y="1564950"/>
            <a:ext cx="3251200" cy="3150870"/>
          </a:xfrm>
          <a:prstGeom prst="rect">
            <a:avLst/>
          </a:prstGeom>
          <a:solidFill>
            <a:srgbClr val="CEE1F3"/>
          </a:solidFill>
          <a:ln>
            <a:noFill/>
          </a:ln>
        </p:spPr>
        <p:txBody>
          <a:bodyPr spcFirstLastPara="1" wrap="square" lIns="0" tIns="177150" rIns="0" bIns="0" anchor="t" anchorCtr="0">
            <a:spAutoFit/>
          </a:bodyPr>
          <a:lstStyle/>
          <a:p>
            <a:pPr marL="16383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621030" marR="723265" lvl="0" indent="-344170" algn="l" rtl="0">
              <a:lnSpc>
                <a:spcPct val="100000"/>
              </a:lnSpc>
              <a:spcBef>
                <a:spcPts val="2045"/>
              </a:spcBef>
              <a:spcAft>
                <a:spcPts val="0"/>
              </a:spcAft>
              <a:buSzPts val="1500"/>
              <a:buFont typeface="Arial"/>
              <a:buChar char="●"/>
            </a:pPr>
            <a:r>
              <a:rPr lang="en-GB" sz="1500">
                <a:latin typeface="Tahoma"/>
                <a:ea typeface="Tahoma"/>
                <a:cs typeface="Tahoma"/>
                <a:sym typeface="Tahoma"/>
              </a:rPr>
              <a:t>Type of schools (govt,  private etc)</a:t>
            </a:r>
            <a:endParaRPr sz="1500">
              <a:latin typeface="Tahoma"/>
              <a:ea typeface="Tahoma"/>
              <a:cs typeface="Tahoma"/>
              <a:sym typeface="Tahoma"/>
            </a:endParaRPr>
          </a:p>
          <a:p>
            <a:pPr marL="621030" marR="34163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Are there any govt  guidelines on # schools in  area like city, town wise,  ward etc</a:t>
            </a:r>
            <a:endParaRPr sz="1500">
              <a:latin typeface="Tahoma"/>
              <a:ea typeface="Tahoma"/>
              <a:cs typeface="Tahoma"/>
              <a:sym typeface="Tahoma"/>
            </a:endParaRPr>
          </a:p>
          <a:p>
            <a:pPr marL="621030" marR="6350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Total of each type of school  in all the areas (do not forget  to be MECE)</a:t>
            </a:r>
            <a:endParaRPr sz="1500">
              <a:latin typeface="Tahoma"/>
              <a:ea typeface="Tahoma"/>
              <a:cs typeface="Tahoma"/>
              <a:sym typeface="Tahoma"/>
            </a:endParaRPr>
          </a:p>
        </p:txBody>
      </p:sp>
      <p:pic>
        <p:nvPicPr>
          <p:cNvPr id="2290" name="Google Shape;2290;p199"/>
          <p:cNvPicPr preferRelativeResize="0"/>
          <p:nvPr/>
        </p:nvPicPr>
        <p:blipFill rotWithShape="1">
          <a:blip r:embed="rId4">
            <a:alphaModFix/>
          </a:blip>
          <a:srcRect/>
          <a:stretch/>
        </p:blipFill>
        <p:spPr>
          <a:xfrm>
            <a:off x="4813263" y="1526850"/>
            <a:ext cx="3486029" cy="3264600"/>
          </a:xfrm>
          <a:prstGeom prst="rect">
            <a:avLst/>
          </a:prstGeom>
          <a:noFill/>
          <a:ln>
            <a:noFill/>
          </a:ln>
        </p:spPr>
      </p:pic>
      <p:sp>
        <p:nvSpPr>
          <p:cNvPr id="2291" name="Google Shape;2291;p199"/>
          <p:cNvSpPr txBox="1"/>
          <p:nvPr/>
        </p:nvSpPr>
        <p:spPr>
          <a:xfrm>
            <a:off x="4870413" y="1564950"/>
            <a:ext cx="3371850" cy="3150870"/>
          </a:xfrm>
          <a:prstGeom prst="rect">
            <a:avLst/>
          </a:prstGeom>
          <a:solidFill>
            <a:srgbClr val="FFF1CC"/>
          </a:solidFill>
          <a:ln>
            <a:noFill/>
          </a:ln>
        </p:spPr>
        <p:txBody>
          <a:bodyPr spcFirstLastPara="1" wrap="square" lIns="0" tIns="100950" rIns="0" bIns="0" anchor="t" anchorCtr="0">
            <a:spAutoFit/>
          </a:bodyPr>
          <a:lstStyle/>
          <a:p>
            <a:pPr marL="9398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551180" marR="235584" lvl="0" indent="-351790" algn="l" rtl="0">
              <a:lnSpc>
                <a:spcPct val="100000"/>
              </a:lnSpc>
              <a:spcBef>
                <a:spcPts val="2039"/>
              </a:spcBef>
              <a:spcAft>
                <a:spcPts val="0"/>
              </a:spcAft>
              <a:buSzPts val="1600"/>
              <a:buFont typeface="Arial"/>
              <a:buChar char="●"/>
            </a:pPr>
            <a:r>
              <a:rPr lang="en-GB" sz="1600">
                <a:latin typeface="Tahoma"/>
                <a:ea typeface="Tahoma"/>
                <a:cs typeface="Tahoma"/>
                <a:sym typeface="Tahoma"/>
              </a:rPr>
              <a:t>Estimate the number of  students who want to go to  school</a:t>
            </a:r>
            <a:endParaRPr sz="1600">
              <a:latin typeface="Tahoma"/>
              <a:ea typeface="Tahoma"/>
              <a:cs typeface="Tahoma"/>
              <a:sym typeface="Tahoma"/>
            </a:endParaRPr>
          </a:p>
          <a:p>
            <a:pPr marL="551180" marR="11811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Average number of students  per school for govt, private  etc.</a:t>
            </a:r>
            <a:endParaRPr sz="1600">
              <a:latin typeface="Tahoma"/>
              <a:ea typeface="Tahoma"/>
              <a:cs typeface="Tahoma"/>
              <a:sym typeface="Tahoma"/>
            </a:endParaRPr>
          </a:p>
          <a:p>
            <a:pPr marL="551180" marR="9398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Estimate the total number of  each type of schools and  add to get the total schools</a:t>
            </a:r>
            <a:endParaRPr sz="1600">
              <a:latin typeface="Tahoma"/>
              <a:ea typeface="Tahoma"/>
              <a:cs typeface="Tahoma"/>
              <a:sym typeface="Tahoma"/>
            </a:endParaRPr>
          </a:p>
        </p:txBody>
      </p:sp>
      <p:grpSp>
        <p:nvGrpSpPr>
          <p:cNvPr id="2292" name="Google Shape;2292;p199"/>
          <p:cNvGrpSpPr/>
          <p:nvPr/>
        </p:nvGrpSpPr>
        <p:grpSpPr>
          <a:xfrm>
            <a:off x="3762850" y="2144075"/>
            <a:ext cx="928200" cy="1635900"/>
            <a:chOff x="3762850" y="2144075"/>
            <a:chExt cx="928200" cy="1635900"/>
          </a:xfrm>
        </p:grpSpPr>
        <p:pic>
          <p:nvPicPr>
            <p:cNvPr id="2293" name="Google Shape;2293;p199"/>
            <p:cNvPicPr preferRelativeResize="0"/>
            <p:nvPr/>
          </p:nvPicPr>
          <p:blipFill rotWithShape="1">
            <a:blip r:embed="rId5">
              <a:alphaModFix/>
            </a:blip>
            <a:srcRect/>
            <a:stretch/>
          </p:blipFill>
          <p:spPr>
            <a:xfrm>
              <a:off x="3839050" y="2144075"/>
              <a:ext cx="852000" cy="950100"/>
            </a:xfrm>
            <a:prstGeom prst="rect">
              <a:avLst/>
            </a:prstGeom>
            <a:noFill/>
            <a:ln>
              <a:noFill/>
            </a:ln>
          </p:spPr>
        </p:pic>
        <p:sp>
          <p:nvSpPr>
            <p:cNvPr id="2294" name="Google Shape;2294;p199"/>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95" name="Google Shape;2295;p199"/>
            <p:cNvPicPr preferRelativeResize="0"/>
            <p:nvPr/>
          </p:nvPicPr>
          <p:blipFill rotWithShape="1">
            <a:blip r:embed="rId6">
              <a:alphaModFix/>
            </a:blip>
            <a:srcRect/>
            <a:stretch/>
          </p:blipFill>
          <p:spPr>
            <a:xfrm>
              <a:off x="3762850" y="2829875"/>
              <a:ext cx="852000" cy="950100"/>
            </a:xfrm>
            <a:prstGeom prst="rect">
              <a:avLst/>
            </a:prstGeom>
            <a:noFill/>
            <a:ln>
              <a:noFill/>
            </a:ln>
          </p:spPr>
        </p:pic>
        <p:sp>
          <p:nvSpPr>
            <p:cNvPr id="2296" name="Google Shape;2296;p199"/>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2297" name="Google Shape;2297;p199"/>
          <p:cNvPicPr preferRelativeResize="0"/>
          <p:nvPr/>
        </p:nvPicPr>
        <p:blipFill rotWithShape="1">
          <a:blip r:embed="rId7">
            <a:alphaModFix/>
          </a:blip>
          <a:srcRect/>
          <a:stretch/>
        </p:blipFill>
        <p:spPr>
          <a:xfrm>
            <a:off x="395750" y="788675"/>
            <a:ext cx="7643700" cy="560700"/>
          </a:xfrm>
          <a:prstGeom prst="rect">
            <a:avLst/>
          </a:prstGeom>
          <a:noFill/>
          <a:ln>
            <a:noFill/>
          </a:ln>
        </p:spPr>
      </p:pic>
      <p:sp>
        <p:nvSpPr>
          <p:cNvPr id="2298" name="Google Shape;2298;p19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total number of schools in Mumbai?</a:t>
            </a:r>
            <a:endParaRPr sz="1700">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200"/>
          <p:cNvSpPr txBox="1">
            <a:spLocks noGrp="1"/>
          </p:cNvSpPr>
          <p:nvPr>
            <p:ph type="title"/>
          </p:nvPr>
        </p:nvSpPr>
        <p:spPr>
          <a:xfrm>
            <a:off x="384725" y="196800"/>
            <a:ext cx="86241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Top Down vs Bottom Up</a:t>
            </a:r>
            <a:endParaRPr/>
          </a:p>
        </p:txBody>
      </p:sp>
      <p:grpSp>
        <p:nvGrpSpPr>
          <p:cNvPr id="2304" name="Google Shape;2304;p200"/>
          <p:cNvGrpSpPr/>
          <p:nvPr/>
        </p:nvGrpSpPr>
        <p:grpSpPr>
          <a:xfrm>
            <a:off x="330750" y="1382799"/>
            <a:ext cx="3700425" cy="2665799"/>
            <a:chOff x="330750" y="1382799"/>
            <a:chExt cx="3700425" cy="2665799"/>
          </a:xfrm>
        </p:grpSpPr>
        <p:pic>
          <p:nvPicPr>
            <p:cNvPr id="2305" name="Google Shape;2305;p200"/>
            <p:cNvPicPr preferRelativeResize="0"/>
            <p:nvPr/>
          </p:nvPicPr>
          <p:blipFill rotWithShape="1">
            <a:blip r:embed="rId3">
              <a:alphaModFix/>
            </a:blip>
            <a:srcRect/>
            <a:stretch/>
          </p:blipFill>
          <p:spPr>
            <a:xfrm>
              <a:off x="330750" y="1382799"/>
              <a:ext cx="3700425" cy="2665799"/>
            </a:xfrm>
            <a:prstGeom prst="rect">
              <a:avLst/>
            </a:prstGeom>
            <a:noFill/>
            <a:ln>
              <a:noFill/>
            </a:ln>
          </p:spPr>
        </p:pic>
        <p:pic>
          <p:nvPicPr>
            <p:cNvPr id="2306" name="Google Shape;2306;p200"/>
            <p:cNvPicPr preferRelativeResize="0"/>
            <p:nvPr/>
          </p:nvPicPr>
          <p:blipFill rotWithShape="1">
            <a:blip r:embed="rId4">
              <a:alphaModFix/>
            </a:blip>
            <a:srcRect/>
            <a:stretch/>
          </p:blipFill>
          <p:spPr>
            <a:xfrm>
              <a:off x="387900" y="1420899"/>
              <a:ext cx="3586125" cy="2551499"/>
            </a:xfrm>
            <a:prstGeom prst="rect">
              <a:avLst/>
            </a:prstGeom>
            <a:noFill/>
            <a:ln>
              <a:noFill/>
            </a:ln>
          </p:spPr>
        </p:pic>
      </p:grpSp>
      <p:pic>
        <p:nvPicPr>
          <p:cNvPr id="2307" name="Google Shape;2307;p200"/>
          <p:cNvPicPr preferRelativeResize="0"/>
          <p:nvPr/>
        </p:nvPicPr>
        <p:blipFill rotWithShape="1">
          <a:blip r:embed="rId5">
            <a:alphaModFix/>
          </a:blip>
          <a:srcRect/>
          <a:stretch/>
        </p:blipFill>
        <p:spPr>
          <a:xfrm>
            <a:off x="6705604" y="1846826"/>
            <a:ext cx="1862011" cy="1684838"/>
          </a:xfrm>
          <a:prstGeom prst="rect">
            <a:avLst/>
          </a:prstGeom>
          <a:noFill/>
          <a:ln>
            <a:noFill/>
          </a:ln>
        </p:spPr>
      </p:pic>
      <p:pic>
        <p:nvPicPr>
          <p:cNvPr id="2308" name="Google Shape;2308;p200"/>
          <p:cNvPicPr preferRelativeResize="0"/>
          <p:nvPr/>
        </p:nvPicPr>
        <p:blipFill rotWithShape="1">
          <a:blip r:embed="rId6">
            <a:alphaModFix/>
          </a:blip>
          <a:srcRect/>
          <a:stretch/>
        </p:blipFill>
        <p:spPr>
          <a:xfrm>
            <a:off x="4612941" y="1563925"/>
            <a:ext cx="1993325" cy="1741966"/>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201"/>
          <p:cNvSpPr txBox="1">
            <a:spLocks noGrp="1"/>
          </p:cNvSpPr>
          <p:nvPr>
            <p:ph type="title"/>
          </p:nvPr>
        </p:nvSpPr>
        <p:spPr>
          <a:xfrm>
            <a:off x="384725" y="196800"/>
            <a:ext cx="8385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pic>
        <p:nvPicPr>
          <p:cNvPr id="2314" name="Google Shape;2314;p201"/>
          <p:cNvPicPr preferRelativeResize="0"/>
          <p:nvPr/>
        </p:nvPicPr>
        <p:blipFill rotWithShape="1">
          <a:blip r:embed="rId3">
            <a:alphaModFix/>
          </a:blip>
          <a:srcRect/>
          <a:stretch/>
        </p:blipFill>
        <p:spPr>
          <a:xfrm>
            <a:off x="1241549" y="923825"/>
            <a:ext cx="6660902" cy="3991074"/>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202"/>
          <p:cNvSpPr txBox="1">
            <a:spLocks noGrp="1"/>
          </p:cNvSpPr>
          <p:nvPr>
            <p:ph type="title"/>
          </p:nvPr>
        </p:nvSpPr>
        <p:spPr>
          <a:xfrm>
            <a:off x="384725" y="196800"/>
            <a:ext cx="85779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grpSp>
        <p:nvGrpSpPr>
          <p:cNvPr id="2320" name="Google Shape;2320;p202"/>
          <p:cNvGrpSpPr/>
          <p:nvPr/>
        </p:nvGrpSpPr>
        <p:grpSpPr>
          <a:xfrm>
            <a:off x="1455286" y="1278133"/>
            <a:ext cx="6181598" cy="3340704"/>
            <a:chOff x="1363650" y="1200000"/>
            <a:chExt cx="6273187" cy="3418999"/>
          </a:xfrm>
        </p:grpSpPr>
        <p:pic>
          <p:nvPicPr>
            <p:cNvPr id="2321" name="Google Shape;2321;p202"/>
            <p:cNvPicPr preferRelativeResize="0"/>
            <p:nvPr/>
          </p:nvPicPr>
          <p:blipFill rotWithShape="1">
            <a:blip r:embed="rId3">
              <a:alphaModFix/>
            </a:blip>
            <a:srcRect/>
            <a:stretch/>
          </p:blipFill>
          <p:spPr>
            <a:xfrm>
              <a:off x="1363650" y="1200000"/>
              <a:ext cx="6243975" cy="3418999"/>
            </a:xfrm>
            <a:prstGeom prst="rect">
              <a:avLst/>
            </a:prstGeom>
            <a:noFill/>
            <a:ln>
              <a:noFill/>
            </a:ln>
          </p:spPr>
        </p:pic>
        <p:pic>
          <p:nvPicPr>
            <p:cNvPr id="2322" name="Google Shape;2322;p202"/>
            <p:cNvPicPr preferRelativeResize="0"/>
            <p:nvPr/>
          </p:nvPicPr>
          <p:blipFill rotWithShape="1">
            <a:blip r:embed="rId4">
              <a:alphaModFix/>
            </a:blip>
            <a:srcRect/>
            <a:stretch/>
          </p:blipFill>
          <p:spPr>
            <a:xfrm>
              <a:off x="1507163" y="1314299"/>
              <a:ext cx="6129674" cy="3304699"/>
            </a:xfrm>
            <a:prstGeom prst="rect">
              <a:avLst/>
            </a:prstGeom>
            <a:noFill/>
            <a:ln>
              <a:noFill/>
            </a:ln>
          </p:spPr>
        </p:pic>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203"/>
          <p:cNvSpPr txBox="1">
            <a:spLocks noGrp="1"/>
          </p:cNvSpPr>
          <p:nvPr>
            <p:ph type="title"/>
          </p:nvPr>
        </p:nvSpPr>
        <p:spPr>
          <a:xfrm>
            <a:off x="384725" y="196800"/>
            <a:ext cx="3172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Useful Statistics</a:t>
            </a:r>
            <a:endParaRPr/>
          </a:p>
        </p:txBody>
      </p:sp>
      <p:pic>
        <p:nvPicPr>
          <p:cNvPr id="2328" name="Google Shape;2328;p203"/>
          <p:cNvPicPr preferRelativeResize="0"/>
          <p:nvPr/>
        </p:nvPicPr>
        <p:blipFill rotWithShape="1">
          <a:blip r:embed="rId3">
            <a:alphaModFix/>
          </a:blip>
          <a:srcRect/>
          <a:stretch/>
        </p:blipFill>
        <p:spPr>
          <a:xfrm>
            <a:off x="152400" y="1000025"/>
            <a:ext cx="8839200" cy="382074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204"/>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205"/>
          <p:cNvSpPr txBox="1"/>
          <p:nvPr/>
        </p:nvSpPr>
        <p:spPr>
          <a:xfrm>
            <a:off x="3946550" y="2405963"/>
            <a:ext cx="129413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The D-day!</a:t>
            </a:r>
            <a:endParaRPr sz="2600">
              <a:latin typeface="Tahoma"/>
              <a:ea typeface="Tahoma"/>
              <a:cs typeface="Tahoma"/>
              <a:sym typeface="Tahoma"/>
            </a:endParaRPr>
          </a:p>
        </p:txBody>
      </p:sp>
      <p:sp>
        <p:nvSpPr>
          <p:cNvPr id="2339" name="Google Shape;2339;p205"/>
          <p:cNvSpPr txBox="1">
            <a:spLocks noGrp="1"/>
          </p:cNvSpPr>
          <p:nvPr>
            <p:ph type="title"/>
          </p:nvPr>
        </p:nvSpPr>
        <p:spPr>
          <a:xfrm>
            <a:off x="3419812" y="13708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340" name="Google Shape;2340;p205"/>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Shape 2344"/>
        <p:cNvGrpSpPr/>
        <p:nvPr/>
      </p:nvGrpSpPr>
      <p:grpSpPr>
        <a:xfrm>
          <a:off x="0" y="0"/>
          <a:ext cx="0" cy="0"/>
          <a:chOff x="0" y="0"/>
          <a:chExt cx="0" cy="0"/>
        </a:xfrm>
      </p:grpSpPr>
      <p:sp>
        <p:nvSpPr>
          <p:cNvPr id="2345" name="Google Shape;2345;p206"/>
          <p:cNvSpPr txBox="1"/>
          <p:nvPr/>
        </p:nvSpPr>
        <p:spPr>
          <a:xfrm>
            <a:off x="1155194" y="1589490"/>
            <a:ext cx="3428365" cy="20066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MECE</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What is MECE - with examples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Demand &amp; Supply approach</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Top-down &amp; Bottom-up approach</a:t>
            </a:r>
            <a:endParaRPr sz="1300" b="0" i="0" u="none" strike="noStrike" cap="none">
              <a:latin typeface="Tahoma"/>
              <a:ea typeface="Tahoma"/>
              <a:cs typeface="Tahoma"/>
              <a:sym typeface="Tahoma"/>
            </a:endParaRPr>
          </a:p>
          <a:p>
            <a:pPr marL="0" marR="0" lvl="1" indent="0" algn="l" rtl="0">
              <a:lnSpc>
                <a:spcPct val="100000"/>
              </a:lnSpc>
              <a:spcBef>
                <a:spcPts val="0"/>
              </a:spcBef>
              <a:spcAft>
                <a:spcPts val="0"/>
              </a:spcAft>
              <a:buSzPts val="1700"/>
              <a:buFont typeface="Tahoma"/>
              <a:buNone/>
            </a:pPr>
            <a:endParaRPr sz="1700" b="0" i="0" u="none" strike="noStrike" cap="none">
              <a:latin typeface="Tahoma"/>
              <a:ea typeface="Tahoma"/>
              <a:cs typeface="Tahoma"/>
              <a:sym typeface="Tahoma"/>
            </a:endParaRPr>
          </a:p>
          <a:p>
            <a:pPr marL="378460" marR="0" lvl="0" indent="-366394" algn="l" rtl="0">
              <a:lnSpc>
                <a:spcPct val="100000"/>
              </a:lnSpc>
              <a:spcBef>
                <a:spcPts val="1070"/>
              </a:spcBef>
              <a:spcAft>
                <a:spcPts val="0"/>
              </a:spcAft>
              <a:buSzPts val="1300"/>
              <a:buFont typeface="Tahoma"/>
              <a:buAutoNum type="arabicPeriod"/>
            </a:pPr>
            <a:r>
              <a:rPr lang="en-GB" sz="1300">
                <a:latin typeface="Tahoma"/>
                <a:ea typeface="Tahoma"/>
                <a:cs typeface="Tahoma"/>
                <a:sym typeface="Tahoma"/>
              </a:rPr>
              <a:t>Case: Anti smoking pill</a:t>
            </a:r>
            <a:endParaRPr sz="1300">
              <a:latin typeface="Tahoma"/>
              <a:ea typeface="Tahoma"/>
              <a:cs typeface="Tahoma"/>
              <a:sym typeface="Tahoma"/>
            </a:endParaRPr>
          </a:p>
        </p:txBody>
      </p:sp>
      <p:sp>
        <p:nvSpPr>
          <p:cNvPr id="2346" name="Google Shape;2346;p206"/>
          <p:cNvSpPr txBox="1">
            <a:spLocks noGrp="1"/>
          </p:cNvSpPr>
          <p:nvPr>
            <p:ph type="title"/>
          </p:nvPr>
        </p:nvSpPr>
        <p:spPr>
          <a:xfrm>
            <a:off x="537125" y="577800"/>
            <a:ext cx="6885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347" name="Google Shape;2347;p206"/>
          <p:cNvPicPr preferRelativeResize="0"/>
          <p:nvPr/>
        </p:nvPicPr>
        <p:blipFill rotWithShape="1">
          <a:blip r:embed="rId3">
            <a:alphaModFix/>
          </a:blip>
          <a:srcRect/>
          <a:stretch/>
        </p:blipFill>
        <p:spPr>
          <a:xfrm>
            <a:off x="4924350" y="1624110"/>
            <a:ext cx="3614124" cy="136381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207"/>
          <p:cNvSpPr txBox="1">
            <a:spLocks noGrp="1"/>
          </p:cNvSpPr>
          <p:nvPr>
            <p:ph type="title"/>
          </p:nvPr>
        </p:nvSpPr>
        <p:spPr>
          <a:xfrm>
            <a:off x="3805906" y="2295702"/>
            <a:ext cx="182880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Market Entry</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pic>
        <p:nvPicPr>
          <p:cNvPr id="2357" name="Google Shape;2357;p208"/>
          <p:cNvPicPr preferRelativeResize="0"/>
          <p:nvPr/>
        </p:nvPicPr>
        <p:blipFill rotWithShape="1">
          <a:blip r:embed="rId3">
            <a:alphaModFix/>
          </a:blip>
          <a:srcRect/>
          <a:stretch/>
        </p:blipFill>
        <p:spPr>
          <a:xfrm>
            <a:off x="111612" y="76200"/>
            <a:ext cx="8822411" cy="49910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title"/>
          </p:nvPr>
        </p:nvSpPr>
        <p:spPr>
          <a:xfrm>
            <a:off x="239225" y="18825"/>
            <a:ext cx="7237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Identify</a:t>
            </a:r>
            <a:endParaRPr/>
          </a:p>
        </p:txBody>
      </p:sp>
      <p:grpSp>
        <p:nvGrpSpPr>
          <p:cNvPr id="310" name="Google Shape;310;p38"/>
          <p:cNvGrpSpPr/>
          <p:nvPr/>
        </p:nvGrpSpPr>
        <p:grpSpPr>
          <a:xfrm>
            <a:off x="8071549" y="18826"/>
            <a:ext cx="1072449" cy="1080149"/>
            <a:chOff x="8071549" y="18826"/>
            <a:chExt cx="1072449" cy="1080149"/>
          </a:xfrm>
        </p:grpSpPr>
        <p:pic>
          <p:nvPicPr>
            <p:cNvPr id="311" name="Google Shape;311;p38"/>
            <p:cNvPicPr preferRelativeResize="0"/>
            <p:nvPr/>
          </p:nvPicPr>
          <p:blipFill rotWithShape="1">
            <a:blip r:embed="rId3">
              <a:alphaModFix/>
            </a:blip>
            <a:srcRect/>
            <a:stretch/>
          </p:blipFill>
          <p:spPr>
            <a:xfrm>
              <a:off x="8071549" y="18826"/>
              <a:ext cx="1072449" cy="1080149"/>
            </a:xfrm>
            <a:prstGeom prst="rect">
              <a:avLst/>
            </a:prstGeom>
            <a:noFill/>
            <a:ln>
              <a:noFill/>
            </a:ln>
          </p:spPr>
        </p:pic>
        <p:pic>
          <p:nvPicPr>
            <p:cNvPr id="312" name="Google Shape;312;p38"/>
            <p:cNvPicPr preferRelativeResize="0"/>
            <p:nvPr/>
          </p:nvPicPr>
          <p:blipFill rotWithShape="1">
            <a:blip r:embed="rId4">
              <a:alphaModFix/>
            </a:blip>
            <a:srcRect/>
            <a:stretch/>
          </p:blipFill>
          <p:spPr>
            <a:xfrm>
              <a:off x="8128699" y="56926"/>
              <a:ext cx="970574" cy="965848"/>
            </a:xfrm>
            <a:prstGeom prst="rect">
              <a:avLst/>
            </a:prstGeom>
            <a:noFill/>
            <a:ln>
              <a:noFill/>
            </a:ln>
          </p:spPr>
        </p:pic>
      </p:grpSp>
      <p:grpSp>
        <p:nvGrpSpPr>
          <p:cNvPr id="313" name="Google Shape;313;p38"/>
          <p:cNvGrpSpPr/>
          <p:nvPr/>
        </p:nvGrpSpPr>
        <p:grpSpPr>
          <a:xfrm>
            <a:off x="6047300" y="1490425"/>
            <a:ext cx="2932400" cy="2246550"/>
            <a:chOff x="6047300" y="1490425"/>
            <a:chExt cx="2932400" cy="2246550"/>
          </a:xfrm>
        </p:grpSpPr>
        <p:pic>
          <p:nvPicPr>
            <p:cNvPr id="314" name="Google Shape;314;p38"/>
            <p:cNvPicPr preferRelativeResize="0"/>
            <p:nvPr/>
          </p:nvPicPr>
          <p:blipFill rotWithShape="1">
            <a:blip r:embed="rId5">
              <a:alphaModFix/>
            </a:blip>
            <a:srcRect/>
            <a:stretch/>
          </p:blipFill>
          <p:spPr>
            <a:xfrm>
              <a:off x="6047300" y="1490425"/>
              <a:ext cx="2932400" cy="2246550"/>
            </a:xfrm>
            <a:prstGeom prst="rect">
              <a:avLst/>
            </a:prstGeom>
            <a:noFill/>
            <a:ln>
              <a:noFill/>
            </a:ln>
          </p:spPr>
        </p:pic>
        <p:pic>
          <p:nvPicPr>
            <p:cNvPr id="315" name="Google Shape;315;p38"/>
            <p:cNvPicPr preferRelativeResize="0"/>
            <p:nvPr/>
          </p:nvPicPr>
          <p:blipFill rotWithShape="1">
            <a:blip r:embed="rId6">
              <a:alphaModFix/>
            </a:blip>
            <a:srcRect/>
            <a:stretch/>
          </p:blipFill>
          <p:spPr>
            <a:xfrm>
              <a:off x="6104450" y="1528525"/>
              <a:ext cx="2818099" cy="2132249"/>
            </a:xfrm>
            <a:prstGeom prst="rect">
              <a:avLst/>
            </a:prstGeom>
            <a:noFill/>
            <a:ln>
              <a:noFill/>
            </a:ln>
          </p:spPr>
        </p:pic>
      </p:grpSp>
      <p:grpSp>
        <p:nvGrpSpPr>
          <p:cNvPr id="316" name="Google Shape;316;p38"/>
          <p:cNvGrpSpPr/>
          <p:nvPr/>
        </p:nvGrpSpPr>
        <p:grpSpPr>
          <a:xfrm>
            <a:off x="110224" y="529423"/>
            <a:ext cx="6088098" cy="4601511"/>
            <a:chOff x="65850" y="558925"/>
            <a:chExt cx="5589000" cy="4468788"/>
          </a:xfrm>
        </p:grpSpPr>
        <p:pic>
          <p:nvPicPr>
            <p:cNvPr id="317" name="Google Shape;317;p38"/>
            <p:cNvPicPr preferRelativeResize="0"/>
            <p:nvPr/>
          </p:nvPicPr>
          <p:blipFill rotWithShape="1">
            <a:blip r:embed="rId7">
              <a:alphaModFix/>
            </a:blip>
            <a:srcRect/>
            <a:stretch/>
          </p:blipFill>
          <p:spPr>
            <a:xfrm>
              <a:off x="65850" y="558925"/>
              <a:ext cx="5589000" cy="926100"/>
            </a:xfrm>
            <a:prstGeom prst="rect">
              <a:avLst/>
            </a:prstGeom>
            <a:noFill/>
            <a:ln>
              <a:noFill/>
            </a:ln>
          </p:spPr>
        </p:pic>
        <p:sp>
          <p:nvSpPr>
            <p:cNvPr id="318" name="Google Shape;318;p38"/>
            <p:cNvSpPr/>
            <p:nvPr/>
          </p:nvSpPr>
          <p:spPr>
            <a:xfrm>
              <a:off x="123000" y="597025"/>
              <a:ext cx="5474970" cy="812165"/>
            </a:xfrm>
            <a:custGeom>
              <a:avLst/>
              <a:gdLst/>
              <a:ahLst/>
              <a:cxnLst/>
              <a:rect l="l" t="t" r="r" b="b"/>
              <a:pathLst>
                <a:path w="5474970" h="812165"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19" name="Google Shape;319;p38"/>
            <p:cNvPicPr preferRelativeResize="0"/>
            <p:nvPr/>
          </p:nvPicPr>
          <p:blipFill rotWithShape="1">
            <a:blip r:embed="rId7">
              <a:alphaModFix/>
            </a:blip>
            <a:srcRect/>
            <a:stretch/>
          </p:blipFill>
          <p:spPr>
            <a:xfrm>
              <a:off x="65850" y="1444597"/>
              <a:ext cx="5589000" cy="926100"/>
            </a:xfrm>
            <a:prstGeom prst="rect">
              <a:avLst/>
            </a:prstGeom>
            <a:noFill/>
            <a:ln>
              <a:noFill/>
            </a:ln>
          </p:spPr>
        </p:pic>
        <p:sp>
          <p:nvSpPr>
            <p:cNvPr id="320" name="Google Shape;320;p38"/>
            <p:cNvSpPr/>
            <p:nvPr/>
          </p:nvSpPr>
          <p:spPr>
            <a:xfrm>
              <a:off x="123000" y="1482697"/>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1" name="Google Shape;321;p38"/>
            <p:cNvPicPr preferRelativeResize="0"/>
            <p:nvPr/>
          </p:nvPicPr>
          <p:blipFill rotWithShape="1">
            <a:blip r:embed="rId7">
              <a:alphaModFix/>
            </a:blip>
            <a:srcRect/>
            <a:stretch/>
          </p:blipFill>
          <p:spPr>
            <a:xfrm>
              <a:off x="65850" y="2330269"/>
              <a:ext cx="5589000" cy="926100"/>
            </a:xfrm>
            <a:prstGeom prst="rect">
              <a:avLst/>
            </a:prstGeom>
            <a:noFill/>
            <a:ln>
              <a:noFill/>
            </a:ln>
          </p:spPr>
        </p:pic>
        <p:sp>
          <p:nvSpPr>
            <p:cNvPr id="322" name="Google Shape;322;p38"/>
            <p:cNvSpPr/>
            <p:nvPr/>
          </p:nvSpPr>
          <p:spPr>
            <a:xfrm>
              <a:off x="123000" y="2368369"/>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3" name="Google Shape;323;p38"/>
            <p:cNvPicPr preferRelativeResize="0"/>
            <p:nvPr/>
          </p:nvPicPr>
          <p:blipFill rotWithShape="1">
            <a:blip r:embed="rId7">
              <a:alphaModFix/>
            </a:blip>
            <a:srcRect/>
            <a:stretch/>
          </p:blipFill>
          <p:spPr>
            <a:xfrm>
              <a:off x="65850" y="3215941"/>
              <a:ext cx="5589000" cy="926100"/>
            </a:xfrm>
            <a:prstGeom prst="rect">
              <a:avLst/>
            </a:prstGeom>
            <a:noFill/>
            <a:ln>
              <a:noFill/>
            </a:ln>
          </p:spPr>
        </p:pic>
        <p:sp>
          <p:nvSpPr>
            <p:cNvPr id="324" name="Google Shape;324;p38"/>
            <p:cNvSpPr/>
            <p:nvPr/>
          </p:nvSpPr>
          <p:spPr>
            <a:xfrm>
              <a:off x="123000" y="3254040"/>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5" name="Google Shape;325;p38"/>
            <p:cNvPicPr preferRelativeResize="0"/>
            <p:nvPr/>
          </p:nvPicPr>
          <p:blipFill rotWithShape="1">
            <a:blip r:embed="rId7">
              <a:alphaModFix/>
            </a:blip>
            <a:srcRect/>
            <a:stretch/>
          </p:blipFill>
          <p:spPr>
            <a:xfrm>
              <a:off x="65850" y="4101613"/>
              <a:ext cx="5589000" cy="926100"/>
            </a:xfrm>
            <a:prstGeom prst="rect">
              <a:avLst/>
            </a:prstGeom>
            <a:noFill/>
            <a:ln>
              <a:noFill/>
            </a:ln>
          </p:spPr>
        </p:pic>
        <p:sp>
          <p:nvSpPr>
            <p:cNvPr id="326" name="Google Shape;326;p38"/>
            <p:cNvSpPr/>
            <p:nvPr/>
          </p:nvSpPr>
          <p:spPr>
            <a:xfrm>
              <a:off x="123000" y="4139713"/>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27" name="Google Shape;327;p38"/>
          <p:cNvSpPr txBox="1"/>
          <p:nvPr/>
        </p:nvSpPr>
        <p:spPr>
          <a:xfrm>
            <a:off x="192500" y="846650"/>
            <a:ext cx="5105100" cy="4171200"/>
          </a:xfrm>
          <a:prstGeom prst="rect">
            <a:avLst/>
          </a:prstGeom>
          <a:noFill/>
          <a:ln>
            <a:noFill/>
          </a:ln>
        </p:spPr>
        <p:txBody>
          <a:bodyPr spcFirstLastPara="1" wrap="square" lIns="0" tIns="12700" rIns="0" bIns="0" anchor="t" anchorCtr="0">
            <a:spAutoFit/>
          </a:bodyPr>
          <a:lstStyle/>
          <a:p>
            <a:pPr marL="371475" marR="127000" lvl="0" indent="-340360" algn="l" rtl="0">
              <a:lnSpc>
                <a:spcPct val="100000"/>
              </a:lnSpc>
              <a:spcBef>
                <a:spcPts val="0"/>
              </a:spcBef>
              <a:spcAft>
                <a:spcPts val="0"/>
              </a:spcAft>
              <a:buSzPts val="1400"/>
              <a:buFont typeface="Arial"/>
              <a:buChar char="●"/>
            </a:pPr>
            <a:r>
              <a:rPr lang="en-GB">
                <a:latin typeface="Tahoma"/>
                <a:ea typeface="Tahoma"/>
                <a:cs typeface="Tahoma"/>
                <a:sym typeface="Tahoma"/>
              </a:rPr>
              <a:t>Ask the right questions and analyze the situation carefully to  learn more about the problem</a:t>
            </a:r>
            <a:endParaRPr>
              <a:latin typeface="Tahoma"/>
              <a:ea typeface="Tahoma"/>
              <a:cs typeface="Tahoma"/>
              <a:sym typeface="Tahoma"/>
            </a:endParaRPr>
          </a:p>
          <a:p>
            <a:pPr marL="371475" marR="5080" lvl="0" indent="-340360" algn="l" rtl="0">
              <a:lnSpc>
                <a:spcPct val="100000"/>
              </a:lnSpc>
              <a:spcBef>
                <a:spcPts val="1870"/>
              </a:spcBef>
              <a:spcAft>
                <a:spcPts val="0"/>
              </a:spcAft>
              <a:buSzPts val="1400"/>
              <a:buFont typeface="Arial"/>
              <a:buChar char="●"/>
            </a:pPr>
            <a:r>
              <a:rPr lang="en-GB">
                <a:latin typeface="Tahoma"/>
                <a:ea typeface="Tahoma"/>
                <a:cs typeface="Tahoma"/>
                <a:sym typeface="Tahoma"/>
              </a:rPr>
              <a:t>Collect information through research and previous experience.  Sometimes you would need to analyze the same situation  from different perspectives to have a holistic view</a:t>
            </a:r>
            <a:endParaRPr>
              <a:latin typeface="Tahoma"/>
              <a:ea typeface="Tahoma"/>
              <a:cs typeface="Tahoma"/>
              <a:sym typeface="Tahoma"/>
            </a:endParaRPr>
          </a:p>
          <a:p>
            <a:pPr marL="371475" marR="189230" lvl="0" indent="-340360" algn="l" rtl="0">
              <a:lnSpc>
                <a:spcPct val="100000"/>
              </a:lnSpc>
              <a:spcBef>
                <a:spcPts val="1875"/>
              </a:spcBef>
              <a:spcAft>
                <a:spcPts val="0"/>
              </a:spcAft>
              <a:buSzPts val="1400"/>
              <a:buFont typeface="Arial"/>
              <a:buChar char="●"/>
            </a:pPr>
            <a:r>
              <a:rPr lang="en-GB">
                <a:latin typeface="Tahoma"/>
                <a:ea typeface="Tahoma"/>
                <a:cs typeface="Tahoma"/>
                <a:sym typeface="Tahoma"/>
              </a:rPr>
              <a:t>Look for indicators or triggers or underlying causes to probe  deeper. Differentiate between symptom and a real problem.</a:t>
            </a:r>
            <a:endParaRPr>
              <a:latin typeface="Tahoma"/>
              <a:ea typeface="Tahoma"/>
              <a:cs typeface="Tahoma"/>
              <a:sym typeface="Tahoma"/>
            </a:endParaRPr>
          </a:p>
          <a:p>
            <a:pPr marL="0" marR="0" lvl="0" indent="0" algn="l" rtl="0">
              <a:lnSpc>
                <a:spcPct val="100000"/>
              </a:lnSpc>
              <a:spcBef>
                <a:spcPts val="55"/>
              </a:spcBef>
              <a:spcAft>
                <a:spcPts val="0"/>
              </a:spcAft>
              <a:buSzPts val="2350"/>
              <a:buFont typeface="Arial"/>
              <a:buNone/>
            </a:pPr>
            <a:endParaRPr>
              <a:latin typeface="Tahoma"/>
              <a:ea typeface="Tahoma"/>
              <a:cs typeface="Tahoma"/>
              <a:sym typeface="Tahoma"/>
            </a:endParaRPr>
          </a:p>
          <a:p>
            <a:pPr marL="371475" marR="389890" lvl="0" indent="-340360" algn="l" rtl="0">
              <a:lnSpc>
                <a:spcPct val="100000"/>
              </a:lnSpc>
              <a:spcBef>
                <a:spcPts val="5"/>
              </a:spcBef>
              <a:spcAft>
                <a:spcPts val="0"/>
              </a:spcAft>
              <a:buSzPts val="1400"/>
              <a:buFont typeface="Arial"/>
              <a:buChar char="●"/>
            </a:pPr>
            <a:r>
              <a:rPr lang="en-GB">
                <a:latin typeface="Tahoma"/>
                <a:ea typeface="Tahoma"/>
                <a:cs typeface="Tahoma"/>
                <a:sym typeface="Tahoma"/>
              </a:rPr>
              <a:t>Look problems in terms of goals and barriers. Split bigger  problems into smaller, manageable and easy to deﬁne</a:t>
            </a:r>
            <a:endParaRPr>
              <a:latin typeface="Tahoma"/>
              <a:ea typeface="Tahoma"/>
              <a:cs typeface="Tahoma"/>
              <a:sym typeface="Tahoma"/>
            </a:endParaRPr>
          </a:p>
          <a:p>
            <a:pPr marL="0" marR="0" lvl="0" indent="0" algn="l" rtl="0">
              <a:lnSpc>
                <a:spcPct val="100000"/>
              </a:lnSpc>
              <a:spcBef>
                <a:spcPts val="55"/>
              </a:spcBef>
              <a:spcAft>
                <a:spcPts val="0"/>
              </a:spcAft>
              <a:buSzPts val="2350"/>
              <a:buFont typeface="Arial"/>
              <a:buNone/>
            </a:pPr>
            <a:endParaRPr>
              <a:latin typeface="Tahoma"/>
              <a:ea typeface="Tahoma"/>
              <a:cs typeface="Tahoma"/>
              <a:sym typeface="Tahoma"/>
            </a:endParaRPr>
          </a:p>
          <a:p>
            <a:pPr marL="371475" marR="219075" lvl="0" indent="-340360" algn="l" rtl="0">
              <a:lnSpc>
                <a:spcPct val="100000"/>
              </a:lnSpc>
              <a:spcBef>
                <a:spcPts val="0"/>
              </a:spcBef>
              <a:spcAft>
                <a:spcPts val="0"/>
              </a:spcAft>
              <a:buSzPts val="1400"/>
              <a:buFont typeface="Arial"/>
              <a:buChar char="●"/>
            </a:pPr>
            <a:r>
              <a:rPr lang="en-GB">
                <a:latin typeface="Tahoma"/>
                <a:ea typeface="Tahoma"/>
                <a:cs typeface="Tahoma"/>
                <a:sym typeface="Tahoma"/>
              </a:rPr>
              <a:t>Talk to stakeholders who are impacted. Take notes, combine  research insights and create a working deﬁnition</a:t>
            </a:r>
            <a:endParaRPr>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209"/>
          <p:cNvSpPr txBox="1"/>
          <p:nvPr/>
        </p:nvSpPr>
        <p:spPr>
          <a:xfrm>
            <a:off x="3239417" y="2336342"/>
            <a:ext cx="27692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a:solidFill>
                  <a:srgbClr val="EE6C00"/>
                </a:solidFill>
                <a:latin typeface="Tahoma"/>
                <a:ea typeface="Tahoma"/>
                <a:cs typeface="Tahoma"/>
                <a:sym typeface="Tahoma"/>
              </a:rPr>
              <a:t># of four-wheeler tyres</a:t>
            </a:r>
            <a:endParaRPr sz="2750">
              <a:latin typeface="Tahoma"/>
              <a:ea typeface="Tahoma"/>
              <a:cs typeface="Tahoma"/>
              <a:sym typeface="Tahoma"/>
            </a:endParaRPr>
          </a:p>
        </p:txBody>
      </p:sp>
      <p:sp>
        <p:nvSpPr>
          <p:cNvPr id="2363" name="Google Shape;2363;p209"/>
          <p:cNvSpPr txBox="1"/>
          <p:nvPr/>
        </p:nvSpPr>
        <p:spPr>
          <a:xfrm>
            <a:off x="3367353" y="974977"/>
            <a:ext cx="251460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 Case</a:t>
            </a:r>
            <a:endParaRPr sz="3200">
              <a:latin typeface="Tahoma"/>
              <a:ea typeface="Tahoma"/>
              <a:cs typeface="Tahoma"/>
              <a:sym typeface="Tahoma"/>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pic>
        <p:nvPicPr>
          <p:cNvPr id="2368" name="Google Shape;2368;p210"/>
          <p:cNvPicPr preferRelativeResize="0"/>
          <p:nvPr/>
        </p:nvPicPr>
        <p:blipFill rotWithShape="1">
          <a:blip r:embed="rId3">
            <a:alphaModFix/>
          </a:blip>
          <a:srcRect/>
          <a:stretch/>
        </p:blipFill>
        <p:spPr>
          <a:xfrm>
            <a:off x="152400" y="152400"/>
            <a:ext cx="8839199" cy="467339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211"/>
          <p:cNvSpPr txBox="1"/>
          <p:nvPr/>
        </p:nvSpPr>
        <p:spPr>
          <a:xfrm>
            <a:off x="703681" y="2342738"/>
            <a:ext cx="7792084" cy="756920"/>
          </a:xfrm>
          <a:prstGeom prst="rect">
            <a:avLst/>
          </a:prstGeom>
          <a:noFill/>
          <a:ln>
            <a:noFill/>
          </a:ln>
        </p:spPr>
        <p:txBody>
          <a:bodyPr spcFirstLastPara="1" wrap="square" lIns="0" tIns="12700" rIns="0" bIns="0" anchor="t" anchorCtr="0">
            <a:spAutoFit/>
          </a:bodyPr>
          <a:lstStyle/>
          <a:p>
            <a:pPr marL="1861820" marR="5080" lvl="0" indent="-1849755" algn="l" rtl="0">
              <a:lnSpc>
                <a:spcPct val="126299"/>
              </a:lnSpc>
              <a:spcBef>
                <a:spcPts val="0"/>
              </a:spcBef>
              <a:spcAft>
                <a:spcPts val="0"/>
              </a:spcAft>
              <a:buNone/>
            </a:pPr>
            <a:r>
              <a:rPr lang="en-GB" sz="1900">
                <a:latin typeface="Tahoma"/>
                <a:ea typeface="Tahoma"/>
                <a:cs typeface="Tahoma"/>
                <a:sym typeface="Tahoma"/>
              </a:rPr>
              <a:t>Your client is a steel manufacturing company. You are required to diagnose why the company’s  costs have increased by 4% in the last 6 months.</a:t>
            </a:r>
            <a:endParaRPr sz="1900">
              <a:latin typeface="Tahoma"/>
              <a:ea typeface="Tahoma"/>
              <a:cs typeface="Tahoma"/>
              <a:sym typeface="Tahoma"/>
            </a:endParaRPr>
          </a:p>
        </p:txBody>
      </p:sp>
      <p:sp>
        <p:nvSpPr>
          <p:cNvPr id="2374" name="Google Shape;2374;p211"/>
          <p:cNvSpPr txBox="1"/>
          <p:nvPr/>
        </p:nvSpPr>
        <p:spPr>
          <a:xfrm>
            <a:off x="2806679" y="974975"/>
            <a:ext cx="52860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Case: Don’t steel from us!</a:t>
            </a:r>
            <a:endParaRPr sz="3200">
              <a:latin typeface="Tahoma"/>
              <a:ea typeface="Tahoma"/>
              <a:cs typeface="Tahoma"/>
              <a:sym typeface="Tahoma"/>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pic>
        <p:nvPicPr>
          <p:cNvPr id="2379" name="Google Shape;2379;p212"/>
          <p:cNvPicPr preferRelativeResize="0"/>
          <p:nvPr/>
        </p:nvPicPr>
        <p:blipFill rotWithShape="1">
          <a:blip r:embed="rId3">
            <a:alphaModFix/>
          </a:blip>
          <a:srcRect/>
          <a:stretch/>
        </p:blipFill>
        <p:spPr>
          <a:xfrm>
            <a:off x="990575" y="152400"/>
            <a:ext cx="7162844" cy="48387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pic>
        <p:nvPicPr>
          <p:cNvPr id="2384" name="Google Shape;2384;p213"/>
          <p:cNvPicPr preferRelativeResize="0"/>
          <p:nvPr/>
        </p:nvPicPr>
        <p:blipFill rotWithShape="1">
          <a:blip r:embed="rId3">
            <a:alphaModFix/>
          </a:blip>
          <a:srcRect/>
          <a:stretch/>
        </p:blipFill>
        <p:spPr>
          <a:xfrm>
            <a:off x="998850" y="152400"/>
            <a:ext cx="7146303" cy="483870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pic>
        <p:nvPicPr>
          <p:cNvPr id="2389" name="Google Shape;2389;p214"/>
          <p:cNvPicPr preferRelativeResize="0"/>
          <p:nvPr/>
        </p:nvPicPr>
        <p:blipFill rotWithShape="1">
          <a:blip r:embed="rId3">
            <a:alphaModFix/>
          </a:blip>
          <a:srcRect/>
          <a:stretch/>
        </p:blipFill>
        <p:spPr>
          <a:xfrm>
            <a:off x="1012500" y="152400"/>
            <a:ext cx="7119007" cy="48387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pic>
        <p:nvPicPr>
          <p:cNvPr id="2394" name="Google Shape;2394;p215"/>
          <p:cNvPicPr preferRelativeResize="0"/>
          <p:nvPr/>
        </p:nvPicPr>
        <p:blipFill rotWithShape="1">
          <a:blip r:embed="rId3">
            <a:alphaModFix/>
          </a:blip>
          <a:srcRect/>
          <a:stretch/>
        </p:blipFill>
        <p:spPr>
          <a:xfrm>
            <a:off x="1004150" y="152400"/>
            <a:ext cx="7135692" cy="4838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216"/>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p:nvPr/>
        </p:nvSpPr>
        <p:spPr>
          <a:xfrm>
            <a:off x="399049" y="1101606"/>
            <a:ext cx="5318760" cy="319532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dirty="0">
                <a:latin typeface="Tahoma"/>
                <a:ea typeface="Tahoma"/>
                <a:cs typeface="Tahoma"/>
                <a:sym typeface="Tahoma"/>
              </a:rPr>
              <a:t>Skills of the VUCA World</a:t>
            </a:r>
            <a:endParaRPr sz="1800" dirty="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dirty="0">
                <a:latin typeface="Tahoma"/>
                <a:ea typeface="Tahoma"/>
                <a:cs typeface="Tahoma"/>
                <a:sym typeface="Tahoma"/>
              </a:rPr>
              <a:t>What is Problem Solving?</a:t>
            </a:r>
            <a:endParaRPr sz="1800" dirty="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dirty="0">
                <a:latin typeface="Tahoma"/>
                <a:ea typeface="Tahoma"/>
                <a:cs typeface="Tahoma"/>
                <a:sym typeface="Tahoma"/>
              </a:rPr>
              <a:t>How does Problem solving help</a:t>
            </a:r>
            <a:endParaRPr sz="1800" dirty="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dirty="0">
                <a:latin typeface="Tahoma"/>
                <a:ea typeface="Tahoma"/>
                <a:cs typeface="Tahoma"/>
                <a:sym typeface="Tahoma"/>
              </a:rPr>
              <a:t>Having Fun while solving problems</a:t>
            </a:r>
            <a:endParaRPr sz="1800" dirty="0">
              <a:latin typeface="Tahoma"/>
              <a:ea typeface="Tahoma"/>
              <a:cs typeface="Tahoma"/>
              <a:sym typeface="Tahoma"/>
            </a:endParaRPr>
          </a:p>
          <a:p>
            <a:pPr marL="379095" marR="0" lvl="0" indent="-367030" algn="l" rtl="0">
              <a:lnSpc>
                <a:spcPct val="100000"/>
              </a:lnSpc>
              <a:spcBef>
                <a:spcPts val="2039"/>
              </a:spcBef>
              <a:spcAft>
                <a:spcPts val="0"/>
              </a:spcAft>
              <a:buSzPts val="1800"/>
              <a:buFont typeface="Arial"/>
              <a:buChar char="●"/>
            </a:pPr>
            <a:r>
              <a:rPr lang="en-GB" sz="1800" dirty="0">
                <a:latin typeface="Tahoma"/>
                <a:ea typeface="Tahoma"/>
                <a:cs typeface="Tahoma"/>
                <a:sym typeface="Tahoma"/>
              </a:rPr>
              <a:t>Steps in Problem Solving (IDEAL Framework)</a:t>
            </a:r>
            <a:endParaRPr sz="1800" dirty="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dirty="0">
                <a:latin typeface="Tahoma"/>
                <a:ea typeface="Tahoma"/>
                <a:cs typeface="Tahoma"/>
                <a:sym typeface="Tahoma"/>
              </a:rPr>
              <a:t>Approaches to deﬁning Problem Solving</a:t>
            </a:r>
            <a:endParaRPr sz="1800" dirty="0">
              <a:latin typeface="Tahoma"/>
              <a:ea typeface="Tahoma"/>
              <a:cs typeface="Tahoma"/>
              <a:sym typeface="Tahoma"/>
            </a:endParaRPr>
          </a:p>
          <a:p>
            <a:pPr marL="379095" marR="0" lvl="0" indent="-367030" algn="l" rtl="0">
              <a:lnSpc>
                <a:spcPct val="100000"/>
              </a:lnSpc>
              <a:spcBef>
                <a:spcPts val="2039"/>
              </a:spcBef>
              <a:spcAft>
                <a:spcPts val="0"/>
              </a:spcAft>
              <a:buSzPts val="1800"/>
              <a:buFont typeface="Arial"/>
              <a:buChar char="●"/>
            </a:pPr>
            <a:r>
              <a:rPr lang="en-GB" sz="1800" dirty="0">
                <a:latin typeface="Tahoma"/>
                <a:ea typeface="Tahoma"/>
                <a:cs typeface="Tahoma"/>
                <a:sym typeface="Tahoma"/>
              </a:rPr>
              <a:t>Creating the right mindset for Problem Solving</a:t>
            </a:r>
            <a:endParaRPr sz="1800" dirty="0">
              <a:latin typeface="Tahoma"/>
              <a:ea typeface="Tahoma"/>
              <a:cs typeface="Tahoma"/>
              <a:sym typeface="Tahoma"/>
            </a:endParaRPr>
          </a:p>
        </p:txBody>
      </p:sp>
      <p:sp>
        <p:nvSpPr>
          <p:cNvPr id="109" name="Google Shape;109;p21"/>
          <p:cNvSpPr txBox="1">
            <a:spLocks noGrp="1"/>
          </p:cNvSpPr>
          <p:nvPr>
            <p:ph type="title"/>
          </p:nvPr>
        </p:nvSpPr>
        <p:spPr>
          <a:xfrm>
            <a:off x="384725" y="273000"/>
            <a:ext cx="1432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384725" y="120600"/>
            <a:ext cx="8477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 Negative Proﬁt and Loss Statement</a:t>
            </a:r>
            <a:endParaRPr/>
          </a:p>
        </p:txBody>
      </p:sp>
      <p:pic>
        <p:nvPicPr>
          <p:cNvPr id="333" name="Google Shape;333;p39"/>
          <p:cNvPicPr preferRelativeResize="0"/>
          <p:nvPr/>
        </p:nvPicPr>
        <p:blipFill rotWithShape="1">
          <a:blip r:embed="rId3">
            <a:alphaModFix/>
          </a:blip>
          <a:srcRect/>
          <a:stretch/>
        </p:blipFill>
        <p:spPr>
          <a:xfrm>
            <a:off x="1094675" y="775100"/>
            <a:ext cx="6340849" cy="3860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0"/>
          <p:cNvSpPr txBox="1">
            <a:spLocks noGrp="1"/>
          </p:cNvSpPr>
          <p:nvPr>
            <p:ph type="title"/>
          </p:nvPr>
        </p:nvSpPr>
        <p:spPr>
          <a:xfrm>
            <a:off x="384725" y="120600"/>
            <a:ext cx="71379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Why deﬁning a Problem Statement is hard?</a:t>
            </a:r>
            <a:endParaRPr/>
          </a:p>
        </p:txBody>
      </p:sp>
      <p:grpSp>
        <p:nvGrpSpPr>
          <p:cNvPr id="339" name="Google Shape;339;p40"/>
          <p:cNvGrpSpPr/>
          <p:nvPr/>
        </p:nvGrpSpPr>
        <p:grpSpPr>
          <a:xfrm>
            <a:off x="7812075" y="18832"/>
            <a:ext cx="1268151" cy="1262517"/>
            <a:chOff x="7812075" y="18832"/>
            <a:chExt cx="1268151" cy="1262517"/>
          </a:xfrm>
        </p:grpSpPr>
        <p:pic>
          <p:nvPicPr>
            <p:cNvPr id="340" name="Google Shape;340;p4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41" name="Google Shape;341;p4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342" name="Google Shape;342;p40"/>
          <p:cNvGrpSpPr/>
          <p:nvPr/>
        </p:nvGrpSpPr>
        <p:grpSpPr>
          <a:xfrm>
            <a:off x="2186150" y="1878125"/>
            <a:ext cx="1037700" cy="2728200"/>
            <a:chOff x="2186150" y="1878125"/>
            <a:chExt cx="1037700" cy="2728200"/>
          </a:xfrm>
        </p:grpSpPr>
        <p:pic>
          <p:nvPicPr>
            <p:cNvPr id="343" name="Google Shape;343;p40"/>
            <p:cNvPicPr preferRelativeResize="0"/>
            <p:nvPr/>
          </p:nvPicPr>
          <p:blipFill rotWithShape="1">
            <a:blip r:embed="rId5">
              <a:alphaModFix/>
            </a:blip>
            <a:srcRect/>
            <a:stretch/>
          </p:blipFill>
          <p:spPr>
            <a:xfrm>
              <a:off x="2186150" y="1878125"/>
              <a:ext cx="1037700" cy="2728200"/>
            </a:xfrm>
            <a:prstGeom prst="rect">
              <a:avLst/>
            </a:prstGeom>
            <a:noFill/>
            <a:ln>
              <a:noFill/>
            </a:ln>
          </p:spPr>
        </p:pic>
        <p:sp>
          <p:nvSpPr>
            <p:cNvPr id="344" name="Google Shape;344;p40"/>
            <p:cNvSpPr/>
            <p:nvPr/>
          </p:nvSpPr>
          <p:spPr>
            <a:xfrm>
              <a:off x="2243300" y="1916225"/>
              <a:ext cx="923925" cy="2614295"/>
            </a:xfrm>
            <a:custGeom>
              <a:avLst/>
              <a:gdLst/>
              <a:ahLst/>
              <a:cxnLst/>
              <a:rect l="l" t="t" r="r" b="b"/>
              <a:pathLst>
                <a:path w="923925" h="2614295" extrusionOk="0">
                  <a:moveTo>
                    <a:pt x="923399" y="2613899"/>
                  </a:moveTo>
                  <a:lnTo>
                    <a:pt x="0" y="2613899"/>
                  </a:lnTo>
                  <a:lnTo>
                    <a:pt x="0" y="0"/>
                  </a:lnTo>
                  <a:lnTo>
                    <a:pt x="923399" y="0"/>
                  </a:lnTo>
                  <a:lnTo>
                    <a:pt x="923399" y="2613899"/>
                  </a:lnTo>
                  <a:close/>
                </a:path>
              </a:pathLst>
            </a:custGeom>
            <a:solidFill>
              <a:srgbClr val="C9DA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45" name="Google Shape;345;p40"/>
          <p:cNvSpPr txBox="1"/>
          <p:nvPr/>
        </p:nvSpPr>
        <p:spPr>
          <a:xfrm rot="-5400000">
            <a:off x="2123373" y="3091197"/>
            <a:ext cx="1144905" cy="354330"/>
          </a:xfrm>
          <a:prstGeom prst="rect">
            <a:avLst/>
          </a:prstGeom>
          <a:noFill/>
          <a:ln>
            <a:noFill/>
          </a:ln>
        </p:spPr>
        <p:txBody>
          <a:bodyPr spcFirstLastPara="1" wrap="square" lIns="0" tIns="292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Solutions</a:t>
            </a:r>
            <a:endParaRPr sz="1900">
              <a:latin typeface="Arial"/>
              <a:ea typeface="Arial"/>
              <a:cs typeface="Arial"/>
              <a:sym typeface="Arial"/>
            </a:endParaRPr>
          </a:p>
        </p:txBody>
      </p:sp>
      <p:pic>
        <p:nvPicPr>
          <p:cNvPr id="346" name="Google Shape;346;p40"/>
          <p:cNvPicPr preferRelativeResize="0"/>
          <p:nvPr/>
        </p:nvPicPr>
        <p:blipFill rotWithShape="1">
          <a:blip r:embed="rId6">
            <a:alphaModFix/>
          </a:blip>
          <a:srcRect/>
          <a:stretch/>
        </p:blipFill>
        <p:spPr>
          <a:xfrm>
            <a:off x="2186150" y="907150"/>
            <a:ext cx="3129000" cy="944100"/>
          </a:xfrm>
          <a:prstGeom prst="rect">
            <a:avLst/>
          </a:prstGeom>
          <a:noFill/>
          <a:ln>
            <a:noFill/>
          </a:ln>
        </p:spPr>
      </p:pic>
      <p:sp>
        <p:nvSpPr>
          <p:cNvPr id="347" name="Google Shape;347;p40"/>
          <p:cNvSpPr txBox="1"/>
          <p:nvPr/>
        </p:nvSpPr>
        <p:spPr>
          <a:xfrm>
            <a:off x="2243300" y="945249"/>
            <a:ext cx="3014980" cy="829944"/>
          </a:xfrm>
          <a:prstGeom prst="rect">
            <a:avLst/>
          </a:prstGeom>
          <a:solidFill>
            <a:srgbClr val="FFF1CC"/>
          </a:solidFill>
          <a:ln>
            <a:noFill/>
          </a:ln>
        </p:spPr>
        <p:txBody>
          <a:bodyPr spcFirstLastPara="1" wrap="square" lIns="0" tIns="222875" rIns="0" bIns="0" anchor="t" anchorCtr="0">
            <a:spAutoFit/>
          </a:bodyPr>
          <a:lstStyle/>
          <a:p>
            <a:pPr marL="945514" marR="0" lvl="0" indent="0" algn="l" rtl="0">
              <a:lnSpc>
                <a:spcPct val="100000"/>
              </a:lnSpc>
              <a:spcBef>
                <a:spcPts val="0"/>
              </a:spcBef>
              <a:spcAft>
                <a:spcPts val="0"/>
              </a:spcAft>
              <a:buNone/>
            </a:pPr>
            <a:r>
              <a:rPr lang="en-GB" sz="1800" b="1">
                <a:latin typeface="Arial"/>
                <a:ea typeface="Arial"/>
                <a:cs typeface="Arial"/>
                <a:sym typeface="Arial"/>
              </a:rPr>
              <a:t>Symptoms</a:t>
            </a:r>
            <a:endParaRPr sz="1800">
              <a:latin typeface="Arial"/>
              <a:ea typeface="Arial"/>
              <a:cs typeface="Arial"/>
              <a:sym typeface="Arial"/>
            </a:endParaRPr>
          </a:p>
        </p:txBody>
      </p:sp>
      <p:grpSp>
        <p:nvGrpSpPr>
          <p:cNvPr id="348" name="Google Shape;348;p40"/>
          <p:cNvGrpSpPr/>
          <p:nvPr/>
        </p:nvGrpSpPr>
        <p:grpSpPr>
          <a:xfrm>
            <a:off x="3302049" y="1878125"/>
            <a:ext cx="3129000" cy="2751300"/>
            <a:chOff x="3302049" y="1878125"/>
            <a:chExt cx="3129000" cy="2751300"/>
          </a:xfrm>
        </p:grpSpPr>
        <p:pic>
          <p:nvPicPr>
            <p:cNvPr id="349" name="Google Shape;349;p40"/>
            <p:cNvPicPr preferRelativeResize="0"/>
            <p:nvPr/>
          </p:nvPicPr>
          <p:blipFill rotWithShape="1">
            <a:blip r:embed="rId7">
              <a:alphaModFix/>
            </a:blip>
            <a:srcRect/>
            <a:stretch/>
          </p:blipFill>
          <p:spPr>
            <a:xfrm>
              <a:off x="3302049" y="1878125"/>
              <a:ext cx="2013000" cy="1756976"/>
            </a:xfrm>
            <a:prstGeom prst="rect">
              <a:avLst/>
            </a:prstGeom>
            <a:noFill/>
            <a:ln>
              <a:noFill/>
            </a:ln>
          </p:spPr>
        </p:pic>
        <p:pic>
          <p:nvPicPr>
            <p:cNvPr id="350" name="Google Shape;350;p40"/>
            <p:cNvPicPr preferRelativeResize="0"/>
            <p:nvPr/>
          </p:nvPicPr>
          <p:blipFill rotWithShape="1">
            <a:blip r:embed="rId8">
              <a:alphaModFix/>
            </a:blip>
            <a:srcRect/>
            <a:stretch/>
          </p:blipFill>
          <p:spPr>
            <a:xfrm>
              <a:off x="3359199" y="1916224"/>
              <a:ext cx="1898699" cy="1642676"/>
            </a:xfrm>
            <a:prstGeom prst="rect">
              <a:avLst/>
            </a:prstGeom>
            <a:noFill/>
            <a:ln>
              <a:noFill/>
            </a:ln>
          </p:spPr>
        </p:pic>
        <p:pic>
          <p:nvPicPr>
            <p:cNvPr id="351" name="Google Shape;351;p40"/>
            <p:cNvPicPr preferRelativeResize="0"/>
            <p:nvPr/>
          </p:nvPicPr>
          <p:blipFill rotWithShape="1">
            <a:blip r:embed="rId6">
              <a:alphaModFix/>
            </a:blip>
            <a:srcRect/>
            <a:stretch/>
          </p:blipFill>
          <p:spPr>
            <a:xfrm>
              <a:off x="3302049" y="3685325"/>
              <a:ext cx="3129000" cy="944100"/>
            </a:xfrm>
            <a:prstGeom prst="rect">
              <a:avLst/>
            </a:prstGeom>
            <a:noFill/>
            <a:ln>
              <a:noFill/>
            </a:ln>
          </p:spPr>
        </p:pic>
      </p:grpSp>
      <p:sp>
        <p:nvSpPr>
          <p:cNvPr id="352" name="Google Shape;352;p40"/>
          <p:cNvSpPr txBox="1"/>
          <p:nvPr/>
        </p:nvSpPr>
        <p:spPr>
          <a:xfrm>
            <a:off x="3359199" y="3723425"/>
            <a:ext cx="3014980" cy="829944"/>
          </a:xfrm>
          <a:prstGeom prst="rect">
            <a:avLst/>
          </a:prstGeom>
          <a:solidFill>
            <a:srgbClr val="77E3E1"/>
          </a:solidFill>
          <a:ln>
            <a:noFill/>
          </a:ln>
        </p:spPr>
        <p:txBody>
          <a:bodyPr spcFirstLastPara="1" wrap="square" lIns="0" tIns="264150" rIns="0" bIns="0" anchor="t" anchorCtr="0">
            <a:spAutoFit/>
          </a:bodyPr>
          <a:lstStyle/>
          <a:p>
            <a:pPr marL="652780" marR="0" lvl="0" indent="0" algn="l" rtl="0">
              <a:lnSpc>
                <a:spcPct val="100000"/>
              </a:lnSpc>
              <a:spcBef>
                <a:spcPts val="0"/>
              </a:spcBef>
              <a:spcAft>
                <a:spcPts val="0"/>
              </a:spcAft>
              <a:buNone/>
            </a:pPr>
            <a:r>
              <a:rPr lang="en-GB" sz="1800" b="1">
                <a:latin typeface="Arial"/>
                <a:ea typeface="Arial"/>
                <a:cs typeface="Arial"/>
                <a:sym typeface="Arial"/>
              </a:rPr>
              <a:t>Personal Biases</a:t>
            </a:r>
            <a:endParaRPr sz="1800">
              <a:latin typeface="Arial"/>
              <a:ea typeface="Arial"/>
              <a:cs typeface="Arial"/>
              <a:sym typeface="Arial"/>
            </a:endParaRPr>
          </a:p>
        </p:txBody>
      </p:sp>
      <p:grpSp>
        <p:nvGrpSpPr>
          <p:cNvPr id="353" name="Google Shape;353;p40"/>
          <p:cNvGrpSpPr/>
          <p:nvPr/>
        </p:nvGrpSpPr>
        <p:grpSpPr>
          <a:xfrm>
            <a:off x="5386550" y="907150"/>
            <a:ext cx="1037700" cy="2728200"/>
            <a:chOff x="5386550" y="907150"/>
            <a:chExt cx="1037700" cy="2728200"/>
          </a:xfrm>
        </p:grpSpPr>
        <p:pic>
          <p:nvPicPr>
            <p:cNvPr id="354" name="Google Shape;354;p40"/>
            <p:cNvPicPr preferRelativeResize="0"/>
            <p:nvPr/>
          </p:nvPicPr>
          <p:blipFill rotWithShape="1">
            <a:blip r:embed="rId5">
              <a:alphaModFix/>
            </a:blip>
            <a:srcRect/>
            <a:stretch/>
          </p:blipFill>
          <p:spPr>
            <a:xfrm>
              <a:off x="5386550" y="907150"/>
              <a:ext cx="1037700" cy="2728200"/>
            </a:xfrm>
            <a:prstGeom prst="rect">
              <a:avLst/>
            </a:prstGeom>
            <a:noFill/>
            <a:ln>
              <a:noFill/>
            </a:ln>
          </p:spPr>
        </p:pic>
        <p:sp>
          <p:nvSpPr>
            <p:cNvPr id="355" name="Google Shape;355;p40"/>
            <p:cNvSpPr/>
            <p:nvPr/>
          </p:nvSpPr>
          <p:spPr>
            <a:xfrm>
              <a:off x="5443700" y="945250"/>
              <a:ext cx="923925" cy="2614295"/>
            </a:xfrm>
            <a:custGeom>
              <a:avLst/>
              <a:gdLst/>
              <a:ahLst/>
              <a:cxnLst/>
              <a:rect l="l" t="t" r="r" b="b"/>
              <a:pathLst>
                <a:path w="923925" h="2614295" extrusionOk="0">
                  <a:moveTo>
                    <a:pt x="923399" y="2613899"/>
                  </a:moveTo>
                  <a:lnTo>
                    <a:pt x="0" y="2613899"/>
                  </a:lnTo>
                  <a:lnTo>
                    <a:pt x="0" y="0"/>
                  </a:lnTo>
                  <a:lnTo>
                    <a:pt x="923399" y="0"/>
                  </a:lnTo>
                  <a:lnTo>
                    <a:pt x="923399" y="2613899"/>
                  </a:lnTo>
                  <a:close/>
                </a:path>
              </a:pathLst>
            </a:custGeom>
            <a:solidFill>
              <a:srgbClr val="D9D1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56" name="Google Shape;356;p40"/>
          <p:cNvSpPr txBox="1"/>
          <p:nvPr/>
        </p:nvSpPr>
        <p:spPr>
          <a:xfrm rot="5400000">
            <a:off x="5496636" y="2068089"/>
            <a:ext cx="859155" cy="337185"/>
          </a:xfrm>
          <a:prstGeom prst="rect">
            <a:avLst/>
          </a:prstGeom>
          <a:noFill/>
          <a:ln>
            <a:noFill/>
          </a:ln>
        </p:spPr>
        <p:txBody>
          <a:bodyPr spcFirstLastPara="1" wrap="square" lIns="0" tIns="27925" rIns="0" bIns="0" anchor="t" anchorCtr="0">
            <a:spAutoFit/>
          </a:bodyPr>
          <a:lstStyle/>
          <a:p>
            <a:pPr marL="12700" marR="0" lvl="0" indent="0" algn="l" rtl="0">
              <a:lnSpc>
                <a:spcPct val="100000"/>
              </a:lnSpc>
              <a:spcBef>
                <a:spcPts val="0"/>
              </a:spcBef>
              <a:spcAft>
                <a:spcPts val="0"/>
              </a:spcAft>
              <a:buNone/>
            </a:pPr>
            <a:r>
              <a:rPr lang="en-GB" sz="1800" b="1">
                <a:latin typeface="Arial"/>
                <a:ea typeface="Arial"/>
                <a:cs typeface="Arial"/>
                <a:sym typeface="Arial"/>
              </a:rPr>
              <a:t>Blames</a:t>
            </a:r>
            <a:endParaRPr sz="18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1"/>
          <p:cNvSpPr txBox="1">
            <a:spLocks noGrp="1"/>
          </p:cNvSpPr>
          <p:nvPr>
            <p:ph type="title"/>
          </p:nvPr>
        </p:nvSpPr>
        <p:spPr>
          <a:xfrm>
            <a:off x="384725" y="120600"/>
            <a:ext cx="72612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SMART way to deﬁne problem statement</a:t>
            </a:r>
            <a:endParaRPr/>
          </a:p>
        </p:txBody>
      </p:sp>
      <p:grpSp>
        <p:nvGrpSpPr>
          <p:cNvPr id="362" name="Google Shape;362;p41"/>
          <p:cNvGrpSpPr/>
          <p:nvPr/>
        </p:nvGrpSpPr>
        <p:grpSpPr>
          <a:xfrm>
            <a:off x="375475" y="334533"/>
            <a:ext cx="8768525" cy="4555666"/>
            <a:chOff x="311700" y="18833"/>
            <a:chExt cx="8768525" cy="4555666"/>
          </a:xfrm>
        </p:grpSpPr>
        <p:pic>
          <p:nvPicPr>
            <p:cNvPr id="363" name="Google Shape;363;p41"/>
            <p:cNvPicPr preferRelativeResize="0"/>
            <p:nvPr/>
          </p:nvPicPr>
          <p:blipFill rotWithShape="1">
            <a:blip r:embed="rId3">
              <a:alphaModFix/>
            </a:blip>
            <a:srcRect/>
            <a:stretch/>
          </p:blipFill>
          <p:spPr>
            <a:xfrm>
              <a:off x="7812075" y="18833"/>
              <a:ext cx="1268150" cy="1262516"/>
            </a:xfrm>
            <a:prstGeom prst="rect">
              <a:avLst/>
            </a:prstGeom>
            <a:noFill/>
            <a:ln>
              <a:noFill/>
            </a:ln>
          </p:spPr>
        </p:pic>
        <p:pic>
          <p:nvPicPr>
            <p:cNvPr id="364" name="Google Shape;364;p41"/>
            <p:cNvPicPr preferRelativeResize="0"/>
            <p:nvPr/>
          </p:nvPicPr>
          <p:blipFill rotWithShape="1">
            <a:blip r:embed="rId4">
              <a:alphaModFix/>
            </a:blip>
            <a:srcRect/>
            <a:stretch/>
          </p:blipFill>
          <p:spPr>
            <a:xfrm>
              <a:off x="7869225" y="56933"/>
              <a:ext cx="1153850" cy="1148216"/>
            </a:xfrm>
            <a:prstGeom prst="rect">
              <a:avLst/>
            </a:prstGeom>
            <a:noFill/>
            <a:ln>
              <a:noFill/>
            </a:ln>
          </p:spPr>
        </p:pic>
        <p:pic>
          <p:nvPicPr>
            <p:cNvPr id="365" name="Google Shape;365;p41"/>
            <p:cNvPicPr preferRelativeResize="0"/>
            <p:nvPr/>
          </p:nvPicPr>
          <p:blipFill rotWithShape="1">
            <a:blip r:embed="rId5">
              <a:alphaModFix/>
            </a:blip>
            <a:srcRect/>
            <a:stretch/>
          </p:blipFill>
          <p:spPr>
            <a:xfrm>
              <a:off x="311700" y="940949"/>
              <a:ext cx="7802380" cy="36335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2"/>
          <p:cNvSpPr txBox="1">
            <a:spLocks noGrp="1"/>
          </p:cNvSpPr>
          <p:nvPr>
            <p:ph type="title"/>
          </p:nvPr>
        </p:nvSpPr>
        <p:spPr>
          <a:xfrm>
            <a:off x="384725" y="120600"/>
            <a:ext cx="5829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Real Madrid</a:t>
            </a:r>
            <a:endParaRPr/>
          </a:p>
        </p:txBody>
      </p:sp>
      <p:grpSp>
        <p:nvGrpSpPr>
          <p:cNvPr id="371" name="Google Shape;371;p42"/>
          <p:cNvGrpSpPr/>
          <p:nvPr/>
        </p:nvGrpSpPr>
        <p:grpSpPr>
          <a:xfrm>
            <a:off x="7812075" y="18832"/>
            <a:ext cx="1268151" cy="1262517"/>
            <a:chOff x="7812075" y="18832"/>
            <a:chExt cx="1268151" cy="1262517"/>
          </a:xfrm>
        </p:grpSpPr>
        <p:pic>
          <p:nvPicPr>
            <p:cNvPr id="372" name="Google Shape;372;p4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73" name="Google Shape;373;p42"/>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374" name="Google Shape;374;p42"/>
          <p:cNvSpPr txBox="1"/>
          <p:nvPr/>
        </p:nvSpPr>
        <p:spPr>
          <a:xfrm>
            <a:off x="495925" y="1195963"/>
            <a:ext cx="4872990" cy="31343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Royal Madrid Football Club, commonly referred  to as Real Madrid, is a Spanish professional  football club based in Madrid. Founded in 1902  as Madrid Football Club, the club has  traditionally worn a white home kit since its  inception. Real Madrid is one of the most widely  supported teams internationally. The club was  estimated to be worth $5.1 billion in 2022,  making it the world's most valuable football  team. In 2021, it was the second highest-earning  football club in the world, with an annual  revenue of €640.7 million.</a:t>
            </a:r>
            <a:endParaRPr sz="1700">
              <a:latin typeface="Tahoma"/>
              <a:ea typeface="Tahoma"/>
              <a:cs typeface="Tahoma"/>
              <a:sym typeface="Tahoma"/>
            </a:endParaRPr>
          </a:p>
        </p:txBody>
      </p:sp>
      <p:grpSp>
        <p:nvGrpSpPr>
          <p:cNvPr id="375" name="Google Shape;375;p42"/>
          <p:cNvGrpSpPr/>
          <p:nvPr/>
        </p:nvGrpSpPr>
        <p:grpSpPr>
          <a:xfrm>
            <a:off x="6321100" y="1657974"/>
            <a:ext cx="2018050" cy="2018050"/>
            <a:chOff x="6321100" y="1657974"/>
            <a:chExt cx="2018050" cy="2018050"/>
          </a:xfrm>
        </p:grpSpPr>
        <p:pic>
          <p:nvPicPr>
            <p:cNvPr id="376" name="Google Shape;376;p42"/>
            <p:cNvPicPr preferRelativeResize="0"/>
            <p:nvPr/>
          </p:nvPicPr>
          <p:blipFill rotWithShape="1">
            <a:blip r:embed="rId5">
              <a:alphaModFix/>
            </a:blip>
            <a:srcRect/>
            <a:stretch/>
          </p:blipFill>
          <p:spPr>
            <a:xfrm>
              <a:off x="6321100" y="1657974"/>
              <a:ext cx="2018050" cy="2018050"/>
            </a:xfrm>
            <a:prstGeom prst="rect">
              <a:avLst/>
            </a:prstGeom>
            <a:noFill/>
            <a:ln>
              <a:noFill/>
            </a:ln>
          </p:spPr>
        </p:pic>
        <p:pic>
          <p:nvPicPr>
            <p:cNvPr id="377" name="Google Shape;377;p42"/>
            <p:cNvPicPr preferRelativeResize="0"/>
            <p:nvPr/>
          </p:nvPicPr>
          <p:blipFill rotWithShape="1">
            <a:blip r:embed="rId6">
              <a:alphaModFix/>
            </a:blip>
            <a:srcRect/>
            <a:stretch/>
          </p:blipFill>
          <p:spPr>
            <a:xfrm>
              <a:off x="6378250" y="1696074"/>
              <a:ext cx="1903749" cy="1903749"/>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a:spLocks noGrp="1"/>
          </p:cNvSpPr>
          <p:nvPr>
            <p:ph type="title"/>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 - Exercise (15 mins)</a:t>
            </a:r>
            <a:endParaRPr/>
          </a:p>
        </p:txBody>
      </p:sp>
      <p:grpSp>
        <p:nvGrpSpPr>
          <p:cNvPr id="383" name="Google Shape;383;p43"/>
          <p:cNvGrpSpPr/>
          <p:nvPr/>
        </p:nvGrpSpPr>
        <p:grpSpPr>
          <a:xfrm>
            <a:off x="7812075" y="18832"/>
            <a:ext cx="1268151" cy="1262517"/>
            <a:chOff x="7812075" y="18832"/>
            <a:chExt cx="1268151" cy="1262517"/>
          </a:xfrm>
        </p:grpSpPr>
        <p:pic>
          <p:nvPicPr>
            <p:cNvPr id="384" name="Google Shape;384;p43"/>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85" name="Google Shape;385;p43"/>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386" name="Google Shape;386;p43"/>
          <p:cNvSpPr txBox="1"/>
          <p:nvPr/>
        </p:nvSpPr>
        <p:spPr>
          <a:xfrm>
            <a:off x="495925" y="2337947"/>
            <a:ext cx="4958080"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How many Real Madrid jerseys sold in India.</a:t>
            </a:r>
            <a:endParaRPr sz="1900">
              <a:latin typeface="Tahoma"/>
              <a:ea typeface="Tahoma"/>
              <a:cs typeface="Tahoma"/>
              <a:sym typeface="Tahoma"/>
            </a:endParaRPr>
          </a:p>
        </p:txBody>
      </p:sp>
      <p:grpSp>
        <p:nvGrpSpPr>
          <p:cNvPr id="387" name="Google Shape;387;p43"/>
          <p:cNvGrpSpPr/>
          <p:nvPr/>
        </p:nvGrpSpPr>
        <p:grpSpPr>
          <a:xfrm>
            <a:off x="6104625" y="1486175"/>
            <a:ext cx="2302825" cy="2666250"/>
            <a:chOff x="6104625" y="1486175"/>
            <a:chExt cx="2302825" cy="2666250"/>
          </a:xfrm>
        </p:grpSpPr>
        <p:pic>
          <p:nvPicPr>
            <p:cNvPr id="388" name="Google Shape;388;p43"/>
            <p:cNvPicPr preferRelativeResize="0"/>
            <p:nvPr/>
          </p:nvPicPr>
          <p:blipFill rotWithShape="1">
            <a:blip r:embed="rId5">
              <a:alphaModFix/>
            </a:blip>
            <a:srcRect/>
            <a:stretch/>
          </p:blipFill>
          <p:spPr>
            <a:xfrm>
              <a:off x="6104625" y="1486175"/>
              <a:ext cx="2302825" cy="2666250"/>
            </a:xfrm>
            <a:prstGeom prst="rect">
              <a:avLst/>
            </a:prstGeom>
            <a:noFill/>
            <a:ln>
              <a:noFill/>
            </a:ln>
          </p:spPr>
        </p:pic>
        <p:pic>
          <p:nvPicPr>
            <p:cNvPr id="389" name="Google Shape;389;p43"/>
            <p:cNvPicPr preferRelativeResize="0"/>
            <p:nvPr/>
          </p:nvPicPr>
          <p:blipFill rotWithShape="1">
            <a:blip r:embed="rId6">
              <a:alphaModFix/>
            </a:blip>
            <a:srcRect/>
            <a:stretch/>
          </p:blipFill>
          <p:spPr>
            <a:xfrm>
              <a:off x="6161774" y="1524275"/>
              <a:ext cx="2188524" cy="255194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384725" y="120600"/>
            <a:ext cx="6491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a:t>
            </a:r>
            <a:endParaRPr/>
          </a:p>
        </p:txBody>
      </p:sp>
      <p:grpSp>
        <p:nvGrpSpPr>
          <p:cNvPr id="395" name="Google Shape;395;p44"/>
          <p:cNvGrpSpPr/>
          <p:nvPr/>
        </p:nvGrpSpPr>
        <p:grpSpPr>
          <a:xfrm>
            <a:off x="7812075" y="18832"/>
            <a:ext cx="1268151" cy="1262517"/>
            <a:chOff x="7812075" y="18832"/>
            <a:chExt cx="1268151" cy="1262517"/>
          </a:xfrm>
        </p:grpSpPr>
        <p:pic>
          <p:nvPicPr>
            <p:cNvPr id="396" name="Google Shape;396;p44"/>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97" name="Google Shape;397;p44"/>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398" name="Google Shape;398;p44"/>
          <p:cNvGrpSpPr/>
          <p:nvPr/>
        </p:nvGrpSpPr>
        <p:grpSpPr>
          <a:xfrm>
            <a:off x="1927850" y="809525"/>
            <a:ext cx="1771650" cy="1676050"/>
            <a:chOff x="1927850" y="809525"/>
            <a:chExt cx="1771650" cy="1676050"/>
          </a:xfrm>
        </p:grpSpPr>
        <p:pic>
          <p:nvPicPr>
            <p:cNvPr id="399" name="Google Shape;399;p44"/>
            <p:cNvPicPr preferRelativeResize="0"/>
            <p:nvPr/>
          </p:nvPicPr>
          <p:blipFill rotWithShape="1">
            <a:blip r:embed="rId5">
              <a:alphaModFix/>
            </a:blip>
            <a:srcRect/>
            <a:stretch/>
          </p:blipFill>
          <p:spPr>
            <a:xfrm>
              <a:off x="1927850" y="809525"/>
              <a:ext cx="1771650" cy="1676050"/>
            </a:xfrm>
            <a:prstGeom prst="rect">
              <a:avLst/>
            </a:prstGeom>
            <a:noFill/>
            <a:ln>
              <a:noFill/>
            </a:ln>
          </p:spPr>
        </p:pic>
        <p:pic>
          <p:nvPicPr>
            <p:cNvPr id="400" name="Google Shape;400;p44"/>
            <p:cNvPicPr preferRelativeResize="0"/>
            <p:nvPr/>
          </p:nvPicPr>
          <p:blipFill rotWithShape="1">
            <a:blip r:embed="rId6">
              <a:alphaModFix/>
            </a:blip>
            <a:srcRect/>
            <a:stretch/>
          </p:blipFill>
          <p:spPr>
            <a:xfrm>
              <a:off x="1985000" y="847625"/>
              <a:ext cx="1657349" cy="1561749"/>
            </a:xfrm>
            <a:prstGeom prst="rect">
              <a:avLst/>
            </a:prstGeom>
            <a:noFill/>
            <a:ln>
              <a:noFill/>
            </a:ln>
          </p:spPr>
        </p:pic>
      </p:grpSp>
      <p:grpSp>
        <p:nvGrpSpPr>
          <p:cNvPr id="401" name="Google Shape;401;p44"/>
          <p:cNvGrpSpPr/>
          <p:nvPr/>
        </p:nvGrpSpPr>
        <p:grpSpPr>
          <a:xfrm>
            <a:off x="5234000" y="809525"/>
            <a:ext cx="1519670" cy="1676050"/>
            <a:chOff x="5234000" y="809525"/>
            <a:chExt cx="1519670" cy="1676050"/>
          </a:xfrm>
        </p:grpSpPr>
        <p:pic>
          <p:nvPicPr>
            <p:cNvPr id="402" name="Google Shape;402;p44"/>
            <p:cNvPicPr preferRelativeResize="0"/>
            <p:nvPr/>
          </p:nvPicPr>
          <p:blipFill rotWithShape="1">
            <a:blip r:embed="rId7">
              <a:alphaModFix/>
            </a:blip>
            <a:srcRect/>
            <a:stretch/>
          </p:blipFill>
          <p:spPr>
            <a:xfrm>
              <a:off x="5234000" y="809525"/>
              <a:ext cx="1519670" cy="1676050"/>
            </a:xfrm>
            <a:prstGeom prst="rect">
              <a:avLst/>
            </a:prstGeom>
            <a:noFill/>
            <a:ln>
              <a:noFill/>
            </a:ln>
          </p:spPr>
        </p:pic>
        <p:pic>
          <p:nvPicPr>
            <p:cNvPr id="403" name="Google Shape;403;p44"/>
            <p:cNvPicPr preferRelativeResize="0"/>
            <p:nvPr/>
          </p:nvPicPr>
          <p:blipFill rotWithShape="1">
            <a:blip r:embed="rId8">
              <a:alphaModFix/>
            </a:blip>
            <a:srcRect/>
            <a:stretch/>
          </p:blipFill>
          <p:spPr>
            <a:xfrm>
              <a:off x="5291150" y="847625"/>
              <a:ext cx="1405369" cy="1561749"/>
            </a:xfrm>
            <a:prstGeom prst="rect">
              <a:avLst/>
            </a:prstGeom>
            <a:noFill/>
            <a:ln>
              <a:noFill/>
            </a:ln>
          </p:spPr>
        </p:pic>
      </p:grpSp>
      <p:sp>
        <p:nvSpPr>
          <p:cNvPr id="404" name="Google Shape;404;p44"/>
          <p:cNvSpPr txBox="1"/>
          <p:nvPr/>
        </p:nvSpPr>
        <p:spPr>
          <a:xfrm>
            <a:off x="4338434" y="1397386"/>
            <a:ext cx="265430" cy="5283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3300">
                <a:latin typeface="Tahoma"/>
                <a:ea typeface="Tahoma"/>
                <a:cs typeface="Tahoma"/>
                <a:sym typeface="Tahoma"/>
              </a:rPr>
              <a:t>+</a:t>
            </a:r>
            <a:endParaRPr sz="3300">
              <a:latin typeface="Tahoma"/>
              <a:ea typeface="Tahoma"/>
              <a:cs typeface="Tahoma"/>
              <a:sym typeface="Tahoma"/>
            </a:endParaRPr>
          </a:p>
        </p:txBody>
      </p:sp>
      <p:sp>
        <p:nvSpPr>
          <p:cNvPr id="405" name="Google Shape;405;p44"/>
          <p:cNvSpPr txBox="1"/>
          <p:nvPr/>
        </p:nvSpPr>
        <p:spPr>
          <a:xfrm>
            <a:off x="572125" y="2774488"/>
            <a:ext cx="7976870" cy="2098040"/>
          </a:xfrm>
          <a:prstGeom prst="rect">
            <a:avLst/>
          </a:prstGeom>
          <a:noFill/>
          <a:ln>
            <a:noFill/>
          </a:ln>
        </p:spPr>
        <p:txBody>
          <a:bodyPr spcFirstLastPara="1" wrap="square" lIns="0" tIns="12700" rIns="0" bIns="0" anchor="t" anchorCtr="0">
            <a:spAutoFit/>
          </a:bodyPr>
          <a:lstStyle/>
          <a:p>
            <a:pPr marL="12700" marR="344805" lvl="0" indent="0" algn="l" rtl="0">
              <a:lnSpc>
                <a:spcPct val="100000"/>
              </a:lnSpc>
              <a:spcBef>
                <a:spcPts val="0"/>
              </a:spcBef>
              <a:spcAft>
                <a:spcPts val="0"/>
              </a:spcAft>
              <a:buNone/>
            </a:pPr>
            <a:r>
              <a:rPr lang="en-GB" sz="1700">
                <a:latin typeface="Tahoma"/>
                <a:ea typeface="Tahoma"/>
                <a:cs typeface="Tahoma"/>
                <a:sym typeface="Tahoma"/>
              </a:rPr>
              <a:t>A guesstimate is an </a:t>
            </a:r>
            <a:r>
              <a:rPr lang="en-GB" sz="1700" b="1">
                <a:latin typeface="Arial"/>
                <a:ea typeface="Arial"/>
                <a:cs typeface="Arial"/>
                <a:sym typeface="Arial"/>
              </a:rPr>
              <a:t>estimate </a:t>
            </a:r>
            <a:r>
              <a:rPr lang="en-GB" sz="1700">
                <a:latin typeface="Tahoma"/>
                <a:ea typeface="Tahoma"/>
                <a:cs typeface="Tahoma"/>
                <a:sym typeface="Tahoma"/>
              </a:rPr>
              <a:t>or calculation that is </a:t>
            </a:r>
            <a:r>
              <a:rPr lang="en-GB" sz="1700" b="1">
                <a:latin typeface="Arial"/>
                <a:ea typeface="Arial"/>
                <a:cs typeface="Arial"/>
                <a:sym typeface="Arial"/>
              </a:rPr>
              <a:t>based on incomplete </a:t>
            </a:r>
            <a:r>
              <a:rPr lang="en-GB" sz="1700">
                <a:latin typeface="Tahoma"/>
                <a:ea typeface="Tahoma"/>
                <a:cs typeface="Tahoma"/>
                <a:sym typeface="Tahoma"/>
              </a:rPr>
              <a:t>or  limited information and is therefore </a:t>
            </a:r>
            <a:r>
              <a:rPr lang="en-GB" sz="1700" b="1">
                <a:latin typeface="Arial"/>
                <a:ea typeface="Arial"/>
                <a:cs typeface="Arial"/>
                <a:sym typeface="Arial"/>
              </a:rPr>
              <a:t>not precise or accurate.</a:t>
            </a:r>
            <a:endParaRPr sz="1700">
              <a:latin typeface="Arial"/>
              <a:ea typeface="Arial"/>
              <a:cs typeface="Arial"/>
              <a:sym typeface="Arial"/>
            </a:endParaRPr>
          </a:p>
          <a:p>
            <a:pPr marL="12700" marR="5080" lvl="0" indent="0" algn="l" rtl="0">
              <a:lnSpc>
                <a:spcPct val="100000"/>
              </a:lnSpc>
              <a:spcBef>
                <a:spcPts val="2040"/>
              </a:spcBef>
              <a:spcAft>
                <a:spcPts val="0"/>
              </a:spcAft>
              <a:buNone/>
            </a:pPr>
            <a:r>
              <a:rPr lang="en-GB" sz="1700">
                <a:latin typeface="Tahoma"/>
                <a:ea typeface="Tahoma"/>
                <a:cs typeface="Tahoma"/>
                <a:sym typeface="Tahoma"/>
              </a:rPr>
              <a:t>It is a combination of the words "guess" and "estimate." A guesstimate is often  used when you need to make a rough calculation or estimate without having all  the necessary information or data. It may involve using assumptions, past  experience, or similar situations to arrive at a rough idea of the answer or  outcome.</a:t>
            </a:r>
            <a:endParaRPr sz="1700">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384725" y="120600"/>
            <a:ext cx="719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 - Steps</a:t>
            </a:r>
            <a:endParaRPr/>
          </a:p>
        </p:txBody>
      </p:sp>
      <p:grpSp>
        <p:nvGrpSpPr>
          <p:cNvPr id="411" name="Google Shape;411;p45"/>
          <p:cNvGrpSpPr/>
          <p:nvPr/>
        </p:nvGrpSpPr>
        <p:grpSpPr>
          <a:xfrm>
            <a:off x="7812075" y="18832"/>
            <a:ext cx="1268151" cy="1262517"/>
            <a:chOff x="7812075" y="18832"/>
            <a:chExt cx="1268151" cy="1262517"/>
          </a:xfrm>
        </p:grpSpPr>
        <p:pic>
          <p:nvPicPr>
            <p:cNvPr id="412" name="Google Shape;412;p4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13" name="Google Shape;413;p45"/>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14" name="Google Shape;414;p45"/>
          <p:cNvSpPr txBox="1"/>
          <p:nvPr/>
        </p:nvSpPr>
        <p:spPr>
          <a:xfrm>
            <a:off x="365750" y="1645924"/>
            <a:ext cx="7353300" cy="572135"/>
          </a:xfrm>
          <a:prstGeom prst="rect">
            <a:avLst/>
          </a:prstGeom>
          <a:solidFill>
            <a:srgbClr val="FCE4CD"/>
          </a:solidFill>
          <a:ln>
            <a:noFill/>
          </a:ln>
        </p:spPr>
        <p:txBody>
          <a:bodyPr spcFirstLastPara="1" wrap="square" lIns="0" tIns="9460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Gather information especially about the relevant variables</a:t>
            </a:r>
            <a:endParaRPr sz="1900">
              <a:latin typeface="Tahoma"/>
              <a:ea typeface="Tahoma"/>
              <a:cs typeface="Tahoma"/>
              <a:sym typeface="Tahoma"/>
            </a:endParaRPr>
          </a:p>
        </p:txBody>
      </p:sp>
      <p:sp>
        <p:nvSpPr>
          <p:cNvPr id="415" name="Google Shape;415;p45"/>
          <p:cNvSpPr txBox="1"/>
          <p:nvPr/>
        </p:nvSpPr>
        <p:spPr>
          <a:xfrm>
            <a:off x="594350" y="2331724"/>
            <a:ext cx="7353300" cy="572135"/>
          </a:xfrm>
          <a:prstGeom prst="rect">
            <a:avLst/>
          </a:prstGeom>
          <a:solidFill>
            <a:srgbClr val="FCE4CD"/>
          </a:solidFill>
          <a:ln>
            <a:noFill/>
          </a:ln>
        </p:spPr>
        <p:txBody>
          <a:bodyPr spcFirstLastPara="1" wrap="square" lIns="0" tIns="9525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Breakdown the problem into smaller parts (MECE)</a:t>
            </a:r>
            <a:endParaRPr sz="1900">
              <a:latin typeface="Tahoma"/>
              <a:ea typeface="Tahoma"/>
              <a:cs typeface="Tahoma"/>
              <a:sym typeface="Tahoma"/>
            </a:endParaRPr>
          </a:p>
        </p:txBody>
      </p:sp>
      <p:sp>
        <p:nvSpPr>
          <p:cNvPr id="416" name="Google Shape;416;p45"/>
          <p:cNvSpPr txBox="1"/>
          <p:nvPr/>
        </p:nvSpPr>
        <p:spPr>
          <a:xfrm>
            <a:off x="899149" y="3017524"/>
            <a:ext cx="7353300" cy="572135"/>
          </a:xfrm>
          <a:prstGeom prst="rect">
            <a:avLst/>
          </a:prstGeom>
          <a:solidFill>
            <a:srgbClr val="FCE4CD"/>
          </a:solidFill>
          <a:ln>
            <a:noFill/>
          </a:ln>
        </p:spPr>
        <p:txBody>
          <a:bodyPr spcFirstLastPara="1" wrap="square" lIns="0" tIns="9525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Make reasonable </a:t>
            </a:r>
            <a:r>
              <a:rPr lang="en-GB" sz="1900" b="1">
                <a:latin typeface="Arial"/>
                <a:ea typeface="Arial"/>
                <a:cs typeface="Arial"/>
                <a:sym typeface="Arial"/>
              </a:rPr>
              <a:t>assumptions </a:t>
            </a:r>
            <a:r>
              <a:rPr lang="en-GB" sz="1900">
                <a:latin typeface="Tahoma"/>
                <a:ea typeface="Tahoma"/>
                <a:cs typeface="Tahoma"/>
                <a:sym typeface="Tahoma"/>
              </a:rPr>
              <a:t>based on experience</a:t>
            </a:r>
            <a:endParaRPr sz="1900">
              <a:latin typeface="Tahoma"/>
              <a:ea typeface="Tahoma"/>
              <a:cs typeface="Tahoma"/>
              <a:sym typeface="Tahoma"/>
            </a:endParaRPr>
          </a:p>
        </p:txBody>
      </p:sp>
      <p:sp>
        <p:nvSpPr>
          <p:cNvPr id="417" name="Google Shape;417;p45"/>
          <p:cNvSpPr txBox="1"/>
          <p:nvPr/>
        </p:nvSpPr>
        <p:spPr>
          <a:xfrm>
            <a:off x="1203949" y="3703325"/>
            <a:ext cx="7353300" cy="572135"/>
          </a:xfrm>
          <a:prstGeom prst="rect">
            <a:avLst/>
          </a:prstGeom>
          <a:solidFill>
            <a:srgbClr val="FCE4CD"/>
          </a:solidFill>
          <a:ln>
            <a:noFill/>
          </a:ln>
        </p:spPr>
        <p:txBody>
          <a:bodyPr spcFirstLastPara="1" wrap="square" lIns="0" tIns="9525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Use </a:t>
            </a:r>
            <a:r>
              <a:rPr lang="en-GB" sz="1900" b="1">
                <a:latin typeface="Arial"/>
                <a:ea typeface="Arial"/>
                <a:cs typeface="Arial"/>
                <a:sym typeface="Arial"/>
              </a:rPr>
              <a:t>estimation </a:t>
            </a:r>
            <a:r>
              <a:rPr lang="en-GB" sz="1900">
                <a:latin typeface="Tahoma"/>
                <a:ea typeface="Tahoma"/>
                <a:cs typeface="Tahoma"/>
                <a:sym typeface="Tahoma"/>
              </a:rPr>
              <a:t>techniques for each component</a:t>
            </a:r>
            <a:endParaRPr sz="1900">
              <a:latin typeface="Tahoma"/>
              <a:ea typeface="Tahoma"/>
              <a:cs typeface="Tahoma"/>
              <a:sym typeface="Tahoma"/>
            </a:endParaRPr>
          </a:p>
        </p:txBody>
      </p:sp>
      <p:sp>
        <p:nvSpPr>
          <p:cNvPr id="418" name="Google Shape;418;p45"/>
          <p:cNvSpPr txBox="1"/>
          <p:nvPr/>
        </p:nvSpPr>
        <p:spPr>
          <a:xfrm>
            <a:off x="1508749" y="4389125"/>
            <a:ext cx="7353300" cy="572135"/>
          </a:xfrm>
          <a:prstGeom prst="rect">
            <a:avLst/>
          </a:prstGeom>
          <a:solidFill>
            <a:srgbClr val="FCE4CD"/>
          </a:solidFill>
          <a:ln>
            <a:noFill/>
          </a:ln>
        </p:spPr>
        <p:txBody>
          <a:bodyPr spcFirstLastPara="1" wrap="square" lIns="0" tIns="9525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Combine estimates for each component</a:t>
            </a:r>
            <a:endParaRPr sz="1900">
              <a:latin typeface="Tahoma"/>
              <a:ea typeface="Tahoma"/>
              <a:cs typeface="Tahoma"/>
              <a:sym typeface="Tahoma"/>
            </a:endParaRPr>
          </a:p>
        </p:txBody>
      </p:sp>
      <p:sp>
        <p:nvSpPr>
          <p:cNvPr id="419" name="Google Shape;419;p45"/>
          <p:cNvSpPr txBox="1"/>
          <p:nvPr/>
        </p:nvSpPr>
        <p:spPr>
          <a:xfrm>
            <a:off x="137149" y="960125"/>
            <a:ext cx="7353300" cy="572135"/>
          </a:xfrm>
          <a:prstGeom prst="rect">
            <a:avLst/>
          </a:prstGeom>
          <a:solidFill>
            <a:srgbClr val="FCE4CD"/>
          </a:solidFill>
          <a:ln>
            <a:noFill/>
          </a:ln>
        </p:spPr>
        <p:txBody>
          <a:bodyPr spcFirstLastPara="1" wrap="square" lIns="0" tIns="9460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Clearly state what you are trying to estimate or calculate</a:t>
            </a:r>
            <a:endParaRPr sz="1900">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25" name="Google Shape;425;p46"/>
          <p:cNvGrpSpPr/>
          <p:nvPr/>
        </p:nvGrpSpPr>
        <p:grpSpPr>
          <a:xfrm>
            <a:off x="7812075" y="18832"/>
            <a:ext cx="1268151" cy="1262517"/>
            <a:chOff x="7812075" y="18832"/>
            <a:chExt cx="1268151" cy="1262517"/>
          </a:xfrm>
        </p:grpSpPr>
        <p:pic>
          <p:nvPicPr>
            <p:cNvPr id="426" name="Google Shape;426;p4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27" name="Google Shape;427;p4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28" name="Google Shape;428;p46"/>
          <p:cNvSpPr txBox="1"/>
          <p:nvPr/>
        </p:nvSpPr>
        <p:spPr>
          <a:xfrm>
            <a:off x="442825" y="1175263"/>
            <a:ext cx="5223000" cy="3676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MECE’s full form is </a:t>
            </a:r>
            <a:r>
              <a:rPr lang="en-GB" sz="1700" b="1">
                <a:latin typeface="Arial"/>
                <a:ea typeface="Arial"/>
                <a:cs typeface="Arial"/>
                <a:sym typeface="Arial"/>
              </a:rPr>
              <a:t>Mutually Exclusive Collectively  Exhaustive. </a:t>
            </a:r>
            <a:r>
              <a:rPr lang="en-GB" sz="1700">
                <a:latin typeface="Tahoma"/>
                <a:ea typeface="Tahoma"/>
                <a:cs typeface="Tahoma"/>
                <a:sym typeface="Tahoma"/>
              </a:rPr>
              <a:t>MECE is often used as a term to </a:t>
            </a:r>
            <a:r>
              <a:rPr lang="en-GB" sz="1700" b="1">
                <a:latin typeface="Arial"/>
                <a:ea typeface="Arial"/>
                <a:cs typeface="Arial"/>
                <a:sym typeface="Arial"/>
              </a:rPr>
              <a:t>break  down complex problems into simpler (more  comprehensible) problems </a:t>
            </a:r>
            <a:r>
              <a:rPr lang="en-GB" sz="1700">
                <a:latin typeface="Tahoma"/>
                <a:ea typeface="Tahoma"/>
                <a:cs typeface="Tahoma"/>
                <a:sym typeface="Tahoma"/>
              </a:rPr>
              <a:t>such that all these</a:t>
            </a:r>
            <a:endParaRPr sz="1700">
              <a:latin typeface="Tahoma"/>
              <a:ea typeface="Tahoma"/>
              <a:cs typeface="Tahoma"/>
              <a:sym typeface="Tahoma"/>
            </a:endParaRPr>
          </a:p>
          <a:p>
            <a:pPr marL="12700" marR="840105" lvl="0" indent="0" algn="just" rtl="0">
              <a:lnSpc>
                <a:spcPct val="100000"/>
              </a:lnSpc>
              <a:spcBef>
                <a:spcPts val="0"/>
              </a:spcBef>
              <a:spcAft>
                <a:spcPts val="0"/>
              </a:spcAft>
              <a:buNone/>
            </a:pPr>
            <a:r>
              <a:rPr lang="en-GB" sz="1700">
                <a:latin typeface="Tahoma"/>
                <a:ea typeface="Tahoma"/>
                <a:cs typeface="Tahoma"/>
                <a:sym typeface="Tahoma"/>
              </a:rPr>
              <a:t>sub-problems don’t overlap and all of these  sub-problems, combined together form the  problem comprehensively.</a:t>
            </a:r>
            <a:endParaRPr sz="1700">
              <a:latin typeface="Tahoma"/>
              <a:ea typeface="Tahoma"/>
              <a:cs typeface="Tahoma"/>
              <a:sym typeface="Tahoma"/>
            </a:endParaRPr>
          </a:p>
          <a:p>
            <a:pPr marL="12700" marR="45085" lvl="0" indent="0" algn="l" rtl="0">
              <a:lnSpc>
                <a:spcPct val="100000"/>
              </a:lnSpc>
              <a:spcBef>
                <a:spcPts val="2040"/>
              </a:spcBef>
              <a:spcAft>
                <a:spcPts val="0"/>
              </a:spcAft>
              <a:buNone/>
            </a:pPr>
            <a:r>
              <a:rPr lang="en-GB" sz="1700">
                <a:latin typeface="Tahoma"/>
                <a:ea typeface="Tahoma"/>
                <a:cs typeface="Tahoma"/>
                <a:sym typeface="Tahoma"/>
              </a:rPr>
              <a:t>Some examples include: The problem of decline in  proﬁts can be broken down into subproblems of  decrease in revenue or increase in costs. Now,  increase in costs don’t depend on decrease in  revenues neither does decrease in revenue depend  on increase in costs.</a:t>
            </a:r>
            <a:endParaRPr sz="1700">
              <a:latin typeface="Tahoma"/>
              <a:ea typeface="Tahoma"/>
              <a:cs typeface="Tahoma"/>
              <a:sym typeface="Tahoma"/>
            </a:endParaRPr>
          </a:p>
        </p:txBody>
      </p:sp>
      <p:pic>
        <p:nvPicPr>
          <p:cNvPr id="429" name="Google Shape;429;p46"/>
          <p:cNvPicPr preferRelativeResize="0"/>
          <p:nvPr/>
        </p:nvPicPr>
        <p:blipFill rotWithShape="1">
          <a:blip r:embed="rId5">
            <a:alphaModFix/>
          </a:blip>
          <a:srcRect/>
          <a:stretch/>
        </p:blipFill>
        <p:spPr>
          <a:xfrm>
            <a:off x="5953700" y="1357550"/>
            <a:ext cx="2885500" cy="288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35" name="Google Shape;435;p47"/>
          <p:cNvGrpSpPr/>
          <p:nvPr/>
        </p:nvGrpSpPr>
        <p:grpSpPr>
          <a:xfrm>
            <a:off x="7812075" y="18832"/>
            <a:ext cx="1268151" cy="1262517"/>
            <a:chOff x="7812075" y="18832"/>
            <a:chExt cx="1268151" cy="1262517"/>
          </a:xfrm>
        </p:grpSpPr>
        <p:pic>
          <p:nvPicPr>
            <p:cNvPr id="436" name="Google Shape;436;p4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37" name="Google Shape;437;p4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38" name="Google Shape;438;p47"/>
          <p:cNvSpPr txBox="1"/>
          <p:nvPr/>
        </p:nvSpPr>
        <p:spPr>
          <a:xfrm>
            <a:off x="419725" y="1195963"/>
            <a:ext cx="5019040" cy="3393440"/>
          </a:xfrm>
          <a:prstGeom prst="rect">
            <a:avLst/>
          </a:prstGeom>
          <a:noFill/>
          <a:ln>
            <a:noFill/>
          </a:ln>
        </p:spPr>
        <p:txBody>
          <a:bodyPr spcFirstLastPara="1" wrap="square" lIns="0" tIns="12700" rIns="0" bIns="0" anchor="t" anchorCtr="0">
            <a:spAutoFit/>
          </a:bodyPr>
          <a:lstStyle/>
          <a:p>
            <a:pPr marL="12700" marR="346075" lvl="0" indent="0" algn="l" rtl="0">
              <a:lnSpc>
                <a:spcPct val="100000"/>
              </a:lnSpc>
              <a:spcBef>
                <a:spcPts val="0"/>
              </a:spcBef>
              <a:spcAft>
                <a:spcPts val="0"/>
              </a:spcAft>
              <a:buNone/>
            </a:pPr>
            <a:r>
              <a:rPr lang="en-GB" sz="1700">
                <a:latin typeface="Tahoma"/>
                <a:ea typeface="Tahoma"/>
                <a:cs typeface="Tahoma"/>
                <a:sym typeface="Tahoma"/>
              </a:rPr>
              <a:t>Also, Proﬁts equal revenue minus costs, hence  these two are the ONLY subproblems that can  exist which implies that this is both mutually  exclusive and collectively exhaustive.</a:t>
            </a:r>
            <a:endParaRPr sz="1700">
              <a:latin typeface="Tahoma"/>
              <a:ea typeface="Tahoma"/>
              <a:cs typeface="Tahoma"/>
              <a:sym typeface="Tahoma"/>
            </a:endParaRPr>
          </a:p>
          <a:p>
            <a:pPr marL="12700" marR="5080" lvl="0" indent="0" algn="l" rtl="0">
              <a:lnSpc>
                <a:spcPct val="100000"/>
              </a:lnSpc>
              <a:spcBef>
                <a:spcPts val="2039"/>
              </a:spcBef>
              <a:spcAft>
                <a:spcPts val="0"/>
              </a:spcAft>
              <a:buNone/>
            </a:pPr>
            <a:r>
              <a:rPr lang="en-GB" sz="1700">
                <a:latin typeface="Tahoma"/>
                <a:ea typeface="Tahoma"/>
                <a:cs typeface="Tahoma"/>
                <a:sym typeface="Tahoma"/>
              </a:rPr>
              <a:t>For example, a company might do a MECE  breakdown to evaluate the potential causes of a  decrease in sales. The categories might include  market factors, competition, product issues, and  operational issues. By using a MECE breakdown,  the company can ensure that it has considered all  relevant factors and can make a more informed  decision.</a:t>
            </a:r>
            <a:endParaRPr sz="1700">
              <a:latin typeface="Tahoma"/>
              <a:ea typeface="Tahoma"/>
              <a:cs typeface="Tahoma"/>
              <a:sym typeface="Tahoma"/>
            </a:endParaRPr>
          </a:p>
        </p:txBody>
      </p:sp>
      <p:pic>
        <p:nvPicPr>
          <p:cNvPr id="439" name="Google Shape;439;p47"/>
          <p:cNvPicPr preferRelativeResize="0"/>
          <p:nvPr/>
        </p:nvPicPr>
        <p:blipFill rotWithShape="1">
          <a:blip r:embed="rId5">
            <a:alphaModFix/>
          </a:blip>
          <a:srcRect/>
          <a:stretch/>
        </p:blipFill>
        <p:spPr>
          <a:xfrm>
            <a:off x="5953700" y="1509950"/>
            <a:ext cx="2885500" cy="288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8"/>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45" name="Google Shape;445;p48"/>
          <p:cNvGrpSpPr/>
          <p:nvPr/>
        </p:nvGrpSpPr>
        <p:grpSpPr>
          <a:xfrm>
            <a:off x="537500" y="640032"/>
            <a:ext cx="8404126" cy="2684890"/>
            <a:chOff x="676100" y="18832"/>
            <a:chExt cx="8404126" cy="2684890"/>
          </a:xfrm>
        </p:grpSpPr>
        <p:pic>
          <p:nvPicPr>
            <p:cNvPr id="446" name="Google Shape;446;p4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47" name="Google Shape;447;p48"/>
            <p:cNvPicPr preferRelativeResize="0"/>
            <p:nvPr/>
          </p:nvPicPr>
          <p:blipFill rotWithShape="1">
            <a:blip r:embed="rId4">
              <a:alphaModFix/>
            </a:blip>
            <a:srcRect/>
            <a:stretch/>
          </p:blipFill>
          <p:spPr>
            <a:xfrm>
              <a:off x="7869225" y="56932"/>
              <a:ext cx="1153851" cy="1148217"/>
            </a:xfrm>
            <a:prstGeom prst="rect">
              <a:avLst/>
            </a:prstGeom>
            <a:noFill/>
            <a:ln>
              <a:noFill/>
            </a:ln>
          </p:spPr>
        </p:pic>
        <p:pic>
          <p:nvPicPr>
            <p:cNvPr id="448" name="Google Shape;448;p48"/>
            <p:cNvPicPr preferRelativeResize="0"/>
            <p:nvPr/>
          </p:nvPicPr>
          <p:blipFill rotWithShape="1">
            <a:blip r:embed="rId5">
              <a:alphaModFix/>
            </a:blip>
            <a:srcRect/>
            <a:stretch/>
          </p:blipFill>
          <p:spPr>
            <a:xfrm>
              <a:off x="676100" y="943749"/>
              <a:ext cx="7277752" cy="1759973"/>
            </a:xfrm>
            <a:prstGeom prst="rect">
              <a:avLst/>
            </a:prstGeom>
            <a:noFill/>
            <a:ln>
              <a:noFill/>
            </a:ln>
          </p:spPr>
        </p:pic>
      </p:grpSp>
      <p:pic>
        <p:nvPicPr>
          <p:cNvPr id="449" name="Google Shape;449;p48"/>
          <p:cNvPicPr preferRelativeResize="0"/>
          <p:nvPr/>
        </p:nvPicPr>
        <p:blipFill rotWithShape="1">
          <a:blip r:embed="rId6">
            <a:alphaModFix/>
          </a:blip>
          <a:srcRect/>
          <a:stretch/>
        </p:blipFill>
        <p:spPr>
          <a:xfrm>
            <a:off x="2749043" y="3510946"/>
            <a:ext cx="3056258" cy="13252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460925" y="273000"/>
            <a:ext cx="463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Mode of Training</a:t>
            </a:r>
            <a:endParaRPr/>
          </a:p>
        </p:txBody>
      </p:sp>
      <p:pic>
        <p:nvPicPr>
          <p:cNvPr id="115" name="Google Shape;115;p22"/>
          <p:cNvPicPr preferRelativeResize="0"/>
          <p:nvPr/>
        </p:nvPicPr>
        <p:blipFill rotWithShape="1">
          <a:blip r:embed="rId3">
            <a:alphaModFix/>
          </a:blip>
          <a:srcRect/>
          <a:stretch/>
        </p:blipFill>
        <p:spPr>
          <a:xfrm>
            <a:off x="6617761" y="1179996"/>
            <a:ext cx="1945672" cy="1397582"/>
          </a:xfrm>
          <a:prstGeom prst="rect">
            <a:avLst/>
          </a:prstGeom>
          <a:noFill/>
          <a:ln>
            <a:noFill/>
          </a:ln>
        </p:spPr>
      </p:pic>
      <p:pic>
        <p:nvPicPr>
          <p:cNvPr id="116" name="Google Shape;116;p22"/>
          <p:cNvPicPr preferRelativeResize="0"/>
          <p:nvPr/>
        </p:nvPicPr>
        <p:blipFill rotWithShape="1">
          <a:blip r:embed="rId4">
            <a:alphaModFix/>
          </a:blip>
          <a:srcRect/>
          <a:stretch/>
        </p:blipFill>
        <p:spPr>
          <a:xfrm>
            <a:off x="3498833" y="1126791"/>
            <a:ext cx="1786957" cy="1608358"/>
          </a:xfrm>
          <a:prstGeom prst="rect">
            <a:avLst/>
          </a:prstGeom>
          <a:noFill/>
          <a:ln>
            <a:noFill/>
          </a:ln>
        </p:spPr>
      </p:pic>
      <p:pic>
        <p:nvPicPr>
          <p:cNvPr id="117" name="Google Shape;117;p22"/>
          <p:cNvPicPr preferRelativeResize="0"/>
          <p:nvPr/>
        </p:nvPicPr>
        <p:blipFill rotWithShape="1">
          <a:blip r:embed="rId5">
            <a:alphaModFix/>
          </a:blip>
          <a:srcRect/>
          <a:stretch/>
        </p:blipFill>
        <p:spPr>
          <a:xfrm>
            <a:off x="1104469" y="2991003"/>
            <a:ext cx="968678" cy="1707388"/>
          </a:xfrm>
          <a:prstGeom prst="rect">
            <a:avLst/>
          </a:prstGeom>
          <a:noFill/>
          <a:ln>
            <a:noFill/>
          </a:ln>
        </p:spPr>
      </p:pic>
      <p:pic>
        <p:nvPicPr>
          <p:cNvPr id="118" name="Google Shape;118;p22"/>
          <p:cNvPicPr preferRelativeResize="0"/>
          <p:nvPr/>
        </p:nvPicPr>
        <p:blipFill rotWithShape="1">
          <a:blip r:embed="rId6">
            <a:alphaModFix/>
          </a:blip>
          <a:srcRect/>
          <a:stretch/>
        </p:blipFill>
        <p:spPr>
          <a:xfrm>
            <a:off x="6764149" y="2889449"/>
            <a:ext cx="1295399" cy="1904999"/>
          </a:xfrm>
          <a:prstGeom prst="rect">
            <a:avLst/>
          </a:prstGeom>
          <a:noFill/>
          <a:ln>
            <a:noFill/>
          </a:ln>
        </p:spPr>
      </p:pic>
      <p:pic>
        <p:nvPicPr>
          <p:cNvPr id="119" name="Google Shape;119;p22"/>
          <p:cNvPicPr preferRelativeResize="0"/>
          <p:nvPr/>
        </p:nvPicPr>
        <p:blipFill rotWithShape="1">
          <a:blip r:embed="rId7">
            <a:alphaModFix/>
          </a:blip>
          <a:srcRect/>
          <a:stretch/>
        </p:blipFill>
        <p:spPr>
          <a:xfrm>
            <a:off x="3239787" y="3200046"/>
            <a:ext cx="2514599" cy="1463991"/>
          </a:xfrm>
          <a:prstGeom prst="rect">
            <a:avLst/>
          </a:prstGeom>
          <a:noFill/>
          <a:ln>
            <a:noFill/>
          </a:ln>
        </p:spPr>
      </p:pic>
      <p:pic>
        <p:nvPicPr>
          <p:cNvPr id="120" name="Google Shape;120;p22"/>
          <p:cNvPicPr preferRelativeResize="0"/>
          <p:nvPr/>
        </p:nvPicPr>
        <p:blipFill rotWithShape="1">
          <a:blip r:embed="rId8">
            <a:alphaModFix/>
          </a:blip>
          <a:srcRect/>
          <a:stretch/>
        </p:blipFill>
        <p:spPr>
          <a:xfrm>
            <a:off x="803225" y="1108771"/>
            <a:ext cx="1445846" cy="17195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9"/>
          <p:cNvSpPr txBox="1">
            <a:spLocks noGrp="1"/>
          </p:cNvSpPr>
          <p:nvPr>
            <p:ph type="title"/>
          </p:nvPr>
        </p:nvSpPr>
        <p:spPr>
          <a:xfrm>
            <a:off x="384725" y="120600"/>
            <a:ext cx="4381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 Example</a:t>
            </a:r>
            <a:endParaRPr/>
          </a:p>
        </p:txBody>
      </p:sp>
      <p:grpSp>
        <p:nvGrpSpPr>
          <p:cNvPr id="455" name="Google Shape;455;p49"/>
          <p:cNvGrpSpPr/>
          <p:nvPr/>
        </p:nvGrpSpPr>
        <p:grpSpPr>
          <a:xfrm>
            <a:off x="7812075" y="18832"/>
            <a:ext cx="1268151" cy="1262517"/>
            <a:chOff x="7812075" y="18832"/>
            <a:chExt cx="1268151" cy="1262517"/>
          </a:xfrm>
        </p:grpSpPr>
        <p:pic>
          <p:nvPicPr>
            <p:cNvPr id="456" name="Google Shape;456;p4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57" name="Google Shape;457;p4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458" name="Google Shape;458;p49"/>
          <p:cNvPicPr preferRelativeResize="0"/>
          <p:nvPr/>
        </p:nvPicPr>
        <p:blipFill rotWithShape="1">
          <a:blip r:embed="rId5">
            <a:alphaModFix/>
          </a:blip>
          <a:srcRect/>
          <a:stretch/>
        </p:blipFill>
        <p:spPr>
          <a:xfrm>
            <a:off x="1317624" y="1029500"/>
            <a:ext cx="5761324" cy="32921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Guesstimates Approach - Exercise (15 mins)</a:t>
            </a:r>
            <a:endParaRPr sz="3200">
              <a:latin typeface="Tahoma"/>
              <a:ea typeface="Tahoma"/>
              <a:cs typeface="Tahoma"/>
              <a:sym typeface="Tahoma"/>
            </a:endParaRPr>
          </a:p>
        </p:txBody>
      </p:sp>
      <p:grpSp>
        <p:nvGrpSpPr>
          <p:cNvPr id="464" name="Google Shape;464;p50"/>
          <p:cNvGrpSpPr/>
          <p:nvPr/>
        </p:nvGrpSpPr>
        <p:grpSpPr>
          <a:xfrm>
            <a:off x="7812075" y="18832"/>
            <a:ext cx="1268151" cy="1262517"/>
            <a:chOff x="7812075" y="18832"/>
            <a:chExt cx="1268151" cy="1262517"/>
          </a:xfrm>
        </p:grpSpPr>
        <p:pic>
          <p:nvPicPr>
            <p:cNvPr id="465" name="Google Shape;465;p5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66" name="Google Shape;466;p5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67" name="Google Shape;467;p50"/>
          <p:cNvSpPr txBox="1"/>
          <p:nvPr/>
        </p:nvSpPr>
        <p:spPr>
          <a:xfrm>
            <a:off x="406138" y="1333522"/>
            <a:ext cx="8168100" cy="5976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900">
                <a:latin typeface="Tahoma"/>
                <a:ea typeface="Tahoma"/>
                <a:cs typeface="Tahoma"/>
                <a:sym typeface="Tahoma"/>
              </a:rPr>
              <a:t>What are the components in the approach of calculating the Real Madrid  jerseys?</a:t>
            </a:r>
            <a:endParaRPr sz="1900">
              <a:latin typeface="Tahoma"/>
              <a:ea typeface="Tahoma"/>
              <a:cs typeface="Tahoma"/>
              <a:sym typeface="Tahoma"/>
            </a:endParaRPr>
          </a:p>
        </p:txBody>
      </p:sp>
      <p:grpSp>
        <p:nvGrpSpPr>
          <p:cNvPr id="468" name="Google Shape;468;p50"/>
          <p:cNvGrpSpPr/>
          <p:nvPr/>
        </p:nvGrpSpPr>
        <p:grpSpPr>
          <a:xfrm>
            <a:off x="360987" y="2250762"/>
            <a:ext cx="2619525" cy="831225"/>
            <a:chOff x="360987" y="2250762"/>
            <a:chExt cx="2619525" cy="831225"/>
          </a:xfrm>
        </p:grpSpPr>
        <p:pic>
          <p:nvPicPr>
            <p:cNvPr id="469" name="Google Shape;469;p50"/>
            <p:cNvPicPr preferRelativeResize="0"/>
            <p:nvPr/>
          </p:nvPicPr>
          <p:blipFill rotWithShape="1">
            <a:blip r:embed="rId5">
              <a:alphaModFix/>
            </a:blip>
            <a:srcRect/>
            <a:stretch/>
          </p:blipFill>
          <p:spPr>
            <a:xfrm>
              <a:off x="360987" y="2250762"/>
              <a:ext cx="2619525" cy="831225"/>
            </a:xfrm>
            <a:prstGeom prst="rect">
              <a:avLst/>
            </a:prstGeom>
            <a:noFill/>
            <a:ln>
              <a:noFill/>
            </a:ln>
          </p:spPr>
        </p:pic>
        <p:sp>
          <p:nvSpPr>
            <p:cNvPr id="470" name="Google Shape;470;p50"/>
            <p:cNvSpPr/>
            <p:nvPr/>
          </p:nvSpPr>
          <p:spPr>
            <a:xfrm>
              <a:off x="422899" y="22936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1" name="Google Shape;471;p50"/>
            <p:cNvSpPr/>
            <p:nvPr/>
          </p:nvSpPr>
          <p:spPr>
            <a:xfrm>
              <a:off x="422899" y="22936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72" name="Google Shape;472;p50"/>
          <p:cNvGrpSpPr/>
          <p:nvPr/>
        </p:nvGrpSpPr>
        <p:grpSpPr>
          <a:xfrm>
            <a:off x="360987" y="3241362"/>
            <a:ext cx="2619525" cy="831225"/>
            <a:chOff x="360987" y="3241362"/>
            <a:chExt cx="2619525" cy="831225"/>
          </a:xfrm>
        </p:grpSpPr>
        <p:pic>
          <p:nvPicPr>
            <p:cNvPr id="473" name="Google Shape;473;p50"/>
            <p:cNvPicPr preferRelativeResize="0"/>
            <p:nvPr/>
          </p:nvPicPr>
          <p:blipFill rotWithShape="1">
            <a:blip r:embed="rId5">
              <a:alphaModFix/>
            </a:blip>
            <a:srcRect/>
            <a:stretch/>
          </p:blipFill>
          <p:spPr>
            <a:xfrm>
              <a:off x="360987" y="3241362"/>
              <a:ext cx="2619525" cy="831225"/>
            </a:xfrm>
            <a:prstGeom prst="rect">
              <a:avLst/>
            </a:prstGeom>
            <a:noFill/>
            <a:ln>
              <a:noFill/>
            </a:ln>
          </p:spPr>
        </p:pic>
        <p:sp>
          <p:nvSpPr>
            <p:cNvPr id="474" name="Google Shape;474;p50"/>
            <p:cNvSpPr/>
            <p:nvPr/>
          </p:nvSpPr>
          <p:spPr>
            <a:xfrm>
              <a:off x="422899" y="32842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5" name="Google Shape;475;p50"/>
            <p:cNvSpPr/>
            <p:nvPr/>
          </p:nvSpPr>
          <p:spPr>
            <a:xfrm>
              <a:off x="422899" y="32842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76" name="Google Shape;476;p50"/>
          <p:cNvGrpSpPr/>
          <p:nvPr/>
        </p:nvGrpSpPr>
        <p:grpSpPr>
          <a:xfrm>
            <a:off x="3180387" y="2250762"/>
            <a:ext cx="2619525" cy="831225"/>
            <a:chOff x="3180387" y="2250762"/>
            <a:chExt cx="2619525" cy="831225"/>
          </a:xfrm>
        </p:grpSpPr>
        <p:pic>
          <p:nvPicPr>
            <p:cNvPr id="477" name="Google Shape;477;p50"/>
            <p:cNvPicPr preferRelativeResize="0"/>
            <p:nvPr/>
          </p:nvPicPr>
          <p:blipFill rotWithShape="1">
            <a:blip r:embed="rId5">
              <a:alphaModFix/>
            </a:blip>
            <a:srcRect/>
            <a:stretch/>
          </p:blipFill>
          <p:spPr>
            <a:xfrm>
              <a:off x="3180387" y="2250762"/>
              <a:ext cx="2619525" cy="831225"/>
            </a:xfrm>
            <a:prstGeom prst="rect">
              <a:avLst/>
            </a:prstGeom>
            <a:noFill/>
            <a:ln>
              <a:noFill/>
            </a:ln>
          </p:spPr>
        </p:pic>
        <p:sp>
          <p:nvSpPr>
            <p:cNvPr id="478" name="Google Shape;478;p50"/>
            <p:cNvSpPr/>
            <p:nvPr/>
          </p:nvSpPr>
          <p:spPr>
            <a:xfrm>
              <a:off x="3242300" y="22936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9" name="Google Shape;479;p50"/>
            <p:cNvSpPr/>
            <p:nvPr/>
          </p:nvSpPr>
          <p:spPr>
            <a:xfrm>
              <a:off x="3242300" y="22936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0" name="Google Shape;480;p50"/>
          <p:cNvGrpSpPr/>
          <p:nvPr/>
        </p:nvGrpSpPr>
        <p:grpSpPr>
          <a:xfrm>
            <a:off x="6075987" y="2250762"/>
            <a:ext cx="2619525" cy="831225"/>
            <a:chOff x="6075987" y="2250762"/>
            <a:chExt cx="2619525" cy="831225"/>
          </a:xfrm>
        </p:grpSpPr>
        <p:pic>
          <p:nvPicPr>
            <p:cNvPr id="481" name="Google Shape;481;p50"/>
            <p:cNvPicPr preferRelativeResize="0"/>
            <p:nvPr/>
          </p:nvPicPr>
          <p:blipFill rotWithShape="1">
            <a:blip r:embed="rId5">
              <a:alphaModFix/>
            </a:blip>
            <a:srcRect/>
            <a:stretch/>
          </p:blipFill>
          <p:spPr>
            <a:xfrm>
              <a:off x="6075987" y="2250762"/>
              <a:ext cx="2619525" cy="831225"/>
            </a:xfrm>
            <a:prstGeom prst="rect">
              <a:avLst/>
            </a:prstGeom>
            <a:noFill/>
            <a:ln>
              <a:noFill/>
            </a:ln>
          </p:spPr>
        </p:pic>
        <p:sp>
          <p:nvSpPr>
            <p:cNvPr id="482" name="Google Shape;482;p50"/>
            <p:cNvSpPr/>
            <p:nvPr/>
          </p:nvSpPr>
          <p:spPr>
            <a:xfrm>
              <a:off x="6137899" y="2293625"/>
              <a:ext cx="2496185" cy="708025"/>
            </a:xfrm>
            <a:custGeom>
              <a:avLst/>
              <a:gdLst/>
              <a:ahLst/>
              <a:cxnLst/>
              <a:rect l="l" t="t" r="r" b="b"/>
              <a:pathLst>
                <a:path w="2496184"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83" name="Google Shape;483;p50"/>
            <p:cNvSpPr/>
            <p:nvPr/>
          </p:nvSpPr>
          <p:spPr>
            <a:xfrm>
              <a:off x="6137899" y="2293625"/>
              <a:ext cx="2496185" cy="708025"/>
            </a:xfrm>
            <a:custGeom>
              <a:avLst/>
              <a:gdLst/>
              <a:ahLst/>
              <a:cxnLst/>
              <a:rect l="l" t="t" r="r" b="b"/>
              <a:pathLst>
                <a:path w="2496184"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4" name="Google Shape;484;p50"/>
          <p:cNvGrpSpPr/>
          <p:nvPr/>
        </p:nvGrpSpPr>
        <p:grpSpPr>
          <a:xfrm>
            <a:off x="3180387" y="3241362"/>
            <a:ext cx="2619525" cy="831225"/>
            <a:chOff x="3180387" y="3241362"/>
            <a:chExt cx="2619525" cy="831225"/>
          </a:xfrm>
        </p:grpSpPr>
        <p:pic>
          <p:nvPicPr>
            <p:cNvPr id="485" name="Google Shape;485;p50"/>
            <p:cNvPicPr preferRelativeResize="0"/>
            <p:nvPr/>
          </p:nvPicPr>
          <p:blipFill rotWithShape="1">
            <a:blip r:embed="rId5">
              <a:alphaModFix/>
            </a:blip>
            <a:srcRect/>
            <a:stretch/>
          </p:blipFill>
          <p:spPr>
            <a:xfrm>
              <a:off x="3180387" y="3241362"/>
              <a:ext cx="2619525" cy="831225"/>
            </a:xfrm>
            <a:prstGeom prst="rect">
              <a:avLst/>
            </a:prstGeom>
            <a:noFill/>
            <a:ln>
              <a:noFill/>
            </a:ln>
          </p:spPr>
        </p:pic>
        <p:sp>
          <p:nvSpPr>
            <p:cNvPr id="486" name="Google Shape;486;p50"/>
            <p:cNvSpPr/>
            <p:nvPr/>
          </p:nvSpPr>
          <p:spPr>
            <a:xfrm>
              <a:off x="3242300" y="32842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87" name="Google Shape;487;p50"/>
            <p:cNvSpPr/>
            <p:nvPr/>
          </p:nvSpPr>
          <p:spPr>
            <a:xfrm>
              <a:off x="3242300" y="32842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8" name="Google Shape;488;p50"/>
          <p:cNvGrpSpPr/>
          <p:nvPr/>
        </p:nvGrpSpPr>
        <p:grpSpPr>
          <a:xfrm>
            <a:off x="6075987" y="3241362"/>
            <a:ext cx="2619525" cy="831225"/>
            <a:chOff x="6075987" y="3241362"/>
            <a:chExt cx="2619525" cy="831225"/>
          </a:xfrm>
        </p:grpSpPr>
        <p:pic>
          <p:nvPicPr>
            <p:cNvPr id="489" name="Google Shape;489;p50"/>
            <p:cNvPicPr preferRelativeResize="0"/>
            <p:nvPr/>
          </p:nvPicPr>
          <p:blipFill rotWithShape="1">
            <a:blip r:embed="rId5">
              <a:alphaModFix/>
            </a:blip>
            <a:srcRect/>
            <a:stretch/>
          </p:blipFill>
          <p:spPr>
            <a:xfrm>
              <a:off x="6075987" y="3241362"/>
              <a:ext cx="2619525" cy="831225"/>
            </a:xfrm>
            <a:prstGeom prst="rect">
              <a:avLst/>
            </a:prstGeom>
            <a:noFill/>
            <a:ln>
              <a:noFill/>
            </a:ln>
          </p:spPr>
        </p:pic>
        <p:sp>
          <p:nvSpPr>
            <p:cNvPr id="490" name="Google Shape;490;p50"/>
            <p:cNvSpPr/>
            <p:nvPr/>
          </p:nvSpPr>
          <p:spPr>
            <a:xfrm>
              <a:off x="6137899" y="3284225"/>
              <a:ext cx="2496185" cy="708025"/>
            </a:xfrm>
            <a:custGeom>
              <a:avLst/>
              <a:gdLst/>
              <a:ahLst/>
              <a:cxnLst/>
              <a:rect l="l" t="t" r="r" b="b"/>
              <a:pathLst>
                <a:path w="2496184"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91" name="Google Shape;491;p50"/>
            <p:cNvSpPr/>
            <p:nvPr/>
          </p:nvSpPr>
          <p:spPr>
            <a:xfrm>
              <a:off x="6137899" y="3284225"/>
              <a:ext cx="2496185" cy="708025"/>
            </a:xfrm>
            <a:custGeom>
              <a:avLst/>
              <a:gdLst/>
              <a:ahLst/>
              <a:cxnLst/>
              <a:rect l="l" t="t" r="r" b="b"/>
              <a:pathLst>
                <a:path w="2496184"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1"/>
          <p:cNvSpPr txBox="1"/>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Guesstimates Approach - Exercise (15 mins)</a:t>
            </a:r>
            <a:endParaRPr sz="3200">
              <a:latin typeface="Tahoma"/>
              <a:ea typeface="Tahoma"/>
              <a:cs typeface="Tahoma"/>
              <a:sym typeface="Tahoma"/>
            </a:endParaRPr>
          </a:p>
        </p:txBody>
      </p:sp>
      <p:grpSp>
        <p:nvGrpSpPr>
          <p:cNvPr id="497" name="Google Shape;497;p51"/>
          <p:cNvGrpSpPr/>
          <p:nvPr/>
        </p:nvGrpSpPr>
        <p:grpSpPr>
          <a:xfrm>
            <a:off x="7812075" y="18832"/>
            <a:ext cx="1268151" cy="1262517"/>
            <a:chOff x="7812075" y="18832"/>
            <a:chExt cx="1268151" cy="1262517"/>
          </a:xfrm>
        </p:grpSpPr>
        <p:pic>
          <p:nvPicPr>
            <p:cNvPr id="498" name="Google Shape;498;p5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99" name="Google Shape;499;p51"/>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500" name="Google Shape;500;p51"/>
          <p:cNvSpPr txBox="1"/>
          <p:nvPr/>
        </p:nvSpPr>
        <p:spPr>
          <a:xfrm>
            <a:off x="419725" y="1281347"/>
            <a:ext cx="4707300" cy="305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One estimate Guesstimate of Real Madrid</a:t>
            </a:r>
            <a:endParaRPr sz="1900">
              <a:latin typeface="Tahoma"/>
              <a:ea typeface="Tahoma"/>
              <a:cs typeface="Tahoma"/>
              <a:sym typeface="Tahoma"/>
            </a:endParaRPr>
          </a:p>
        </p:txBody>
      </p:sp>
      <p:pic>
        <p:nvPicPr>
          <p:cNvPr id="501" name="Google Shape;501;p51"/>
          <p:cNvPicPr preferRelativeResize="0"/>
          <p:nvPr/>
        </p:nvPicPr>
        <p:blipFill rotWithShape="1">
          <a:blip r:embed="rId5">
            <a:alphaModFix/>
          </a:blip>
          <a:srcRect/>
          <a:stretch/>
        </p:blipFill>
        <p:spPr>
          <a:xfrm>
            <a:off x="1451850" y="1711725"/>
            <a:ext cx="5833101" cy="3126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2"/>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10"/>
        <p:cNvGrpSpPr/>
        <p:nvPr/>
      </p:nvGrpSpPr>
      <p:grpSpPr>
        <a:xfrm>
          <a:off x="0" y="0"/>
          <a:ext cx="0" cy="0"/>
          <a:chOff x="0" y="0"/>
          <a:chExt cx="0" cy="0"/>
        </a:xfrm>
      </p:grpSpPr>
      <p:sp>
        <p:nvSpPr>
          <p:cNvPr id="511" name="Google Shape;511;p5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2" name="Google Shape;512;p5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3" name="Google Shape;513;p5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4" name="Google Shape;514;p5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5" name="Google Shape;515;p5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516" name="Google Shape;516;p53"/>
          <p:cNvGrpSpPr/>
          <p:nvPr/>
        </p:nvGrpSpPr>
        <p:grpSpPr>
          <a:xfrm>
            <a:off x="1004151" y="2632125"/>
            <a:ext cx="8030873" cy="2396924"/>
            <a:chOff x="1004151" y="2632125"/>
            <a:chExt cx="8030873" cy="2396924"/>
          </a:xfrm>
        </p:grpSpPr>
        <p:sp>
          <p:nvSpPr>
            <p:cNvPr id="517" name="Google Shape;517;p53"/>
            <p:cNvSpPr/>
            <p:nvPr/>
          </p:nvSpPr>
          <p:spPr>
            <a:xfrm>
              <a:off x="1004151" y="3969100"/>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518" name="Google Shape;518;p53"/>
            <p:cNvPicPr preferRelativeResize="0"/>
            <p:nvPr/>
          </p:nvPicPr>
          <p:blipFill rotWithShape="1">
            <a:blip r:embed="rId3">
              <a:alphaModFix/>
            </a:blip>
            <a:srcRect/>
            <a:stretch/>
          </p:blipFill>
          <p:spPr>
            <a:xfrm>
              <a:off x="6209300" y="2632125"/>
              <a:ext cx="2825724" cy="2396924"/>
            </a:xfrm>
            <a:prstGeom prst="rect">
              <a:avLst/>
            </a:prstGeom>
            <a:noFill/>
            <a:ln>
              <a:noFill/>
            </a:ln>
          </p:spPr>
        </p:pic>
      </p:grpSp>
      <p:sp>
        <p:nvSpPr>
          <p:cNvPr id="519" name="Google Shape;519;p53"/>
          <p:cNvSpPr txBox="1"/>
          <p:nvPr/>
        </p:nvSpPr>
        <p:spPr>
          <a:xfrm>
            <a:off x="2362650" y="2782054"/>
            <a:ext cx="37826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Demand and Supply approach</a:t>
            </a:r>
            <a:endParaRPr sz="2200">
              <a:latin typeface="Trebuchet MS"/>
              <a:ea typeface="Trebuchet MS"/>
              <a:cs typeface="Trebuchet MS"/>
              <a:sym typeface="Trebuchet MS"/>
            </a:endParaRPr>
          </a:p>
        </p:txBody>
      </p:sp>
      <p:sp>
        <p:nvSpPr>
          <p:cNvPr id="520" name="Google Shape;520;p5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4"/>
          <p:cNvSpPr txBox="1"/>
          <p:nvPr/>
        </p:nvSpPr>
        <p:spPr>
          <a:xfrm>
            <a:off x="399049" y="1254006"/>
            <a:ext cx="3579495" cy="2038985"/>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Deﬁning a problem statement</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Guesstimate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MECE</a:t>
            </a:r>
            <a:endParaRPr sz="1800">
              <a:latin typeface="Tahoma"/>
              <a:ea typeface="Tahoma"/>
              <a:cs typeface="Tahoma"/>
              <a:sym typeface="Tahoma"/>
            </a:endParaRPr>
          </a:p>
          <a:p>
            <a:pPr marL="379095" marR="0" lvl="0" indent="-367030" algn="l" rtl="0">
              <a:lnSpc>
                <a:spcPct val="100000"/>
              </a:lnSpc>
              <a:spcBef>
                <a:spcPts val="1930"/>
              </a:spcBef>
              <a:spcAft>
                <a:spcPts val="0"/>
              </a:spcAft>
              <a:buSzPts val="1800"/>
              <a:buFont typeface="Arial"/>
              <a:buChar char="●"/>
            </a:pPr>
            <a:r>
              <a:rPr lang="en-GB" sz="1800">
                <a:latin typeface="Tahoma"/>
                <a:ea typeface="Tahoma"/>
                <a:cs typeface="Tahoma"/>
                <a:sym typeface="Tahoma"/>
              </a:rPr>
              <a:t>Real Madrid jersey example</a:t>
            </a:r>
            <a:endParaRPr sz="1800">
              <a:latin typeface="Tahoma"/>
              <a:ea typeface="Tahoma"/>
              <a:cs typeface="Tahoma"/>
              <a:sym typeface="Tahoma"/>
            </a:endParaRPr>
          </a:p>
        </p:txBody>
      </p:sp>
      <p:sp>
        <p:nvSpPr>
          <p:cNvPr id="526" name="Google Shape;526;p54"/>
          <p:cNvSpPr txBox="1">
            <a:spLocks noGrp="1"/>
          </p:cNvSpPr>
          <p:nvPr>
            <p:ph type="title"/>
          </p:nvPr>
        </p:nvSpPr>
        <p:spPr>
          <a:xfrm>
            <a:off x="384725" y="273000"/>
            <a:ext cx="2025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grpSp>
        <p:nvGrpSpPr>
          <p:cNvPr id="527" name="Google Shape;527;p54"/>
          <p:cNvGrpSpPr/>
          <p:nvPr/>
        </p:nvGrpSpPr>
        <p:grpSpPr>
          <a:xfrm>
            <a:off x="6157400" y="885727"/>
            <a:ext cx="2063798" cy="1953900"/>
            <a:chOff x="6157400" y="885727"/>
            <a:chExt cx="2063798" cy="1953900"/>
          </a:xfrm>
        </p:grpSpPr>
        <p:pic>
          <p:nvPicPr>
            <p:cNvPr id="528" name="Google Shape;528;p54"/>
            <p:cNvPicPr preferRelativeResize="0"/>
            <p:nvPr/>
          </p:nvPicPr>
          <p:blipFill rotWithShape="1">
            <a:blip r:embed="rId3">
              <a:alphaModFix/>
            </a:blip>
            <a:srcRect/>
            <a:stretch/>
          </p:blipFill>
          <p:spPr>
            <a:xfrm>
              <a:off x="6157400" y="885727"/>
              <a:ext cx="2063798" cy="1953900"/>
            </a:xfrm>
            <a:prstGeom prst="rect">
              <a:avLst/>
            </a:prstGeom>
            <a:noFill/>
            <a:ln>
              <a:noFill/>
            </a:ln>
          </p:spPr>
        </p:pic>
        <p:pic>
          <p:nvPicPr>
            <p:cNvPr id="529" name="Google Shape;529;p54"/>
            <p:cNvPicPr preferRelativeResize="0"/>
            <p:nvPr/>
          </p:nvPicPr>
          <p:blipFill rotWithShape="1">
            <a:blip r:embed="rId4">
              <a:alphaModFix/>
            </a:blip>
            <a:srcRect/>
            <a:stretch/>
          </p:blipFill>
          <p:spPr>
            <a:xfrm>
              <a:off x="6214550" y="923827"/>
              <a:ext cx="1949498" cy="18396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5"/>
          <p:cNvSpPr txBox="1">
            <a:spLocks noGrp="1"/>
          </p:cNvSpPr>
          <p:nvPr>
            <p:ph type="title"/>
          </p:nvPr>
        </p:nvSpPr>
        <p:spPr>
          <a:xfrm>
            <a:off x="384725" y="120590"/>
            <a:ext cx="166433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Why MECE?</a:t>
            </a:r>
            <a:endParaRPr/>
          </a:p>
        </p:txBody>
      </p:sp>
      <p:grpSp>
        <p:nvGrpSpPr>
          <p:cNvPr id="535" name="Google Shape;535;p55"/>
          <p:cNvGrpSpPr/>
          <p:nvPr/>
        </p:nvGrpSpPr>
        <p:grpSpPr>
          <a:xfrm>
            <a:off x="7812075" y="18832"/>
            <a:ext cx="1268151" cy="1262517"/>
            <a:chOff x="7812075" y="18832"/>
            <a:chExt cx="1268151" cy="1262517"/>
          </a:xfrm>
        </p:grpSpPr>
        <p:pic>
          <p:nvPicPr>
            <p:cNvPr id="536" name="Google Shape;536;p5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37" name="Google Shape;537;p55"/>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38" name="Google Shape;538;p55"/>
          <p:cNvPicPr preferRelativeResize="0"/>
          <p:nvPr/>
        </p:nvPicPr>
        <p:blipFill rotWithShape="1">
          <a:blip r:embed="rId5">
            <a:alphaModFix/>
          </a:blip>
          <a:srcRect/>
          <a:stretch/>
        </p:blipFill>
        <p:spPr>
          <a:xfrm>
            <a:off x="2680026" y="679514"/>
            <a:ext cx="3782694" cy="3782548"/>
          </a:xfrm>
          <a:prstGeom prst="rect">
            <a:avLst/>
          </a:prstGeom>
          <a:noFill/>
          <a:ln>
            <a:noFill/>
          </a:ln>
        </p:spPr>
      </p:pic>
      <p:sp>
        <p:nvSpPr>
          <p:cNvPr id="539" name="Google Shape;539;p55"/>
          <p:cNvSpPr txBox="1"/>
          <p:nvPr/>
        </p:nvSpPr>
        <p:spPr>
          <a:xfrm>
            <a:off x="4246383" y="2408063"/>
            <a:ext cx="6419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b="1">
                <a:latin typeface="Arial"/>
                <a:ea typeface="Arial"/>
                <a:cs typeface="Arial"/>
                <a:sym typeface="Arial"/>
              </a:rPr>
              <a:t>MECE</a:t>
            </a:r>
            <a:endParaRPr sz="1800">
              <a:latin typeface="Arial"/>
              <a:ea typeface="Arial"/>
              <a:cs typeface="Arial"/>
              <a:sym typeface="Arial"/>
            </a:endParaRPr>
          </a:p>
        </p:txBody>
      </p:sp>
      <p:sp>
        <p:nvSpPr>
          <p:cNvPr id="540" name="Google Shape;540;p55"/>
          <p:cNvSpPr txBox="1"/>
          <p:nvPr/>
        </p:nvSpPr>
        <p:spPr>
          <a:xfrm rot="-3720000">
            <a:off x="4853829" y="2967737"/>
            <a:ext cx="1422384" cy="203200"/>
          </a:xfrm>
          <a:prstGeom prst="rect">
            <a:avLst/>
          </a:prstGeom>
          <a:noFill/>
          <a:ln>
            <a:noFill/>
          </a:ln>
        </p:spPr>
        <p:txBody>
          <a:bodyPr spcFirstLastPara="1" wrap="square" lIns="0" tIns="0" rIns="0" bIns="0" anchor="t" anchorCtr="0">
            <a:spAutoFit/>
          </a:bodyPr>
          <a:lstStyle/>
          <a:p>
            <a:pPr marL="0" marR="0" lvl="0" indent="0" algn="l" rtl="0">
              <a:lnSpc>
                <a:spcPct val="66666"/>
              </a:lnSpc>
              <a:spcBef>
                <a:spcPts val="0"/>
              </a:spcBef>
              <a:spcAft>
                <a:spcPts val="0"/>
              </a:spcAft>
              <a:buNone/>
            </a:pPr>
            <a:r>
              <a:rPr lang="en-GB" sz="1600">
                <a:latin typeface="Roboto"/>
                <a:ea typeface="Roboto"/>
                <a:cs typeface="Roboto"/>
                <a:sym typeface="Roboto"/>
              </a:rPr>
              <a:t>Compr</a:t>
            </a:r>
            <a:r>
              <a:rPr lang="en-GB" sz="2400" baseline="30000">
                <a:latin typeface="Roboto"/>
                <a:ea typeface="Roboto"/>
                <a:cs typeface="Roboto"/>
                <a:sym typeface="Roboto"/>
              </a:rPr>
              <a:t>ehensive</a:t>
            </a:r>
            <a:endParaRPr sz="2400" baseline="30000">
              <a:latin typeface="Roboto"/>
              <a:ea typeface="Roboto"/>
              <a:cs typeface="Roboto"/>
              <a:sym typeface="Roboto"/>
            </a:endParaRPr>
          </a:p>
        </p:txBody>
      </p:sp>
      <p:sp>
        <p:nvSpPr>
          <p:cNvPr id="541" name="Google Shape;541;p55"/>
          <p:cNvSpPr txBox="1"/>
          <p:nvPr/>
        </p:nvSpPr>
        <p:spPr>
          <a:xfrm>
            <a:off x="4155236" y="1283799"/>
            <a:ext cx="833119"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a:latin typeface="Tahoma"/>
                <a:ea typeface="Tahoma"/>
                <a:cs typeface="Tahoma"/>
                <a:sym typeface="Tahoma"/>
              </a:rPr>
              <a:t>Eﬃcient</a:t>
            </a:r>
            <a:endParaRPr sz="1700">
              <a:latin typeface="Tahoma"/>
              <a:ea typeface="Tahoma"/>
              <a:cs typeface="Tahoma"/>
              <a:sym typeface="Tahoma"/>
            </a:endParaRPr>
          </a:p>
        </p:txBody>
      </p:sp>
      <p:sp>
        <p:nvSpPr>
          <p:cNvPr id="542" name="Google Shape;542;p55"/>
          <p:cNvSpPr txBox="1"/>
          <p:nvPr/>
        </p:nvSpPr>
        <p:spPr>
          <a:xfrm rot="3720000">
            <a:off x="3310770" y="2994188"/>
            <a:ext cx="899870" cy="19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500">
                <a:latin typeface="Tahoma"/>
                <a:ea typeface="Tahoma"/>
                <a:cs typeface="Tahoma"/>
                <a:sym typeface="Tahoma"/>
              </a:rPr>
              <a:t>Facilitates</a:t>
            </a:r>
            <a:endParaRPr sz="1500">
              <a:latin typeface="Tahoma"/>
              <a:ea typeface="Tahoma"/>
              <a:cs typeface="Tahoma"/>
              <a:sym typeface="Tahoma"/>
            </a:endParaRPr>
          </a:p>
        </p:txBody>
      </p:sp>
      <p:sp>
        <p:nvSpPr>
          <p:cNvPr id="543" name="Google Shape;543;p55"/>
          <p:cNvSpPr txBox="1"/>
          <p:nvPr/>
        </p:nvSpPr>
        <p:spPr>
          <a:xfrm rot="3720000">
            <a:off x="2918331" y="3100144"/>
            <a:ext cx="1279812" cy="19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500">
                <a:latin typeface="Tahoma"/>
                <a:ea typeface="Tahoma"/>
                <a:cs typeface="Tahoma"/>
                <a:sym typeface="Tahoma"/>
              </a:rPr>
              <a:t>Brainstorming</a:t>
            </a:r>
            <a:endParaRPr sz="15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6"/>
          <p:cNvSpPr txBox="1">
            <a:spLocks noGrp="1"/>
          </p:cNvSpPr>
          <p:nvPr>
            <p:ph type="title"/>
          </p:nvPr>
        </p:nvSpPr>
        <p:spPr>
          <a:xfrm>
            <a:off x="384725" y="120600"/>
            <a:ext cx="7284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Maths based</a:t>
            </a:r>
            <a:endParaRPr/>
          </a:p>
        </p:txBody>
      </p:sp>
      <p:grpSp>
        <p:nvGrpSpPr>
          <p:cNvPr id="549" name="Google Shape;549;p56"/>
          <p:cNvGrpSpPr/>
          <p:nvPr/>
        </p:nvGrpSpPr>
        <p:grpSpPr>
          <a:xfrm>
            <a:off x="7812075" y="18832"/>
            <a:ext cx="1268151" cy="1262517"/>
            <a:chOff x="7812075" y="18832"/>
            <a:chExt cx="1268151" cy="1262517"/>
          </a:xfrm>
        </p:grpSpPr>
        <p:pic>
          <p:nvPicPr>
            <p:cNvPr id="550" name="Google Shape;550;p5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51" name="Google Shape;551;p5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52" name="Google Shape;552;p56"/>
          <p:cNvPicPr preferRelativeResize="0"/>
          <p:nvPr/>
        </p:nvPicPr>
        <p:blipFill rotWithShape="1">
          <a:blip r:embed="rId5">
            <a:alphaModFix/>
          </a:blip>
          <a:srcRect/>
          <a:stretch/>
        </p:blipFill>
        <p:spPr>
          <a:xfrm>
            <a:off x="1460630" y="764878"/>
            <a:ext cx="6302961" cy="1883154"/>
          </a:xfrm>
          <a:prstGeom prst="rect">
            <a:avLst/>
          </a:prstGeom>
          <a:noFill/>
          <a:ln>
            <a:noFill/>
          </a:ln>
        </p:spPr>
      </p:pic>
      <p:sp>
        <p:nvSpPr>
          <p:cNvPr id="553" name="Google Shape;553;p56"/>
          <p:cNvSpPr txBox="1"/>
          <p:nvPr/>
        </p:nvSpPr>
        <p:spPr>
          <a:xfrm>
            <a:off x="1517780" y="802977"/>
            <a:ext cx="6188710" cy="1769110"/>
          </a:xfrm>
          <a:prstGeom prst="rect">
            <a:avLst/>
          </a:prstGeom>
          <a:solidFill>
            <a:srgbClr val="CEE1F3"/>
          </a:solidFill>
          <a:ln>
            <a:noFill/>
          </a:ln>
        </p:spPr>
        <p:txBody>
          <a:bodyPr spcFirstLastPara="1" wrap="square" lIns="0" tIns="151750" rIns="0" bIns="0" anchor="t" anchorCtr="0">
            <a:spAutoFit/>
          </a:bodyPr>
          <a:lstStyle/>
          <a:p>
            <a:pPr marL="312420" marR="0" lvl="0" indent="0" algn="l" rtl="0">
              <a:lnSpc>
                <a:spcPct val="100000"/>
              </a:lnSpc>
              <a:spcBef>
                <a:spcPts val="0"/>
              </a:spcBef>
              <a:spcAft>
                <a:spcPts val="0"/>
              </a:spcAft>
              <a:buNone/>
            </a:pPr>
            <a:r>
              <a:rPr lang="en-GB" sz="1500">
                <a:latin typeface="Tahoma"/>
                <a:ea typeface="Tahoma"/>
                <a:cs typeface="Tahoma"/>
                <a:sym typeface="Tahoma"/>
              </a:rPr>
              <a:t>Proﬁts = Revenue (-) Costs</a:t>
            </a:r>
            <a:endParaRPr sz="1500">
              <a:latin typeface="Tahoma"/>
              <a:ea typeface="Tahoma"/>
              <a:cs typeface="Tahoma"/>
              <a:sym typeface="Tahoma"/>
            </a:endParaRPr>
          </a:p>
          <a:p>
            <a:pPr marL="312420" marR="2340610" lvl="0" indent="0" algn="l" rtl="0">
              <a:lnSpc>
                <a:spcPct val="233300"/>
              </a:lnSpc>
              <a:spcBef>
                <a:spcPts val="65"/>
              </a:spcBef>
              <a:spcAft>
                <a:spcPts val="0"/>
              </a:spcAft>
              <a:buNone/>
            </a:pPr>
            <a:r>
              <a:rPr lang="en-GB" sz="1500">
                <a:latin typeface="Tahoma"/>
                <a:ea typeface="Tahoma"/>
                <a:cs typeface="Tahoma"/>
                <a:sym typeface="Tahoma"/>
              </a:rPr>
              <a:t>Revenues = Selling Price * Quantity Sold  Costs = Variable Cost + Fixed Costs</a:t>
            </a:r>
            <a:endParaRPr sz="1500">
              <a:latin typeface="Tahoma"/>
              <a:ea typeface="Tahoma"/>
              <a:cs typeface="Tahoma"/>
              <a:sym typeface="Tahoma"/>
            </a:endParaRPr>
          </a:p>
        </p:txBody>
      </p:sp>
      <p:grpSp>
        <p:nvGrpSpPr>
          <p:cNvPr id="554" name="Google Shape;554;p56"/>
          <p:cNvGrpSpPr/>
          <p:nvPr/>
        </p:nvGrpSpPr>
        <p:grpSpPr>
          <a:xfrm>
            <a:off x="470049" y="764875"/>
            <a:ext cx="885900" cy="1883100"/>
            <a:chOff x="470049" y="764875"/>
            <a:chExt cx="885900" cy="1883100"/>
          </a:xfrm>
        </p:grpSpPr>
        <p:pic>
          <p:nvPicPr>
            <p:cNvPr id="555" name="Google Shape;555;p56"/>
            <p:cNvPicPr preferRelativeResize="0"/>
            <p:nvPr/>
          </p:nvPicPr>
          <p:blipFill rotWithShape="1">
            <a:blip r:embed="rId6">
              <a:alphaModFix/>
            </a:blip>
            <a:srcRect/>
            <a:stretch/>
          </p:blipFill>
          <p:spPr>
            <a:xfrm>
              <a:off x="470049" y="764875"/>
              <a:ext cx="885900" cy="1883100"/>
            </a:xfrm>
            <a:prstGeom prst="rect">
              <a:avLst/>
            </a:prstGeom>
            <a:noFill/>
            <a:ln>
              <a:noFill/>
            </a:ln>
          </p:spPr>
        </p:pic>
        <p:sp>
          <p:nvSpPr>
            <p:cNvPr id="556" name="Google Shape;556;p56"/>
            <p:cNvSpPr/>
            <p:nvPr/>
          </p:nvSpPr>
          <p:spPr>
            <a:xfrm>
              <a:off x="527199" y="802974"/>
              <a:ext cx="772160" cy="1769110"/>
            </a:xfrm>
            <a:custGeom>
              <a:avLst/>
              <a:gdLst/>
              <a:ahLst/>
              <a:cxnLst/>
              <a:rect l="l" t="t" r="r" b="b"/>
              <a:pathLst>
                <a:path w="772160"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557" name="Google Shape;557;p56"/>
          <p:cNvSpPr txBox="1"/>
          <p:nvPr/>
        </p:nvSpPr>
        <p:spPr>
          <a:xfrm rot="-5400000">
            <a:off x="128587" y="1515102"/>
            <a:ext cx="148526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Revenue Cost</a:t>
            </a:r>
            <a:endParaRPr sz="1700">
              <a:latin typeface="Arial"/>
              <a:ea typeface="Arial"/>
              <a:cs typeface="Arial"/>
              <a:sym typeface="Arial"/>
            </a:endParaRPr>
          </a:p>
        </p:txBody>
      </p:sp>
      <p:grpSp>
        <p:nvGrpSpPr>
          <p:cNvPr id="558" name="Google Shape;558;p56"/>
          <p:cNvGrpSpPr/>
          <p:nvPr/>
        </p:nvGrpSpPr>
        <p:grpSpPr>
          <a:xfrm>
            <a:off x="6870850" y="2822275"/>
            <a:ext cx="885900" cy="1883100"/>
            <a:chOff x="6870850" y="2822275"/>
            <a:chExt cx="885900" cy="1883100"/>
          </a:xfrm>
        </p:grpSpPr>
        <p:pic>
          <p:nvPicPr>
            <p:cNvPr id="559" name="Google Shape;559;p56"/>
            <p:cNvPicPr preferRelativeResize="0"/>
            <p:nvPr/>
          </p:nvPicPr>
          <p:blipFill rotWithShape="1">
            <a:blip r:embed="rId6">
              <a:alphaModFix/>
            </a:blip>
            <a:srcRect/>
            <a:stretch/>
          </p:blipFill>
          <p:spPr>
            <a:xfrm>
              <a:off x="6870850" y="2822275"/>
              <a:ext cx="885900" cy="1883100"/>
            </a:xfrm>
            <a:prstGeom prst="rect">
              <a:avLst/>
            </a:prstGeom>
            <a:noFill/>
            <a:ln>
              <a:noFill/>
            </a:ln>
          </p:spPr>
        </p:pic>
        <p:sp>
          <p:nvSpPr>
            <p:cNvPr id="560" name="Google Shape;560;p56"/>
            <p:cNvSpPr/>
            <p:nvPr/>
          </p:nvSpPr>
          <p:spPr>
            <a:xfrm>
              <a:off x="6928000" y="2860374"/>
              <a:ext cx="772160" cy="1769110"/>
            </a:xfrm>
            <a:custGeom>
              <a:avLst/>
              <a:gdLst/>
              <a:ahLst/>
              <a:cxnLst/>
              <a:rect l="l" t="t" r="r" b="b"/>
              <a:pathLst>
                <a:path w="772159"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561" name="Google Shape;561;p56"/>
          <p:cNvSpPr txBox="1"/>
          <p:nvPr/>
        </p:nvSpPr>
        <p:spPr>
          <a:xfrm rot="-5400000">
            <a:off x="6832917" y="3572142"/>
            <a:ext cx="87820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Returns</a:t>
            </a:r>
            <a:endParaRPr sz="1700">
              <a:latin typeface="Arial"/>
              <a:ea typeface="Arial"/>
              <a:cs typeface="Arial"/>
              <a:sym typeface="Arial"/>
            </a:endParaRPr>
          </a:p>
        </p:txBody>
      </p:sp>
      <p:pic>
        <p:nvPicPr>
          <p:cNvPr id="562" name="Google Shape;562;p56"/>
          <p:cNvPicPr preferRelativeResize="0"/>
          <p:nvPr/>
        </p:nvPicPr>
        <p:blipFill rotWithShape="1">
          <a:blip r:embed="rId5">
            <a:alphaModFix/>
          </a:blip>
          <a:srcRect/>
          <a:stretch/>
        </p:blipFill>
        <p:spPr>
          <a:xfrm>
            <a:off x="470026" y="2822236"/>
            <a:ext cx="6303000" cy="1883100"/>
          </a:xfrm>
          <a:prstGeom prst="rect">
            <a:avLst/>
          </a:prstGeom>
          <a:noFill/>
          <a:ln>
            <a:noFill/>
          </a:ln>
        </p:spPr>
      </p:pic>
      <p:sp>
        <p:nvSpPr>
          <p:cNvPr id="563" name="Google Shape;563;p56"/>
          <p:cNvSpPr txBox="1"/>
          <p:nvPr/>
        </p:nvSpPr>
        <p:spPr>
          <a:xfrm>
            <a:off x="527176" y="2860336"/>
            <a:ext cx="6188710" cy="1769110"/>
          </a:xfrm>
          <a:prstGeom prst="rect">
            <a:avLst/>
          </a:prstGeom>
          <a:solidFill>
            <a:srgbClr val="FFF1CC"/>
          </a:solidFill>
          <a:ln>
            <a:noFill/>
          </a:ln>
        </p:spPr>
        <p:txBody>
          <a:bodyPr spcFirstLastPara="1" wrap="square" lIns="0" tIns="5075" rIns="0" bIns="0" anchor="t" anchorCtr="0">
            <a:spAutoFit/>
          </a:bodyPr>
          <a:lstStyle/>
          <a:p>
            <a:pPr marL="161925" marR="1095375" lvl="0" indent="0" algn="l" rtl="0">
              <a:lnSpc>
                <a:spcPct val="247058"/>
              </a:lnSpc>
              <a:spcBef>
                <a:spcPts val="0"/>
              </a:spcBef>
              <a:spcAft>
                <a:spcPts val="0"/>
              </a:spcAft>
              <a:buNone/>
            </a:pPr>
            <a:r>
              <a:rPr lang="en-GB" sz="1700">
                <a:latin typeface="Tahoma"/>
                <a:ea typeface="Tahoma"/>
                <a:cs typeface="Tahoma"/>
                <a:sym typeface="Tahoma"/>
              </a:rPr>
              <a:t>Returns (property)  = Price appreciation + Rentals  Price appreciation = Selling Price (-) Buying Price  Rentals = Monthly Rent * No of Months</a:t>
            </a:r>
            <a:endParaRPr sz="1700">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68" name="Google Shape;568;p57"/>
          <p:cNvSpPr/>
          <p:nvPr/>
        </p:nvSpPr>
        <p:spPr>
          <a:xfrm>
            <a:off x="-74" y="5045700"/>
            <a:ext cx="9144000" cy="98425"/>
          </a:xfrm>
          <a:custGeom>
            <a:avLst/>
            <a:gdLst/>
            <a:ahLst/>
            <a:cxnLst/>
            <a:rect l="l" t="t" r="r" b="b"/>
            <a:pathLst>
              <a:path w="9144000" h="98425" extrusionOk="0">
                <a:moveTo>
                  <a:pt x="9143999" y="97799"/>
                </a:moveTo>
                <a:lnTo>
                  <a:pt x="0" y="97799"/>
                </a:lnTo>
                <a:lnTo>
                  <a:pt x="0" y="0"/>
                </a:lnTo>
                <a:lnTo>
                  <a:pt x="9143999" y="0"/>
                </a:lnTo>
                <a:lnTo>
                  <a:pt x="9143999" y="97799"/>
                </a:lnTo>
                <a:close/>
              </a:path>
            </a:pathLst>
          </a:custGeom>
          <a:solidFill>
            <a:srgbClr val="4DB6A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9" name="Google Shape;569;p57"/>
          <p:cNvSpPr txBox="1">
            <a:spLocks noGrp="1"/>
          </p:cNvSpPr>
          <p:nvPr>
            <p:ph type="title"/>
          </p:nvPr>
        </p:nvSpPr>
        <p:spPr>
          <a:xfrm>
            <a:off x="384725" y="120590"/>
            <a:ext cx="42411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Two Parts</a:t>
            </a:r>
            <a:endParaRPr/>
          </a:p>
        </p:txBody>
      </p:sp>
      <p:grpSp>
        <p:nvGrpSpPr>
          <p:cNvPr id="570" name="Google Shape;570;p57"/>
          <p:cNvGrpSpPr/>
          <p:nvPr/>
        </p:nvGrpSpPr>
        <p:grpSpPr>
          <a:xfrm>
            <a:off x="7812075" y="18832"/>
            <a:ext cx="1268151" cy="1262517"/>
            <a:chOff x="7812075" y="18832"/>
            <a:chExt cx="1268151" cy="1262517"/>
          </a:xfrm>
        </p:grpSpPr>
        <p:pic>
          <p:nvPicPr>
            <p:cNvPr id="571" name="Google Shape;571;p5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72" name="Google Shape;572;p5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73" name="Google Shape;573;p57"/>
          <p:cNvPicPr preferRelativeResize="0"/>
          <p:nvPr/>
        </p:nvPicPr>
        <p:blipFill rotWithShape="1">
          <a:blip r:embed="rId5">
            <a:alphaModFix/>
          </a:blip>
          <a:srcRect/>
          <a:stretch/>
        </p:blipFill>
        <p:spPr>
          <a:xfrm>
            <a:off x="1232050" y="1298250"/>
            <a:ext cx="3225900" cy="821700"/>
          </a:xfrm>
          <a:prstGeom prst="rect">
            <a:avLst/>
          </a:prstGeom>
          <a:noFill/>
          <a:ln>
            <a:noFill/>
          </a:ln>
        </p:spPr>
      </p:pic>
      <p:sp>
        <p:nvSpPr>
          <p:cNvPr id="574" name="Google Shape;574;p57"/>
          <p:cNvSpPr txBox="1"/>
          <p:nvPr/>
        </p:nvSpPr>
        <p:spPr>
          <a:xfrm>
            <a:off x="1289199" y="1336350"/>
            <a:ext cx="3112135" cy="708025"/>
          </a:xfrm>
          <a:prstGeom prst="rect">
            <a:avLst/>
          </a:prstGeom>
          <a:solidFill>
            <a:srgbClr val="CEE1F3"/>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Internal/ External</a:t>
            </a:r>
            <a:endParaRPr sz="1700">
              <a:latin typeface="Arial"/>
              <a:ea typeface="Arial"/>
              <a:cs typeface="Arial"/>
              <a:sym typeface="Arial"/>
            </a:endParaRPr>
          </a:p>
        </p:txBody>
      </p:sp>
      <p:pic>
        <p:nvPicPr>
          <p:cNvPr id="575" name="Google Shape;575;p57"/>
          <p:cNvPicPr preferRelativeResize="0"/>
          <p:nvPr/>
        </p:nvPicPr>
        <p:blipFill rotWithShape="1">
          <a:blip r:embed="rId5">
            <a:alphaModFix/>
          </a:blip>
          <a:srcRect/>
          <a:stretch/>
        </p:blipFill>
        <p:spPr>
          <a:xfrm>
            <a:off x="4508649" y="1298250"/>
            <a:ext cx="3225900" cy="821700"/>
          </a:xfrm>
          <a:prstGeom prst="rect">
            <a:avLst/>
          </a:prstGeom>
          <a:noFill/>
          <a:ln>
            <a:noFill/>
          </a:ln>
        </p:spPr>
      </p:pic>
      <p:sp>
        <p:nvSpPr>
          <p:cNvPr id="576" name="Google Shape;576;p57"/>
          <p:cNvSpPr txBox="1"/>
          <p:nvPr/>
        </p:nvSpPr>
        <p:spPr>
          <a:xfrm>
            <a:off x="4565799" y="1336350"/>
            <a:ext cx="3112135" cy="708025"/>
          </a:xfrm>
          <a:prstGeom prst="rect">
            <a:avLst/>
          </a:prstGeom>
          <a:solidFill>
            <a:srgbClr val="FFF1CC"/>
          </a:solidFill>
          <a:ln>
            <a:noFill/>
          </a:ln>
        </p:spPr>
        <p:txBody>
          <a:bodyPr spcFirstLastPara="1" wrap="square" lIns="0" tIns="215900" rIns="0" bIns="0" anchor="t" anchorCtr="0">
            <a:spAutoFit/>
          </a:bodyPr>
          <a:lstStyle/>
          <a:p>
            <a:pPr marL="161925" marR="0" lvl="0" indent="0" algn="l" rtl="0">
              <a:lnSpc>
                <a:spcPct val="100000"/>
              </a:lnSpc>
              <a:spcBef>
                <a:spcPts val="0"/>
              </a:spcBef>
              <a:spcAft>
                <a:spcPts val="0"/>
              </a:spcAft>
              <a:buNone/>
            </a:pPr>
            <a:r>
              <a:rPr lang="en-GB" sz="1700" b="1">
                <a:latin typeface="Arial"/>
                <a:ea typeface="Arial"/>
                <a:cs typeface="Arial"/>
                <a:sym typeface="Arial"/>
              </a:rPr>
              <a:t>Direct/ Indirect</a:t>
            </a:r>
            <a:endParaRPr sz="1700">
              <a:latin typeface="Arial"/>
              <a:ea typeface="Arial"/>
              <a:cs typeface="Arial"/>
              <a:sym typeface="Arial"/>
            </a:endParaRPr>
          </a:p>
        </p:txBody>
      </p:sp>
      <p:pic>
        <p:nvPicPr>
          <p:cNvPr id="577" name="Google Shape;577;p57"/>
          <p:cNvPicPr preferRelativeResize="0"/>
          <p:nvPr/>
        </p:nvPicPr>
        <p:blipFill rotWithShape="1">
          <a:blip r:embed="rId5">
            <a:alphaModFix/>
          </a:blip>
          <a:srcRect/>
          <a:stretch/>
        </p:blipFill>
        <p:spPr>
          <a:xfrm>
            <a:off x="4508649" y="2136450"/>
            <a:ext cx="3225900" cy="821700"/>
          </a:xfrm>
          <a:prstGeom prst="rect">
            <a:avLst/>
          </a:prstGeom>
          <a:noFill/>
          <a:ln>
            <a:noFill/>
          </a:ln>
        </p:spPr>
      </p:pic>
      <p:sp>
        <p:nvSpPr>
          <p:cNvPr id="578" name="Google Shape;578;p57"/>
          <p:cNvSpPr txBox="1"/>
          <p:nvPr/>
        </p:nvSpPr>
        <p:spPr>
          <a:xfrm>
            <a:off x="4565799" y="2174550"/>
            <a:ext cx="3112135" cy="708025"/>
          </a:xfrm>
          <a:prstGeom prst="rect">
            <a:avLst/>
          </a:prstGeom>
          <a:solidFill>
            <a:srgbClr val="CEE1F3"/>
          </a:solidFill>
          <a:ln>
            <a:noFill/>
          </a:ln>
        </p:spPr>
        <p:txBody>
          <a:bodyPr spcFirstLastPara="1" wrap="square" lIns="0" tIns="207625" rIns="0" bIns="0" anchor="t" anchorCtr="0">
            <a:spAutoFit/>
          </a:bodyPr>
          <a:lstStyle/>
          <a:p>
            <a:pPr marL="154305" marR="0" lvl="0" indent="0" algn="l" rtl="0">
              <a:lnSpc>
                <a:spcPct val="100000"/>
              </a:lnSpc>
              <a:spcBef>
                <a:spcPts val="0"/>
              </a:spcBef>
              <a:spcAft>
                <a:spcPts val="0"/>
              </a:spcAft>
              <a:buNone/>
            </a:pPr>
            <a:r>
              <a:rPr lang="en-GB" sz="1700" b="1">
                <a:latin typeface="Arial"/>
                <a:ea typeface="Arial"/>
                <a:cs typeface="Arial"/>
                <a:sym typeface="Arial"/>
              </a:rPr>
              <a:t>Supply Side/ Demand Side</a:t>
            </a:r>
            <a:endParaRPr sz="1700">
              <a:latin typeface="Arial"/>
              <a:ea typeface="Arial"/>
              <a:cs typeface="Arial"/>
              <a:sym typeface="Arial"/>
            </a:endParaRPr>
          </a:p>
        </p:txBody>
      </p:sp>
      <p:pic>
        <p:nvPicPr>
          <p:cNvPr id="579" name="Google Shape;579;p57"/>
          <p:cNvPicPr preferRelativeResize="0"/>
          <p:nvPr/>
        </p:nvPicPr>
        <p:blipFill rotWithShape="1">
          <a:blip r:embed="rId5">
            <a:alphaModFix/>
          </a:blip>
          <a:srcRect/>
          <a:stretch/>
        </p:blipFill>
        <p:spPr>
          <a:xfrm>
            <a:off x="4508649" y="2974650"/>
            <a:ext cx="3225900" cy="821700"/>
          </a:xfrm>
          <a:prstGeom prst="rect">
            <a:avLst/>
          </a:prstGeom>
          <a:noFill/>
          <a:ln>
            <a:noFill/>
          </a:ln>
        </p:spPr>
      </p:pic>
      <p:sp>
        <p:nvSpPr>
          <p:cNvPr id="580" name="Google Shape;580;p57"/>
          <p:cNvSpPr txBox="1"/>
          <p:nvPr/>
        </p:nvSpPr>
        <p:spPr>
          <a:xfrm>
            <a:off x="4565799" y="3012750"/>
            <a:ext cx="3112135" cy="708025"/>
          </a:xfrm>
          <a:prstGeom prst="rect">
            <a:avLst/>
          </a:prstGeom>
          <a:solidFill>
            <a:srgbClr val="FFF1CC"/>
          </a:solidFill>
          <a:ln>
            <a:noFill/>
          </a:ln>
        </p:spPr>
        <p:txBody>
          <a:bodyPr spcFirstLastPara="1" wrap="square" lIns="0" tIns="207625" rIns="0" bIns="0" anchor="t" anchorCtr="0">
            <a:spAutoFit/>
          </a:bodyPr>
          <a:lstStyle/>
          <a:p>
            <a:pPr marL="230504" marR="0" lvl="0" indent="0" algn="l" rtl="0">
              <a:lnSpc>
                <a:spcPct val="100000"/>
              </a:lnSpc>
              <a:spcBef>
                <a:spcPts val="0"/>
              </a:spcBef>
              <a:spcAft>
                <a:spcPts val="0"/>
              </a:spcAft>
              <a:buNone/>
            </a:pPr>
            <a:r>
              <a:rPr lang="en-GB" sz="1700" b="1">
                <a:latin typeface="Arial"/>
                <a:ea typeface="Arial"/>
                <a:cs typeface="Arial"/>
                <a:sym typeface="Arial"/>
              </a:rPr>
              <a:t>Upside/ Downside</a:t>
            </a:r>
            <a:endParaRPr sz="1700">
              <a:latin typeface="Arial"/>
              <a:ea typeface="Arial"/>
              <a:cs typeface="Arial"/>
              <a:sym typeface="Arial"/>
            </a:endParaRPr>
          </a:p>
        </p:txBody>
      </p:sp>
      <p:pic>
        <p:nvPicPr>
          <p:cNvPr id="581" name="Google Shape;581;p57"/>
          <p:cNvPicPr preferRelativeResize="0"/>
          <p:nvPr/>
        </p:nvPicPr>
        <p:blipFill rotWithShape="1">
          <a:blip r:embed="rId5">
            <a:alphaModFix/>
          </a:blip>
          <a:srcRect/>
          <a:stretch/>
        </p:blipFill>
        <p:spPr>
          <a:xfrm>
            <a:off x="1232050" y="2974650"/>
            <a:ext cx="3225900" cy="821700"/>
          </a:xfrm>
          <a:prstGeom prst="rect">
            <a:avLst/>
          </a:prstGeom>
          <a:noFill/>
          <a:ln>
            <a:noFill/>
          </a:ln>
        </p:spPr>
      </p:pic>
      <p:sp>
        <p:nvSpPr>
          <p:cNvPr id="582" name="Google Shape;582;p57"/>
          <p:cNvSpPr txBox="1"/>
          <p:nvPr/>
        </p:nvSpPr>
        <p:spPr>
          <a:xfrm>
            <a:off x="1289199" y="3012750"/>
            <a:ext cx="3112135" cy="708025"/>
          </a:xfrm>
          <a:prstGeom prst="rect">
            <a:avLst/>
          </a:prstGeom>
          <a:solidFill>
            <a:srgbClr val="CEE1F3"/>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Economic/ Non-Economic</a:t>
            </a:r>
            <a:endParaRPr sz="1700">
              <a:latin typeface="Arial"/>
              <a:ea typeface="Arial"/>
              <a:cs typeface="Arial"/>
              <a:sym typeface="Arial"/>
            </a:endParaRPr>
          </a:p>
        </p:txBody>
      </p:sp>
      <p:pic>
        <p:nvPicPr>
          <p:cNvPr id="583" name="Google Shape;583;p57"/>
          <p:cNvPicPr preferRelativeResize="0"/>
          <p:nvPr/>
        </p:nvPicPr>
        <p:blipFill rotWithShape="1">
          <a:blip r:embed="rId5">
            <a:alphaModFix/>
          </a:blip>
          <a:srcRect/>
          <a:stretch/>
        </p:blipFill>
        <p:spPr>
          <a:xfrm>
            <a:off x="4508649" y="3812850"/>
            <a:ext cx="3225900" cy="821700"/>
          </a:xfrm>
          <a:prstGeom prst="rect">
            <a:avLst/>
          </a:prstGeom>
          <a:noFill/>
          <a:ln>
            <a:noFill/>
          </a:ln>
        </p:spPr>
      </p:pic>
      <p:sp>
        <p:nvSpPr>
          <p:cNvPr id="584" name="Google Shape;584;p57"/>
          <p:cNvSpPr txBox="1"/>
          <p:nvPr/>
        </p:nvSpPr>
        <p:spPr>
          <a:xfrm>
            <a:off x="4565799" y="3850949"/>
            <a:ext cx="3112135" cy="708025"/>
          </a:xfrm>
          <a:prstGeom prst="rect">
            <a:avLst/>
          </a:prstGeom>
          <a:solidFill>
            <a:srgbClr val="CEE1F3"/>
          </a:solidFill>
          <a:ln>
            <a:noFill/>
          </a:ln>
        </p:spPr>
        <p:txBody>
          <a:bodyPr spcFirstLastPara="1" wrap="square" lIns="0" tIns="207625" rIns="0" bIns="0" anchor="t" anchorCtr="0">
            <a:spAutoFit/>
          </a:bodyPr>
          <a:lstStyle/>
          <a:p>
            <a:pPr marL="230504" marR="0" lvl="0" indent="0" algn="l" rtl="0">
              <a:lnSpc>
                <a:spcPct val="100000"/>
              </a:lnSpc>
              <a:spcBef>
                <a:spcPts val="0"/>
              </a:spcBef>
              <a:spcAft>
                <a:spcPts val="0"/>
              </a:spcAft>
              <a:buNone/>
            </a:pPr>
            <a:r>
              <a:rPr lang="en-GB" sz="1700" b="1">
                <a:latin typeface="Arial"/>
                <a:ea typeface="Arial"/>
                <a:cs typeface="Arial"/>
                <a:sym typeface="Arial"/>
              </a:rPr>
              <a:t>Beneﬁts/ Cost</a:t>
            </a:r>
            <a:endParaRPr sz="1700">
              <a:latin typeface="Arial"/>
              <a:ea typeface="Arial"/>
              <a:cs typeface="Arial"/>
              <a:sym typeface="Arial"/>
            </a:endParaRPr>
          </a:p>
        </p:txBody>
      </p:sp>
      <p:pic>
        <p:nvPicPr>
          <p:cNvPr id="585" name="Google Shape;585;p57"/>
          <p:cNvPicPr preferRelativeResize="0"/>
          <p:nvPr/>
        </p:nvPicPr>
        <p:blipFill rotWithShape="1">
          <a:blip r:embed="rId5">
            <a:alphaModFix/>
          </a:blip>
          <a:srcRect/>
          <a:stretch/>
        </p:blipFill>
        <p:spPr>
          <a:xfrm>
            <a:off x="1232050" y="3812850"/>
            <a:ext cx="3225900" cy="821700"/>
          </a:xfrm>
          <a:prstGeom prst="rect">
            <a:avLst/>
          </a:prstGeom>
          <a:noFill/>
          <a:ln>
            <a:noFill/>
          </a:ln>
        </p:spPr>
      </p:pic>
      <p:sp>
        <p:nvSpPr>
          <p:cNvPr id="586" name="Google Shape;586;p57"/>
          <p:cNvSpPr txBox="1"/>
          <p:nvPr/>
        </p:nvSpPr>
        <p:spPr>
          <a:xfrm>
            <a:off x="1289199" y="3850949"/>
            <a:ext cx="3112135" cy="708025"/>
          </a:xfrm>
          <a:prstGeom prst="rect">
            <a:avLst/>
          </a:prstGeom>
          <a:solidFill>
            <a:srgbClr val="FFF1CC"/>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Quantitative/ Qualitative</a:t>
            </a:r>
            <a:endParaRPr sz="1700">
              <a:latin typeface="Arial"/>
              <a:ea typeface="Arial"/>
              <a:cs typeface="Arial"/>
              <a:sym typeface="Arial"/>
            </a:endParaRPr>
          </a:p>
        </p:txBody>
      </p:sp>
      <p:pic>
        <p:nvPicPr>
          <p:cNvPr id="587" name="Google Shape;587;p57"/>
          <p:cNvPicPr preferRelativeResize="0"/>
          <p:nvPr/>
        </p:nvPicPr>
        <p:blipFill rotWithShape="1">
          <a:blip r:embed="rId5">
            <a:alphaModFix/>
          </a:blip>
          <a:srcRect/>
          <a:stretch/>
        </p:blipFill>
        <p:spPr>
          <a:xfrm>
            <a:off x="1232050" y="2136450"/>
            <a:ext cx="3225900" cy="821700"/>
          </a:xfrm>
          <a:prstGeom prst="rect">
            <a:avLst/>
          </a:prstGeom>
          <a:noFill/>
          <a:ln>
            <a:noFill/>
          </a:ln>
        </p:spPr>
      </p:pic>
      <p:sp>
        <p:nvSpPr>
          <p:cNvPr id="588" name="Google Shape;588;p57"/>
          <p:cNvSpPr txBox="1"/>
          <p:nvPr/>
        </p:nvSpPr>
        <p:spPr>
          <a:xfrm>
            <a:off x="1289199" y="2174550"/>
            <a:ext cx="3112135" cy="708025"/>
          </a:xfrm>
          <a:prstGeom prst="rect">
            <a:avLst/>
          </a:prstGeom>
          <a:solidFill>
            <a:srgbClr val="FFF1CC"/>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Short Term/ Long Term</a:t>
            </a:r>
            <a:endParaRPr sz="17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8"/>
          <p:cNvSpPr txBox="1">
            <a:spLocks noGrp="1"/>
          </p:cNvSpPr>
          <p:nvPr>
            <p:ph type="title"/>
          </p:nvPr>
        </p:nvSpPr>
        <p:spPr>
          <a:xfrm>
            <a:off x="384725" y="196790"/>
            <a:ext cx="661543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594" name="Google Shape;594;p58"/>
          <p:cNvGrpSpPr/>
          <p:nvPr/>
        </p:nvGrpSpPr>
        <p:grpSpPr>
          <a:xfrm>
            <a:off x="7812075" y="18832"/>
            <a:ext cx="1268151" cy="1262517"/>
            <a:chOff x="7812075" y="18832"/>
            <a:chExt cx="1268151" cy="1262517"/>
          </a:xfrm>
        </p:grpSpPr>
        <p:pic>
          <p:nvPicPr>
            <p:cNvPr id="595" name="Google Shape;595;p5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96" name="Google Shape;596;p5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597" name="Google Shape;597;p58"/>
          <p:cNvGrpSpPr/>
          <p:nvPr/>
        </p:nvGrpSpPr>
        <p:grpSpPr>
          <a:xfrm>
            <a:off x="4449850" y="1397325"/>
            <a:ext cx="4105275" cy="2886075"/>
            <a:chOff x="4449850" y="1397325"/>
            <a:chExt cx="4105275" cy="2886075"/>
          </a:xfrm>
        </p:grpSpPr>
        <p:pic>
          <p:nvPicPr>
            <p:cNvPr id="598" name="Google Shape;598;p58"/>
            <p:cNvPicPr preferRelativeResize="0"/>
            <p:nvPr/>
          </p:nvPicPr>
          <p:blipFill rotWithShape="1">
            <a:blip r:embed="rId5">
              <a:alphaModFix/>
            </a:blip>
            <a:srcRect/>
            <a:stretch/>
          </p:blipFill>
          <p:spPr>
            <a:xfrm>
              <a:off x="4449850" y="1397325"/>
              <a:ext cx="4105275" cy="2886075"/>
            </a:xfrm>
            <a:prstGeom prst="rect">
              <a:avLst/>
            </a:prstGeom>
            <a:noFill/>
            <a:ln>
              <a:noFill/>
            </a:ln>
          </p:spPr>
        </p:pic>
        <p:pic>
          <p:nvPicPr>
            <p:cNvPr id="599" name="Google Shape;599;p58"/>
            <p:cNvPicPr preferRelativeResize="0"/>
            <p:nvPr/>
          </p:nvPicPr>
          <p:blipFill rotWithShape="1">
            <a:blip r:embed="rId6">
              <a:alphaModFix/>
            </a:blip>
            <a:srcRect/>
            <a:stretch/>
          </p:blipFill>
          <p:spPr>
            <a:xfrm>
              <a:off x="4507000" y="1435425"/>
              <a:ext cx="3990974" cy="2771774"/>
            </a:xfrm>
            <a:prstGeom prst="rect">
              <a:avLst/>
            </a:prstGeom>
            <a:noFill/>
            <a:ln>
              <a:noFill/>
            </a:ln>
          </p:spPr>
        </p:pic>
      </p:grpSp>
      <p:pic>
        <p:nvPicPr>
          <p:cNvPr id="600" name="Google Shape;600;p58"/>
          <p:cNvPicPr preferRelativeResize="0"/>
          <p:nvPr/>
        </p:nvPicPr>
        <p:blipFill rotWithShape="1">
          <a:blip r:embed="rId7">
            <a:alphaModFix/>
          </a:blip>
          <a:srcRect/>
          <a:stretch/>
        </p:blipFill>
        <p:spPr>
          <a:xfrm>
            <a:off x="423874" y="1953113"/>
            <a:ext cx="3047999" cy="1352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p:nvPr/>
        </p:nvSpPr>
        <p:spPr>
          <a:xfrm>
            <a:off x="0" y="1659149"/>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6" name="Google Shape;126;p23"/>
          <p:cNvSpPr txBox="1">
            <a:spLocks noGrp="1"/>
          </p:cNvSpPr>
          <p:nvPr>
            <p:ph type="title"/>
          </p:nvPr>
        </p:nvSpPr>
        <p:spPr>
          <a:xfrm>
            <a:off x="180175" y="1709900"/>
            <a:ext cx="8526900" cy="960900"/>
          </a:xfrm>
          <a:prstGeom prst="rect">
            <a:avLst/>
          </a:prstGeom>
          <a:noFill/>
          <a:ln>
            <a:noFill/>
          </a:ln>
        </p:spPr>
        <p:txBody>
          <a:bodyPr spcFirstLastPara="1" wrap="square" lIns="0" tIns="36175" rIns="0" bIns="0" anchor="t" anchorCtr="0">
            <a:spAutoFit/>
          </a:bodyPr>
          <a:lstStyle/>
          <a:p>
            <a:pPr marL="642620" marR="5080" lvl="0" indent="-630555" algn="l" rtl="0">
              <a:lnSpc>
                <a:spcPct val="118356"/>
              </a:lnSpc>
              <a:spcBef>
                <a:spcPts val="0"/>
              </a:spcBef>
              <a:spcAft>
                <a:spcPts val="0"/>
              </a:spcAft>
              <a:buNone/>
            </a:pPr>
            <a:r>
              <a:rPr lang="en-GB" sz="2750" b="1" i="1">
                <a:latin typeface="Arial"/>
                <a:ea typeface="Arial"/>
                <a:cs typeface="Arial"/>
                <a:sym typeface="Arial"/>
              </a:rPr>
              <a:t>If I had 60 minutes to solve a problem, I’d spend 55  minutes deﬁning it, and 5 minute solving it.</a:t>
            </a:r>
            <a:endParaRPr sz="2750">
              <a:latin typeface="Arial"/>
              <a:ea typeface="Arial"/>
              <a:cs typeface="Arial"/>
              <a:sym typeface="Arial"/>
            </a:endParaRPr>
          </a:p>
        </p:txBody>
      </p:sp>
      <p:grpSp>
        <p:nvGrpSpPr>
          <p:cNvPr id="127" name="Google Shape;127;p23"/>
          <p:cNvGrpSpPr/>
          <p:nvPr/>
        </p:nvGrpSpPr>
        <p:grpSpPr>
          <a:xfrm>
            <a:off x="7675850" y="2762250"/>
            <a:ext cx="1224374" cy="1864350"/>
            <a:chOff x="7675850" y="2762250"/>
            <a:chExt cx="1224374" cy="1864350"/>
          </a:xfrm>
        </p:grpSpPr>
        <p:pic>
          <p:nvPicPr>
            <p:cNvPr id="128" name="Google Shape;128;p23"/>
            <p:cNvPicPr preferRelativeResize="0"/>
            <p:nvPr/>
          </p:nvPicPr>
          <p:blipFill rotWithShape="1">
            <a:blip r:embed="rId3">
              <a:alphaModFix/>
            </a:blip>
            <a:srcRect/>
            <a:stretch/>
          </p:blipFill>
          <p:spPr>
            <a:xfrm>
              <a:off x="7675850" y="2762250"/>
              <a:ext cx="1224374" cy="1864350"/>
            </a:xfrm>
            <a:prstGeom prst="rect">
              <a:avLst/>
            </a:prstGeom>
            <a:noFill/>
            <a:ln>
              <a:noFill/>
            </a:ln>
          </p:spPr>
        </p:pic>
        <p:pic>
          <p:nvPicPr>
            <p:cNvPr id="129" name="Google Shape;129;p23"/>
            <p:cNvPicPr preferRelativeResize="0"/>
            <p:nvPr/>
          </p:nvPicPr>
          <p:blipFill rotWithShape="1">
            <a:blip r:embed="rId4">
              <a:alphaModFix/>
            </a:blip>
            <a:srcRect/>
            <a:stretch/>
          </p:blipFill>
          <p:spPr>
            <a:xfrm>
              <a:off x="7733000" y="2800350"/>
              <a:ext cx="1110073" cy="1750049"/>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9"/>
          <p:cNvSpPr txBox="1">
            <a:spLocks noGrp="1"/>
          </p:cNvSpPr>
          <p:nvPr>
            <p:ph type="title"/>
          </p:nvPr>
        </p:nvSpPr>
        <p:spPr>
          <a:xfrm>
            <a:off x="384725" y="120600"/>
            <a:ext cx="6583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example</a:t>
            </a:r>
            <a:endParaRPr/>
          </a:p>
        </p:txBody>
      </p:sp>
      <p:grpSp>
        <p:nvGrpSpPr>
          <p:cNvPr id="606" name="Google Shape;606;p59"/>
          <p:cNvGrpSpPr/>
          <p:nvPr/>
        </p:nvGrpSpPr>
        <p:grpSpPr>
          <a:xfrm>
            <a:off x="395750" y="18832"/>
            <a:ext cx="8684476" cy="1330543"/>
            <a:chOff x="395750" y="18832"/>
            <a:chExt cx="8684476" cy="1330543"/>
          </a:xfrm>
        </p:grpSpPr>
        <p:pic>
          <p:nvPicPr>
            <p:cNvPr id="607" name="Google Shape;607;p5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08" name="Google Shape;608;p59"/>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09" name="Google Shape;609;p59"/>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10" name="Google Shape;610;p59"/>
          <p:cNvPicPr preferRelativeResize="0"/>
          <p:nvPr/>
        </p:nvPicPr>
        <p:blipFill rotWithShape="1">
          <a:blip r:embed="rId6">
            <a:alphaModFix/>
          </a:blip>
          <a:srcRect/>
          <a:stretch/>
        </p:blipFill>
        <p:spPr>
          <a:xfrm>
            <a:off x="254564" y="1526850"/>
            <a:ext cx="3365300" cy="3264600"/>
          </a:xfrm>
          <a:prstGeom prst="rect">
            <a:avLst/>
          </a:prstGeom>
          <a:noFill/>
          <a:ln>
            <a:noFill/>
          </a:ln>
        </p:spPr>
      </p:pic>
      <p:sp>
        <p:nvSpPr>
          <p:cNvPr id="611" name="Google Shape;611;p59"/>
          <p:cNvSpPr txBox="1"/>
          <p:nvPr/>
        </p:nvSpPr>
        <p:spPr>
          <a:xfrm>
            <a:off x="311713" y="1564950"/>
            <a:ext cx="3251200" cy="3150870"/>
          </a:xfrm>
          <a:prstGeom prst="rect">
            <a:avLst/>
          </a:prstGeom>
          <a:solidFill>
            <a:srgbClr val="CEE1F3"/>
          </a:solidFill>
          <a:ln>
            <a:noFill/>
          </a:ln>
        </p:spPr>
        <p:txBody>
          <a:bodyPr spcFirstLastPara="1" wrap="square" lIns="0" tIns="177150" rIns="0" bIns="0" anchor="t" anchorCtr="0">
            <a:spAutoFit/>
          </a:bodyPr>
          <a:lstStyle/>
          <a:p>
            <a:pPr marL="16383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621030" marR="723265" lvl="0" indent="-344170" algn="l" rtl="0">
              <a:lnSpc>
                <a:spcPct val="100000"/>
              </a:lnSpc>
              <a:spcBef>
                <a:spcPts val="2045"/>
              </a:spcBef>
              <a:spcAft>
                <a:spcPts val="0"/>
              </a:spcAft>
              <a:buSzPts val="1500"/>
              <a:buFont typeface="Arial"/>
              <a:buChar char="●"/>
            </a:pPr>
            <a:r>
              <a:rPr lang="en-GB" sz="1500">
                <a:latin typeface="Tahoma"/>
                <a:ea typeface="Tahoma"/>
                <a:cs typeface="Tahoma"/>
                <a:sym typeface="Tahoma"/>
              </a:rPr>
              <a:t>Type of schools (govt,  private etc)</a:t>
            </a:r>
            <a:endParaRPr sz="1500">
              <a:latin typeface="Tahoma"/>
              <a:ea typeface="Tahoma"/>
              <a:cs typeface="Tahoma"/>
              <a:sym typeface="Tahoma"/>
            </a:endParaRPr>
          </a:p>
          <a:p>
            <a:pPr marL="621030" marR="34163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Are there any govt  guidelines on # schools in  area like city, town wise,  ward etc</a:t>
            </a:r>
            <a:endParaRPr sz="1500">
              <a:latin typeface="Tahoma"/>
              <a:ea typeface="Tahoma"/>
              <a:cs typeface="Tahoma"/>
              <a:sym typeface="Tahoma"/>
            </a:endParaRPr>
          </a:p>
          <a:p>
            <a:pPr marL="621030" marR="6350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Total of each type of school  in all the areas (do not forget  to be MECE)</a:t>
            </a:r>
            <a:endParaRPr sz="1500">
              <a:latin typeface="Tahoma"/>
              <a:ea typeface="Tahoma"/>
              <a:cs typeface="Tahoma"/>
              <a:sym typeface="Tahoma"/>
            </a:endParaRPr>
          </a:p>
        </p:txBody>
      </p:sp>
      <p:pic>
        <p:nvPicPr>
          <p:cNvPr id="612" name="Google Shape;612;p59"/>
          <p:cNvPicPr preferRelativeResize="0"/>
          <p:nvPr/>
        </p:nvPicPr>
        <p:blipFill rotWithShape="1">
          <a:blip r:embed="rId7">
            <a:alphaModFix/>
          </a:blip>
          <a:srcRect/>
          <a:stretch/>
        </p:blipFill>
        <p:spPr>
          <a:xfrm>
            <a:off x="4813262" y="1526850"/>
            <a:ext cx="3486029" cy="3264600"/>
          </a:xfrm>
          <a:prstGeom prst="rect">
            <a:avLst/>
          </a:prstGeom>
          <a:noFill/>
          <a:ln>
            <a:noFill/>
          </a:ln>
        </p:spPr>
      </p:pic>
      <p:sp>
        <p:nvSpPr>
          <p:cNvPr id="613" name="Google Shape;613;p59"/>
          <p:cNvSpPr txBox="1"/>
          <p:nvPr/>
        </p:nvSpPr>
        <p:spPr>
          <a:xfrm>
            <a:off x="4870412" y="1564950"/>
            <a:ext cx="3371850" cy="3150870"/>
          </a:xfrm>
          <a:prstGeom prst="rect">
            <a:avLst/>
          </a:prstGeom>
          <a:solidFill>
            <a:srgbClr val="FFF1CC"/>
          </a:solidFill>
          <a:ln>
            <a:noFill/>
          </a:ln>
        </p:spPr>
        <p:txBody>
          <a:bodyPr spcFirstLastPara="1" wrap="square" lIns="0" tIns="100950" rIns="0" bIns="0" anchor="t" anchorCtr="0">
            <a:spAutoFit/>
          </a:bodyPr>
          <a:lstStyle/>
          <a:p>
            <a:pPr marL="9398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551180" marR="235584" lvl="0" indent="-351790" algn="l" rtl="0">
              <a:lnSpc>
                <a:spcPct val="100000"/>
              </a:lnSpc>
              <a:spcBef>
                <a:spcPts val="2039"/>
              </a:spcBef>
              <a:spcAft>
                <a:spcPts val="0"/>
              </a:spcAft>
              <a:buSzPts val="1600"/>
              <a:buFont typeface="Arial"/>
              <a:buChar char="●"/>
            </a:pPr>
            <a:r>
              <a:rPr lang="en-GB" sz="1600">
                <a:latin typeface="Tahoma"/>
                <a:ea typeface="Tahoma"/>
                <a:cs typeface="Tahoma"/>
                <a:sym typeface="Tahoma"/>
              </a:rPr>
              <a:t>Estimate the number of  students who want to go to  school</a:t>
            </a:r>
            <a:endParaRPr sz="1600">
              <a:latin typeface="Tahoma"/>
              <a:ea typeface="Tahoma"/>
              <a:cs typeface="Tahoma"/>
              <a:sym typeface="Tahoma"/>
            </a:endParaRPr>
          </a:p>
          <a:p>
            <a:pPr marL="551180" marR="11811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Average number of students  per school for govt, private  etc.</a:t>
            </a:r>
            <a:endParaRPr sz="1600">
              <a:latin typeface="Tahoma"/>
              <a:ea typeface="Tahoma"/>
              <a:cs typeface="Tahoma"/>
              <a:sym typeface="Tahoma"/>
            </a:endParaRPr>
          </a:p>
          <a:p>
            <a:pPr marL="551180" marR="9398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Estimate the total number of  each type of schools and  add to get the total schools</a:t>
            </a:r>
            <a:endParaRPr sz="1600">
              <a:latin typeface="Tahoma"/>
              <a:ea typeface="Tahoma"/>
              <a:cs typeface="Tahoma"/>
              <a:sym typeface="Tahoma"/>
            </a:endParaRPr>
          </a:p>
        </p:txBody>
      </p:sp>
      <p:grpSp>
        <p:nvGrpSpPr>
          <p:cNvPr id="614" name="Google Shape;614;p59"/>
          <p:cNvGrpSpPr/>
          <p:nvPr/>
        </p:nvGrpSpPr>
        <p:grpSpPr>
          <a:xfrm>
            <a:off x="3762850" y="2144075"/>
            <a:ext cx="928200" cy="1635900"/>
            <a:chOff x="3762850" y="2144075"/>
            <a:chExt cx="928200" cy="1635900"/>
          </a:xfrm>
        </p:grpSpPr>
        <p:pic>
          <p:nvPicPr>
            <p:cNvPr id="615" name="Google Shape;615;p59"/>
            <p:cNvPicPr preferRelativeResize="0"/>
            <p:nvPr/>
          </p:nvPicPr>
          <p:blipFill rotWithShape="1">
            <a:blip r:embed="rId8">
              <a:alphaModFix/>
            </a:blip>
            <a:srcRect/>
            <a:stretch/>
          </p:blipFill>
          <p:spPr>
            <a:xfrm>
              <a:off x="3839050" y="2144075"/>
              <a:ext cx="852000" cy="950100"/>
            </a:xfrm>
            <a:prstGeom prst="rect">
              <a:avLst/>
            </a:prstGeom>
            <a:noFill/>
            <a:ln>
              <a:noFill/>
            </a:ln>
          </p:spPr>
        </p:pic>
        <p:sp>
          <p:nvSpPr>
            <p:cNvPr id="616" name="Google Shape;616;p59"/>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17" name="Google Shape;617;p59"/>
            <p:cNvPicPr preferRelativeResize="0"/>
            <p:nvPr/>
          </p:nvPicPr>
          <p:blipFill rotWithShape="1">
            <a:blip r:embed="rId9">
              <a:alphaModFix/>
            </a:blip>
            <a:srcRect/>
            <a:stretch/>
          </p:blipFill>
          <p:spPr>
            <a:xfrm>
              <a:off x="3762850" y="2829875"/>
              <a:ext cx="852000" cy="950100"/>
            </a:xfrm>
            <a:prstGeom prst="rect">
              <a:avLst/>
            </a:prstGeom>
            <a:noFill/>
            <a:ln>
              <a:noFill/>
            </a:ln>
          </p:spPr>
        </p:pic>
        <p:sp>
          <p:nvSpPr>
            <p:cNvPr id="618" name="Google Shape;618;p59"/>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19" name="Google Shape;619;p5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total number of schools in Mumbai?</a:t>
            </a:r>
            <a:endParaRPr sz="17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0"/>
          <p:cNvSpPr txBox="1">
            <a:spLocks noGrp="1"/>
          </p:cNvSpPr>
          <p:nvPr>
            <p:ph type="title"/>
          </p:nvPr>
        </p:nvSpPr>
        <p:spPr>
          <a:xfrm>
            <a:off x="384725" y="120600"/>
            <a:ext cx="7322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 Phones example</a:t>
            </a:r>
            <a:endParaRPr/>
          </a:p>
        </p:txBody>
      </p:sp>
      <p:grpSp>
        <p:nvGrpSpPr>
          <p:cNvPr id="625" name="Google Shape;625;p60"/>
          <p:cNvGrpSpPr/>
          <p:nvPr/>
        </p:nvGrpSpPr>
        <p:grpSpPr>
          <a:xfrm>
            <a:off x="395750" y="18832"/>
            <a:ext cx="8684476" cy="1330543"/>
            <a:chOff x="395750" y="18832"/>
            <a:chExt cx="8684476" cy="1330543"/>
          </a:xfrm>
        </p:grpSpPr>
        <p:pic>
          <p:nvPicPr>
            <p:cNvPr id="626" name="Google Shape;626;p6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27" name="Google Shape;627;p6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28" name="Google Shape;628;p60"/>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29" name="Google Shape;629;p60"/>
          <p:cNvPicPr preferRelativeResize="0"/>
          <p:nvPr/>
        </p:nvPicPr>
        <p:blipFill rotWithShape="1">
          <a:blip r:embed="rId6">
            <a:alphaModFix/>
          </a:blip>
          <a:srcRect/>
          <a:stretch/>
        </p:blipFill>
        <p:spPr>
          <a:xfrm>
            <a:off x="393850" y="1526850"/>
            <a:ext cx="3225900" cy="3264600"/>
          </a:xfrm>
          <a:prstGeom prst="rect">
            <a:avLst/>
          </a:prstGeom>
          <a:noFill/>
          <a:ln>
            <a:noFill/>
          </a:ln>
        </p:spPr>
      </p:pic>
      <p:sp>
        <p:nvSpPr>
          <p:cNvPr id="630" name="Google Shape;630;p60"/>
          <p:cNvSpPr txBox="1"/>
          <p:nvPr/>
        </p:nvSpPr>
        <p:spPr>
          <a:xfrm>
            <a:off x="450999" y="1564950"/>
            <a:ext cx="3112135" cy="3150870"/>
          </a:xfrm>
          <a:prstGeom prst="rect">
            <a:avLst/>
          </a:prstGeom>
          <a:solidFill>
            <a:srgbClr val="CEE1F3"/>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269240" marR="0" lvl="0" indent="0" algn="l" rtl="0">
              <a:lnSpc>
                <a:spcPct val="100000"/>
              </a:lnSpc>
              <a:spcBef>
                <a:spcPts val="2039"/>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5"/>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631" name="Google Shape;631;p60"/>
          <p:cNvPicPr preferRelativeResize="0"/>
          <p:nvPr/>
        </p:nvPicPr>
        <p:blipFill rotWithShape="1">
          <a:blip r:embed="rId6">
            <a:alphaModFix/>
          </a:blip>
          <a:srcRect/>
          <a:stretch/>
        </p:blipFill>
        <p:spPr>
          <a:xfrm>
            <a:off x="4813449" y="1526850"/>
            <a:ext cx="3225900" cy="3264600"/>
          </a:xfrm>
          <a:prstGeom prst="rect">
            <a:avLst/>
          </a:prstGeom>
          <a:noFill/>
          <a:ln>
            <a:noFill/>
          </a:ln>
        </p:spPr>
      </p:pic>
      <p:sp>
        <p:nvSpPr>
          <p:cNvPr id="632" name="Google Shape;632;p60"/>
          <p:cNvSpPr txBox="1"/>
          <p:nvPr/>
        </p:nvSpPr>
        <p:spPr>
          <a:xfrm>
            <a:off x="4870599" y="1564950"/>
            <a:ext cx="3112135" cy="3150870"/>
          </a:xfrm>
          <a:prstGeom prst="rect">
            <a:avLst/>
          </a:prstGeom>
          <a:solidFill>
            <a:srgbClr val="FFF1CC"/>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261620" marR="0" lvl="0" indent="0" algn="l" rtl="0">
              <a:lnSpc>
                <a:spcPct val="100000"/>
              </a:lnSpc>
              <a:spcBef>
                <a:spcPts val="2040"/>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0"/>
              </a:spcBef>
              <a:spcAft>
                <a:spcPts val="0"/>
              </a:spcAft>
              <a:buNone/>
            </a:pPr>
            <a:endParaRPr sz="1600">
              <a:latin typeface="Arial"/>
              <a:ea typeface="Arial"/>
              <a:cs typeface="Arial"/>
              <a:sym typeface="Arial"/>
            </a:endParaRPr>
          </a:p>
          <a:p>
            <a:pPr marL="261620" marR="0" lvl="0" indent="0" algn="l" rtl="0">
              <a:lnSpc>
                <a:spcPct val="100000"/>
              </a:lnSpc>
              <a:spcBef>
                <a:spcPts val="5"/>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5"/>
              </a:spcBef>
              <a:spcAft>
                <a:spcPts val="0"/>
              </a:spcAft>
              <a:buNone/>
            </a:pPr>
            <a:endParaRPr sz="1600">
              <a:latin typeface="Arial"/>
              <a:ea typeface="Arial"/>
              <a:cs typeface="Arial"/>
              <a:sym typeface="Arial"/>
            </a:endParaRPr>
          </a:p>
          <a:p>
            <a:pPr marL="261620" marR="0" lvl="0" indent="0" algn="l" rtl="0">
              <a:lnSpc>
                <a:spcPct val="100000"/>
              </a:lnSpc>
              <a:spcBef>
                <a:spcPts val="0"/>
              </a:spcBef>
              <a:spcAft>
                <a:spcPts val="0"/>
              </a:spcAft>
              <a:buNone/>
            </a:pPr>
            <a:r>
              <a:rPr lang="en-GB" sz="1700">
                <a:latin typeface="Arial"/>
                <a:ea typeface="Arial"/>
                <a:cs typeface="Arial"/>
                <a:sym typeface="Arial"/>
              </a:rPr>
              <a:t>●</a:t>
            </a:r>
            <a:endParaRPr sz="1700">
              <a:latin typeface="Arial"/>
              <a:ea typeface="Arial"/>
              <a:cs typeface="Arial"/>
              <a:sym typeface="Arial"/>
            </a:endParaRPr>
          </a:p>
        </p:txBody>
      </p:sp>
      <p:grpSp>
        <p:nvGrpSpPr>
          <p:cNvPr id="633" name="Google Shape;633;p60"/>
          <p:cNvGrpSpPr/>
          <p:nvPr/>
        </p:nvGrpSpPr>
        <p:grpSpPr>
          <a:xfrm>
            <a:off x="3762850" y="2144075"/>
            <a:ext cx="928200" cy="1635900"/>
            <a:chOff x="3762850" y="2144075"/>
            <a:chExt cx="928200" cy="1635900"/>
          </a:xfrm>
        </p:grpSpPr>
        <p:pic>
          <p:nvPicPr>
            <p:cNvPr id="634" name="Google Shape;634;p60"/>
            <p:cNvPicPr preferRelativeResize="0"/>
            <p:nvPr/>
          </p:nvPicPr>
          <p:blipFill rotWithShape="1">
            <a:blip r:embed="rId7">
              <a:alphaModFix/>
            </a:blip>
            <a:srcRect/>
            <a:stretch/>
          </p:blipFill>
          <p:spPr>
            <a:xfrm>
              <a:off x="3839050" y="2144075"/>
              <a:ext cx="852000" cy="950100"/>
            </a:xfrm>
            <a:prstGeom prst="rect">
              <a:avLst/>
            </a:prstGeom>
            <a:noFill/>
            <a:ln>
              <a:noFill/>
            </a:ln>
          </p:spPr>
        </p:pic>
        <p:sp>
          <p:nvSpPr>
            <p:cNvPr id="635" name="Google Shape;635;p60"/>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36" name="Google Shape;636;p60"/>
            <p:cNvPicPr preferRelativeResize="0"/>
            <p:nvPr/>
          </p:nvPicPr>
          <p:blipFill rotWithShape="1">
            <a:blip r:embed="rId8">
              <a:alphaModFix/>
            </a:blip>
            <a:srcRect/>
            <a:stretch/>
          </p:blipFill>
          <p:spPr>
            <a:xfrm>
              <a:off x="3762850" y="2829875"/>
              <a:ext cx="852000" cy="950100"/>
            </a:xfrm>
            <a:prstGeom prst="rect">
              <a:avLst/>
            </a:prstGeom>
            <a:noFill/>
            <a:ln>
              <a:noFill/>
            </a:ln>
          </p:spPr>
        </p:pic>
        <p:sp>
          <p:nvSpPr>
            <p:cNvPr id="637" name="Google Shape;637;p60"/>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38" name="Google Shape;638;p60"/>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phones are sold in India?</a:t>
            </a:r>
            <a:endParaRPr sz="17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title"/>
          </p:nvPr>
        </p:nvSpPr>
        <p:spPr>
          <a:xfrm>
            <a:off x="384725" y="120600"/>
            <a:ext cx="727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 Apartment example</a:t>
            </a:r>
            <a:endParaRPr/>
          </a:p>
        </p:txBody>
      </p:sp>
      <p:grpSp>
        <p:nvGrpSpPr>
          <p:cNvPr id="644" name="Google Shape;644;p61"/>
          <p:cNvGrpSpPr/>
          <p:nvPr/>
        </p:nvGrpSpPr>
        <p:grpSpPr>
          <a:xfrm>
            <a:off x="395750" y="18832"/>
            <a:ext cx="8684476" cy="1330543"/>
            <a:chOff x="395750" y="18832"/>
            <a:chExt cx="8684476" cy="1330543"/>
          </a:xfrm>
        </p:grpSpPr>
        <p:pic>
          <p:nvPicPr>
            <p:cNvPr id="645" name="Google Shape;645;p6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46" name="Google Shape;646;p6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47" name="Google Shape;647;p61"/>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48" name="Google Shape;648;p61"/>
          <p:cNvPicPr preferRelativeResize="0"/>
          <p:nvPr/>
        </p:nvPicPr>
        <p:blipFill rotWithShape="1">
          <a:blip r:embed="rId6">
            <a:alphaModFix/>
          </a:blip>
          <a:srcRect/>
          <a:stretch/>
        </p:blipFill>
        <p:spPr>
          <a:xfrm>
            <a:off x="393850" y="1526850"/>
            <a:ext cx="3225900" cy="3264600"/>
          </a:xfrm>
          <a:prstGeom prst="rect">
            <a:avLst/>
          </a:prstGeom>
          <a:noFill/>
          <a:ln>
            <a:noFill/>
          </a:ln>
        </p:spPr>
      </p:pic>
      <p:sp>
        <p:nvSpPr>
          <p:cNvPr id="649" name="Google Shape;649;p61"/>
          <p:cNvSpPr txBox="1"/>
          <p:nvPr/>
        </p:nvSpPr>
        <p:spPr>
          <a:xfrm>
            <a:off x="450999" y="1564950"/>
            <a:ext cx="3112135" cy="3150870"/>
          </a:xfrm>
          <a:prstGeom prst="rect">
            <a:avLst/>
          </a:prstGeom>
          <a:solidFill>
            <a:srgbClr val="CEE1F3"/>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269240" marR="0" lvl="0" indent="0" algn="l" rtl="0">
              <a:lnSpc>
                <a:spcPct val="100000"/>
              </a:lnSpc>
              <a:spcBef>
                <a:spcPts val="2039"/>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5"/>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650" name="Google Shape;650;p61"/>
          <p:cNvPicPr preferRelativeResize="0"/>
          <p:nvPr/>
        </p:nvPicPr>
        <p:blipFill rotWithShape="1">
          <a:blip r:embed="rId6">
            <a:alphaModFix/>
          </a:blip>
          <a:srcRect/>
          <a:stretch/>
        </p:blipFill>
        <p:spPr>
          <a:xfrm>
            <a:off x="4813449" y="1526850"/>
            <a:ext cx="3225900" cy="3264600"/>
          </a:xfrm>
          <a:prstGeom prst="rect">
            <a:avLst/>
          </a:prstGeom>
          <a:noFill/>
          <a:ln>
            <a:noFill/>
          </a:ln>
        </p:spPr>
      </p:pic>
      <p:sp>
        <p:nvSpPr>
          <p:cNvPr id="651" name="Google Shape;651;p61"/>
          <p:cNvSpPr txBox="1"/>
          <p:nvPr/>
        </p:nvSpPr>
        <p:spPr>
          <a:xfrm>
            <a:off x="4870599" y="1564950"/>
            <a:ext cx="3112135" cy="3150870"/>
          </a:xfrm>
          <a:prstGeom prst="rect">
            <a:avLst/>
          </a:prstGeom>
          <a:solidFill>
            <a:srgbClr val="FFF1CC"/>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261620" marR="0" lvl="0" indent="0" algn="l" rtl="0">
              <a:lnSpc>
                <a:spcPct val="100000"/>
              </a:lnSpc>
              <a:spcBef>
                <a:spcPts val="2040"/>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0"/>
              </a:spcBef>
              <a:spcAft>
                <a:spcPts val="0"/>
              </a:spcAft>
              <a:buNone/>
            </a:pPr>
            <a:endParaRPr sz="1600">
              <a:latin typeface="Arial"/>
              <a:ea typeface="Arial"/>
              <a:cs typeface="Arial"/>
              <a:sym typeface="Arial"/>
            </a:endParaRPr>
          </a:p>
          <a:p>
            <a:pPr marL="261620" marR="0" lvl="0" indent="0" algn="l" rtl="0">
              <a:lnSpc>
                <a:spcPct val="100000"/>
              </a:lnSpc>
              <a:spcBef>
                <a:spcPts val="5"/>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5"/>
              </a:spcBef>
              <a:spcAft>
                <a:spcPts val="0"/>
              </a:spcAft>
              <a:buNone/>
            </a:pPr>
            <a:endParaRPr sz="1600">
              <a:latin typeface="Arial"/>
              <a:ea typeface="Arial"/>
              <a:cs typeface="Arial"/>
              <a:sym typeface="Arial"/>
            </a:endParaRPr>
          </a:p>
          <a:p>
            <a:pPr marL="261620" marR="0" lvl="0" indent="0" algn="l" rtl="0">
              <a:lnSpc>
                <a:spcPct val="100000"/>
              </a:lnSpc>
              <a:spcBef>
                <a:spcPts val="0"/>
              </a:spcBef>
              <a:spcAft>
                <a:spcPts val="0"/>
              </a:spcAft>
              <a:buNone/>
            </a:pPr>
            <a:r>
              <a:rPr lang="en-GB" sz="1700">
                <a:latin typeface="Arial"/>
                <a:ea typeface="Arial"/>
                <a:cs typeface="Arial"/>
                <a:sym typeface="Arial"/>
              </a:rPr>
              <a:t>●</a:t>
            </a:r>
            <a:endParaRPr sz="1700">
              <a:latin typeface="Arial"/>
              <a:ea typeface="Arial"/>
              <a:cs typeface="Arial"/>
              <a:sym typeface="Arial"/>
            </a:endParaRPr>
          </a:p>
        </p:txBody>
      </p:sp>
      <p:grpSp>
        <p:nvGrpSpPr>
          <p:cNvPr id="652" name="Google Shape;652;p61"/>
          <p:cNvGrpSpPr/>
          <p:nvPr/>
        </p:nvGrpSpPr>
        <p:grpSpPr>
          <a:xfrm>
            <a:off x="3762850" y="2144075"/>
            <a:ext cx="928200" cy="1635900"/>
            <a:chOff x="3762850" y="2144075"/>
            <a:chExt cx="928200" cy="1635900"/>
          </a:xfrm>
        </p:grpSpPr>
        <p:pic>
          <p:nvPicPr>
            <p:cNvPr id="653" name="Google Shape;653;p61"/>
            <p:cNvPicPr preferRelativeResize="0"/>
            <p:nvPr/>
          </p:nvPicPr>
          <p:blipFill rotWithShape="1">
            <a:blip r:embed="rId7">
              <a:alphaModFix/>
            </a:blip>
            <a:srcRect/>
            <a:stretch/>
          </p:blipFill>
          <p:spPr>
            <a:xfrm>
              <a:off x="3839050" y="2144075"/>
              <a:ext cx="852000" cy="950100"/>
            </a:xfrm>
            <a:prstGeom prst="rect">
              <a:avLst/>
            </a:prstGeom>
            <a:noFill/>
            <a:ln>
              <a:noFill/>
            </a:ln>
          </p:spPr>
        </p:pic>
        <p:sp>
          <p:nvSpPr>
            <p:cNvPr id="654" name="Google Shape;654;p61"/>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55" name="Google Shape;655;p61"/>
            <p:cNvPicPr preferRelativeResize="0"/>
            <p:nvPr/>
          </p:nvPicPr>
          <p:blipFill rotWithShape="1">
            <a:blip r:embed="rId8">
              <a:alphaModFix/>
            </a:blip>
            <a:srcRect/>
            <a:stretch/>
          </p:blipFill>
          <p:spPr>
            <a:xfrm>
              <a:off x="3762850" y="2829875"/>
              <a:ext cx="852000" cy="950100"/>
            </a:xfrm>
            <a:prstGeom prst="rect">
              <a:avLst/>
            </a:prstGeom>
            <a:noFill/>
            <a:ln>
              <a:noFill/>
            </a:ln>
          </p:spPr>
        </p:pic>
        <p:sp>
          <p:nvSpPr>
            <p:cNvPr id="656" name="Google Shape;656;p61"/>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57" name="Google Shape;657;p6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apartment are sold in Gurgaon in 2022?</a:t>
            </a:r>
            <a:endParaRPr sz="17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2"/>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666"/>
        <p:cNvGrpSpPr/>
        <p:nvPr/>
      </p:nvGrpSpPr>
      <p:grpSpPr>
        <a:xfrm>
          <a:off x="0" y="0"/>
          <a:ext cx="0" cy="0"/>
          <a:chOff x="0" y="0"/>
          <a:chExt cx="0" cy="0"/>
        </a:xfrm>
      </p:grpSpPr>
      <p:sp>
        <p:nvSpPr>
          <p:cNvPr id="667" name="Google Shape;667;p6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8" name="Google Shape;668;p6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9" name="Google Shape;669;p6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0" name="Google Shape;670;p6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1" name="Google Shape;671;p6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672" name="Google Shape;672;p63"/>
          <p:cNvGrpSpPr/>
          <p:nvPr/>
        </p:nvGrpSpPr>
        <p:grpSpPr>
          <a:xfrm>
            <a:off x="1004151" y="2632114"/>
            <a:ext cx="8030873" cy="2396945"/>
            <a:chOff x="1004151" y="2632114"/>
            <a:chExt cx="8030873" cy="2396945"/>
          </a:xfrm>
        </p:grpSpPr>
        <p:sp>
          <p:nvSpPr>
            <p:cNvPr id="673" name="Google Shape;673;p63"/>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74" name="Google Shape;674;p63"/>
            <p:cNvPicPr preferRelativeResize="0"/>
            <p:nvPr/>
          </p:nvPicPr>
          <p:blipFill rotWithShape="1">
            <a:blip r:embed="rId3">
              <a:alphaModFix/>
            </a:blip>
            <a:srcRect/>
            <a:stretch/>
          </p:blipFill>
          <p:spPr>
            <a:xfrm>
              <a:off x="6209300" y="2632114"/>
              <a:ext cx="2825724" cy="2396945"/>
            </a:xfrm>
            <a:prstGeom prst="rect">
              <a:avLst/>
            </a:prstGeom>
            <a:noFill/>
            <a:ln>
              <a:noFill/>
            </a:ln>
          </p:spPr>
        </p:pic>
      </p:grpSp>
      <p:sp>
        <p:nvSpPr>
          <p:cNvPr id="675" name="Google Shape;675;p63"/>
          <p:cNvSpPr txBox="1"/>
          <p:nvPr/>
        </p:nvSpPr>
        <p:spPr>
          <a:xfrm>
            <a:off x="2203350" y="2480125"/>
            <a:ext cx="46896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Guesstimates: Top - Down Approach</a:t>
            </a:r>
            <a:endParaRPr sz="2200">
              <a:latin typeface="Trebuchet MS"/>
              <a:ea typeface="Trebuchet MS"/>
              <a:cs typeface="Trebuchet MS"/>
              <a:sym typeface="Trebuchet MS"/>
            </a:endParaRPr>
          </a:p>
        </p:txBody>
      </p:sp>
      <p:sp>
        <p:nvSpPr>
          <p:cNvPr id="676" name="Google Shape;676;p6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4"/>
          <p:cNvSpPr txBox="1"/>
          <p:nvPr/>
        </p:nvSpPr>
        <p:spPr>
          <a:xfrm>
            <a:off x="399049" y="1254006"/>
            <a:ext cx="3816985" cy="2038985"/>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MECE Frameworks - Math based</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MECE Frameworks - Two parts</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Demand v/s Supply approach</a:t>
            </a:r>
            <a:endParaRPr sz="1800">
              <a:latin typeface="Tahoma"/>
              <a:ea typeface="Tahoma"/>
              <a:cs typeface="Tahoma"/>
              <a:sym typeface="Tahoma"/>
            </a:endParaRPr>
          </a:p>
          <a:p>
            <a:pPr marL="379095" marR="0" lvl="0" indent="-367030" algn="l" rtl="0">
              <a:lnSpc>
                <a:spcPct val="100000"/>
              </a:lnSpc>
              <a:spcBef>
                <a:spcPts val="1930"/>
              </a:spcBef>
              <a:spcAft>
                <a:spcPts val="0"/>
              </a:spcAft>
              <a:buSzPts val="1800"/>
              <a:buFont typeface="Arial"/>
              <a:buChar char="●"/>
            </a:pPr>
            <a:r>
              <a:rPr lang="en-GB" sz="1800">
                <a:latin typeface="Tahoma"/>
                <a:ea typeface="Tahoma"/>
                <a:cs typeface="Tahoma"/>
                <a:sym typeface="Tahoma"/>
              </a:rPr>
              <a:t>Guesstimate examples</a:t>
            </a:r>
            <a:endParaRPr sz="1800">
              <a:latin typeface="Tahoma"/>
              <a:ea typeface="Tahoma"/>
              <a:cs typeface="Tahoma"/>
              <a:sym typeface="Tahoma"/>
            </a:endParaRPr>
          </a:p>
        </p:txBody>
      </p:sp>
      <p:sp>
        <p:nvSpPr>
          <p:cNvPr id="682" name="Google Shape;682;p64"/>
          <p:cNvSpPr txBox="1">
            <a:spLocks noGrp="1"/>
          </p:cNvSpPr>
          <p:nvPr>
            <p:ph type="title"/>
          </p:nvPr>
        </p:nvSpPr>
        <p:spPr>
          <a:xfrm>
            <a:off x="384725" y="273000"/>
            <a:ext cx="2125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pic>
        <p:nvPicPr>
          <p:cNvPr id="683" name="Google Shape;683;p64"/>
          <p:cNvPicPr preferRelativeResize="0"/>
          <p:nvPr/>
        </p:nvPicPr>
        <p:blipFill rotWithShape="1">
          <a:blip r:embed="rId3">
            <a:alphaModFix/>
          </a:blip>
          <a:srcRect/>
          <a:stretch/>
        </p:blipFill>
        <p:spPr>
          <a:xfrm>
            <a:off x="5198850" y="1576663"/>
            <a:ext cx="3047999" cy="13525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5"/>
          <p:cNvSpPr txBox="1">
            <a:spLocks noGrp="1"/>
          </p:cNvSpPr>
          <p:nvPr>
            <p:ph type="title"/>
          </p:nvPr>
        </p:nvSpPr>
        <p:spPr>
          <a:xfrm>
            <a:off x="384725" y="196800"/>
            <a:ext cx="4242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Useful Statistics</a:t>
            </a:r>
            <a:endParaRPr/>
          </a:p>
        </p:txBody>
      </p:sp>
      <p:pic>
        <p:nvPicPr>
          <p:cNvPr id="689" name="Google Shape;689;p65"/>
          <p:cNvPicPr preferRelativeResize="0"/>
          <p:nvPr/>
        </p:nvPicPr>
        <p:blipFill rotWithShape="1">
          <a:blip r:embed="rId3">
            <a:alphaModFix/>
          </a:blip>
          <a:srcRect/>
          <a:stretch/>
        </p:blipFill>
        <p:spPr>
          <a:xfrm>
            <a:off x="152400" y="1000025"/>
            <a:ext cx="8839200" cy="38207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6"/>
          <p:cNvSpPr txBox="1">
            <a:spLocks noGrp="1"/>
          </p:cNvSpPr>
          <p:nvPr>
            <p:ph type="title"/>
          </p:nvPr>
        </p:nvSpPr>
        <p:spPr>
          <a:xfrm>
            <a:off x="384725" y="120600"/>
            <a:ext cx="7245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695" name="Google Shape;695;p66"/>
          <p:cNvGrpSpPr/>
          <p:nvPr/>
        </p:nvGrpSpPr>
        <p:grpSpPr>
          <a:xfrm>
            <a:off x="395750" y="18832"/>
            <a:ext cx="8684476" cy="1330543"/>
            <a:chOff x="395750" y="18832"/>
            <a:chExt cx="8684476" cy="1330543"/>
          </a:xfrm>
        </p:grpSpPr>
        <p:pic>
          <p:nvPicPr>
            <p:cNvPr id="696" name="Google Shape;696;p6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97" name="Google Shape;697;p66"/>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98" name="Google Shape;698;p66"/>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699" name="Google Shape;699;p66"/>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people did morning walk today in Mumbai ?</a:t>
            </a:r>
            <a:endParaRPr sz="1700">
              <a:latin typeface="Arial"/>
              <a:ea typeface="Arial"/>
              <a:cs typeface="Arial"/>
              <a:sym typeface="Arial"/>
            </a:endParaRPr>
          </a:p>
        </p:txBody>
      </p:sp>
      <p:pic>
        <p:nvPicPr>
          <p:cNvPr id="700" name="Google Shape;700;p66"/>
          <p:cNvPicPr preferRelativeResize="0"/>
          <p:nvPr/>
        </p:nvPicPr>
        <p:blipFill rotWithShape="1">
          <a:blip r:embed="rId6">
            <a:alphaModFix/>
          </a:blip>
          <a:srcRect/>
          <a:stretch/>
        </p:blipFill>
        <p:spPr>
          <a:xfrm>
            <a:off x="470049" y="1755450"/>
            <a:ext cx="3225900" cy="584400"/>
          </a:xfrm>
          <a:prstGeom prst="rect">
            <a:avLst/>
          </a:prstGeom>
          <a:noFill/>
          <a:ln>
            <a:noFill/>
          </a:ln>
        </p:spPr>
      </p:pic>
      <p:sp>
        <p:nvSpPr>
          <p:cNvPr id="701" name="Google Shape;701;p66"/>
          <p:cNvSpPr txBox="1"/>
          <p:nvPr/>
        </p:nvSpPr>
        <p:spPr>
          <a:xfrm>
            <a:off x="527199" y="17935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702" name="Google Shape;702;p66"/>
          <p:cNvGrpSpPr/>
          <p:nvPr/>
        </p:nvGrpSpPr>
        <p:grpSpPr>
          <a:xfrm>
            <a:off x="3915250" y="2296475"/>
            <a:ext cx="928200" cy="1635900"/>
            <a:chOff x="3915250" y="2296475"/>
            <a:chExt cx="928200" cy="1635900"/>
          </a:xfrm>
        </p:grpSpPr>
        <p:pic>
          <p:nvPicPr>
            <p:cNvPr id="703" name="Google Shape;703;p66"/>
            <p:cNvPicPr preferRelativeResize="0"/>
            <p:nvPr/>
          </p:nvPicPr>
          <p:blipFill rotWithShape="1">
            <a:blip r:embed="rId7">
              <a:alphaModFix/>
            </a:blip>
            <a:srcRect/>
            <a:stretch/>
          </p:blipFill>
          <p:spPr>
            <a:xfrm>
              <a:off x="3991450" y="2296475"/>
              <a:ext cx="852000" cy="950100"/>
            </a:xfrm>
            <a:prstGeom prst="rect">
              <a:avLst/>
            </a:prstGeom>
            <a:noFill/>
            <a:ln>
              <a:noFill/>
            </a:ln>
          </p:spPr>
        </p:pic>
        <p:sp>
          <p:nvSpPr>
            <p:cNvPr id="704" name="Google Shape;704;p66"/>
            <p:cNvSpPr/>
            <p:nvPr/>
          </p:nvSpPr>
          <p:spPr>
            <a:xfrm>
              <a:off x="4048600" y="23345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705" name="Google Shape;705;p66"/>
            <p:cNvPicPr preferRelativeResize="0"/>
            <p:nvPr/>
          </p:nvPicPr>
          <p:blipFill rotWithShape="1">
            <a:blip r:embed="rId8">
              <a:alphaModFix/>
            </a:blip>
            <a:srcRect/>
            <a:stretch/>
          </p:blipFill>
          <p:spPr>
            <a:xfrm>
              <a:off x="3915250" y="2982275"/>
              <a:ext cx="852000" cy="950100"/>
            </a:xfrm>
            <a:prstGeom prst="rect">
              <a:avLst/>
            </a:prstGeom>
            <a:noFill/>
            <a:ln>
              <a:noFill/>
            </a:ln>
          </p:spPr>
        </p:pic>
        <p:sp>
          <p:nvSpPr>
            <p:cNvPr id="706" name="Google Shape;706;p66"/>
            <p:cNvSpPr/>
            <p:nvPr/>
          </p:nvSpPr>
          <p:spPr>
            <a:xfrm>
              <a:off x="3972400" y="30203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707" name="Google Shape;707;p66"/>
          <p:cNvPicPr preferRelativeResize="0"/>
          <p:nvPr/>
        </p:nvPicPr>
        <p:blipFill rotWithShape="1">
          <a:blip r:embed="rId6">
            <a:alphaModFix/>
          </a:blip>
          <a:srcRect/>
          <a:stretch/>
        </p:blipFill>
        <p:spPr>
          <a:xfrm>
            <a:off x="470049" y="2365050"/>
            <a:ext cx="3225900" cy="584400"/>
          </a:xfrm>
          <a:prstGeom prst="rect">
            <a:avLst/>
          </a:prstGeom>
          <a:noFill/>
          <a:ln>
            <a:noFill/>
          </a:ln>
        </p:spPr>
      </p:pic>
      <p:sp>
        <p:nvSpPr>
          <p:cNvPr id="708" name="Google Shape;708;p66"/>
          <p:cNvSpPr txBox="1"/>
          <p:nvPr/>
        </p:nvSpPr>
        <p:spPr>
          <a:xfrm>
            <a:off x="527199" y="24031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09" name="Google Shape;709;p66"/>
          <p:cNvPicPr preferRelativeResize="0"/>
          <p:nvPr/>
        </p:nvPicPr>
        <p:blipFill rotWithShape="1">
          <a:blip r:embed="rId6">
            <a:alphaModFix/>
          </a:blip>
          <a:srcRect/>
          <a:stretch/>
        </p:blipFill>
        <p:spPr>
          <a:xfrm>
            <a:off x="470049" y="2974650"/>
            <a:ext cx="3225900" cy="584400"/>
          </a:xfrm>
          <a:prstGeom prst="rect">
            <a:avLst/>
          </a:prstGeom>
          <a:noFill/>
          <a:ln>
            <a:noFill/>
          </a:ln>
        </p:spPr>
      </p:pic>
      <p:sp>
        <p:nvSpPr>
          <p:cNvPr id="710" name="Google Shape;710;p66"/>
          <p:cNvSpPr txBox="1"/>
          <p:nvPr/>
        </p:nvSpPr>
        <p:spPr>
          <a:xfrm>
            <a:off x="527199" y="3012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1" name="Google Shape;711;p66"/>
          <p:cNvPicPr preferRelativeResize="0"/>
          <p:nvPr/>
        </p:nvPicPr>
        <p:blipFill rotWithShape="1">
          <a:blip r:embed="rId6">
            <a:alphaModFix/>
          </a:blip>
          <a:srcRect/>
          <a:stretch/>
        </p:blipFill>
        <p:spPr>
          <a:xfrm>
            <a:off x="470049" y="3584250"/>
            <a:ext cx="3225900" cy="584400"/>
          </a:xfrm>
          <a:prstGeom prst="rect">
            <a:avLst/>
          </a:prstGeom>
          <a:noFill/>
          <a:ln>
            <a:noFill/>
          </a:ln>
        </p:spPr>
      </p:pic>
      <p:sp>
        <p:nvSpPr>
          <p:cNvPr id="712" name="Google Shape;712;p66"/>
          <p:cNvSpPr txBox="1"/>
          <p:nvPr/>
        </p:nvSpPr>
        <p:spPr>
          <a:xfrm>
            <a:off x="527199" y="36223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3" name="Google Shape;713;p66"/>
          <p:cNvPicPr preferRelativeResize="0"/>
          <p:nvPr/>
        </p:nvPicPr>
        <p:blipFill rotWithShape="1">
          <a:blip r:embed="rId6">
            <a:alphaModFix/>
          </a:blip>
          <a:srcRect/>
          <a:stretch/>
        </p:blipFill>
        <p:spPr>
          <a:xfrm>
            <a:off x="470049" y="4193850"/>
            <a:ext cx="3225900" cy="584400"/>
          </a:xfrm>
          <a:prstGeom prst="rect">
            <a:avLst/>
          </a:prstGeom>
          <a:noFill/>
          <a:ln>
            <a:noFill/>
          </a:ln>
        </p:spPr>
      </p:pic>
      <p:sp>
        <p:nvSpPr>
          <p:cNvPr id="714" name="Google Shape;714;p66"/>
          <p:cNvSpPr txBox="1"/>
          <p:nvPr/>
        </p:nvSpPr>
        <p:spPr>
          <a:xfrm>
            <a:off x="527199" y="4231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5" name="Google Shape;715;p66"/>
          <p:cNvPicPr preferRelativeResize="0"/>
          <p:nvPr/>
        </p:nvPicPr>
        <p:blipFill rotWithShape="1">
          <a:blip r:embed="rId6">
            <a:alphaModFix/>
          </a:blip>
          <a:srcRect/>
          <a:stretch/>
        </p:blipFill>
        <p:spPr>
          <a:xfrm>
            <a:off x="5118249" y="1755450"/>
            <a:ext cx="3225900" cy="584400"/>
          </a:xfrm>
          <a:prstGeom prst="rect">
            <a:avLst/>
          </a:prstGeom>
          <a:noFill/>
          <a:ln>
            <a:noFill/>
          </a:ln>
        </p:spPr>
      </p:pic>
      <p:sp>
        <p:nvSpPr>
          <p:cNvPr id="716" name="Google Shape;716;p66"/>
          <p:cNvSpPr txBox="1"/>
          <p:nvPr/>
        </p:nvSpPr>
        <p:spPr>
          <a:xfrm>
            <a:off x="5175399" y="17935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717" name="Google Shape;717;p66"/>
          <p:cNvPicPr preferRelativeResize="0"/>
          <p:nvPr/>
        </p:nvPicPr>
        <p:blipFill rotWithShape="1">
          <a:blip r:embed="rId6">
            <a:alphaModFix/>
          </a:blip>
          <a:srcRect/>
          <a:stretch/>
        </p:blipFill>
        <p:spPr>
          <a:xfrm>
            <a:off x="5118249" y="2365050"/>
            <a:ext cx="3225900" cy="584400"/>
          </a:xfrm>
          <a:prstGeom prst="rect">
            <a:avLst/>
          </a:prstGeom>
          <a:noFill/>
          <a:ln>
            <a:noFill/>
          </a:ln>
        </p:spPr>
      </p:pic>
      <p:sp>
        <p:nvSpPr>
          <p:cNvPr id="718" name="Google Shape;718;p66"/>
          <p:cNvSpPr txBox="1"/>
          <p:nvPr/>
        </p:nvSpPr>
        <p:spPr>
          <a:xfrm>
            <a:off x="5175399" y="24031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9" name="Google Shape;719;p66"/>
          <p:cNvPicPr preferRelativeResize="0"/>
          <p:nvPr/>
        </p:nvPicPr>
        <p:blipFill rotWithShape="1">
          <a:blip r:embed="rId6">
            <a:alphaModFix/>
          </a:blip>
          <a:srcRect/>
          <a:stretch/>
        </p:blipFill>
        <p:spPr>
          <a:xfrm>
            <a:off x="5118249" y="2974650"/>
            <a:ext cx="3225900" cy="584400"/>
          </a:xfrm>
          <a:prstGeom prst="rect">
            <a:avLst/>
          </a:prstGeom>
          <a:noFill/>
          <a:ln>
            <a:noFill/>
          </a:ln>
        </p:spPr>
      </p:pic>
      <p:sp>
        <p:nvSpPr>
          <p:cNvPr id="720" name="Google Shape;720;p66"/>
          <p:cNvSpPr txBox="1"/>
          <p:nvPr/>
        </p:nvSpPr>
        <p:spPr>
          <a:xfrm>
            <a:off x="5175399" y="3012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21" name="Google Shape;721;p66"/>
          <p:cNvPicPr preferRelativeResize="0"/>
          <p:nvPr/>
        </p:nvPicPr>
        <p:blipFill rotWithShape="1">
          <a:blip r:embed="rId6">
            <a:alphaModFix/>
          </a:blip>
          <a:srcRect/>
          <a:stretch/>
        </p:blipFill>
        <p:spPr>
          <a:xfrm>
            <a:off x="5118249" y="3584250"/>
            <a:ext cx="3225900" cy="584400"/>
          </a:xfrm>
          <a:prstGeom prst="rect">
            <a:avLst/>
          </a:prstGeom>
          <a:noFill/>
          <a:ln>
            <a:noFill/>
          </a:ln>
        </p:spPr>
      </p:pic>
      <p:sp>
        <p:nvSpPr>
          <p:cNvPr id="722" name="Google Shape;722;p66"/>
          <p:cNvSpPr txBox="1"/>
          <p:nvPr/>
        </p:nvSpPr>
        <p:spPr>
          <a:xfrm>
            <a:off x="5175399" y="36223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23" name="Google Shape;723;p66"/>
          <p:cNvPicPr preferRelativeResize="0"/>
          <p:nvPr/>
        </p:nvPicPr>
        <p:blipFill rotWithShape="1">
          <a:blip r:embed="rId6">
            <a:alphaModFix/>
          </a:blip>
          <a:srcRect/>
          <a:stretch/>
        </p:blipFill>
        <p:spPr>
          <a:xfrm>
            <a:off x="5118249" y="4193850"/>
            <a:ext cx="3225900" cy="584400"/>
          </a:xfrm>
          <a:prstGeom prst="rect">
            <a:avLst/>
          </a:prstGeom>
          <a:noFill/>
          <a:ln>
            <a:noFill/>
          </a:ln>
        </p:spPr>
      </p:pic>
      <p:sp>
        <p:nvSpPr>
          <p:cNvPr id="724" name="Google Shape;724;p66"/>
          <p:cNvSpPr txBox="1"/>
          <p:nvPr/>
        </p:nvSpPr>
        <p:spPr>
          <a:xfrm>
            <a:off x="5175399" y="4231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384725" y="196790"/>
            <a:ext cx="7385684"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Top Down vs Bottom Up</a:t>
            </a:r>
            <a:endParaRPr/>
          </a:p>
        </p:txBody>
      </p:sp>
      <p:grpSp>
        <p:nvGrpSpPr>
          <p:cNvPr id="730" name="Google Shape;730;p67"/>
          <p:cNvGrpSpPr/>
          <p:nvPr/>
        </p:nvGrpSpPr>
        <p:grpSpPr>
          <a:xfrm>
            <a:off x="7812075" y="18832"/>
            <a:ext cx="1268151" cy="1262517"/>
            <a:chOff x="7812075" y="18832"/>
            <a:chExt cx="1268151" cy="1262517"/>
          </a:xfrm>
        </p:grpSpPr>
        <p:pic>
          <p:nvPicPr>
            <p:cNvPr id="731" name="Google Shape;731;p6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32" name="Google Shape;732;p6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733" name="Google Shape;733;p67"/>
          <p:cNvGrpSpPr/>
          <p:nvPr/>
        </p:nvGrpSpPr>
        <p:grpSpPr>
          <a:xfrm>
            <a:off x="330750" y="1382799"/>
            <a:ext cx="3700425" cy="2665799"/>
            <a:chOff x="330750" y="1382799"/>
            <a:chExt cx="3700425" cy="2665799"/>
          </a:xfrm>
        </p:grpSpPr>
        <p:pic>
          <p:nvPicPr>
            <p:cNvPr id="734" name="Google Shape;734;p67"/>
            <p:cNvPicPr preferRelativeResize="0"/>
            <p:nvPr/>
          </p:nvPicPr>
          <p:blipFill rotWithShape="1">
            <a:blip r:embed="rId5">
              <a:alphaModFix/>
            </a:blip>
            <a:srcRect/>
            <a:stretch/>
          </p:blipFill>
          <p:spPr>
            <a:xfrm>
              <a:off x="330750" y="1382799"/>
              <a:ext cx="3700425" cy="2665799"/>
            </a:xfrm>
            <a:prstGeom prst="rect">
              <a:avLst/>
            </a:prstGeom>
            <a:noFill/>
            <a:ln>
              <a:noFill/>
            </a:ln>
          </p:spPr>
        </p:pic>
        <p:pic>
          <p:nvPicPr>
            <p:cNvPr id="735" name="Google Shape;735;p67"/>
            <p:cNvPicPr preferRelativeResize="0"/>
            <p:nvPr/>
          </p:nvPicPr>
          <p:blipFill rotWithShape="1">
            <a:blip r:embed="rId6">
              <a:alphaModFix/>
            </a:blip>
            <a:srcRect/>
            <a:stretch/>
          </p:blipFill>
          <p:spPr>
            <a:xfrm>
              <a:off x="387900" y="1420899"/>
              <a:ext cx="3586125" cy="2551499"/>
            </a:xfrm>
            <a:prstGeom prst="rect">
              <a:avLst/>
            </a:prstGeom>
            <a:noFill/>
            <a:ln>
              <a:noFill/>
            </a:ln>
          </p:spPr>
        </p:pic>
      </p:grpSp>
      <p:pic>
        <p:nvPicPr>
          <p:cNvPr id="736" name="Google Shape;736;p67"/>
          <p:cNvPicPr preferRelativeResize="0"/>
          <p:nvPr/>
        </p:nvPicPr>
        <p:blipFill rotWithShape="1">
          <a:blip r:embed="rId7">
            <a:alphaModFix/>
          </a:blip>
          <a:srcRect/>
          <a:stretch/>
        </p:blipFill>
        <p:spPr>
          <a:xfrm>
            <a:off x="6705604" y="1846826"/>
            <a:ext cx="1862011" cy="1684838"/>
          </a:xfrm>
          <a:prstGeom prst="rect">
            <a:avLst/>
          </a:prstGeom>
          <a:noFill/>
          <a:ln>
            <a:noFill/>
          </a:ln>
        </p:spPr>
      </p:pic>
      <p:pic>
        <p:nvPicPr>
          <p:cNvPr id="737" name="Google Shape;737;p67"/>
          <p:cNvPicPr preferRelativeResize="0"/>
          <p:nvPr/>
        </p:nvPicPr>
        <p:blipFill rotWithShape="1">
          <a:blip r:embed="rId8">
            <a:alphaModFix/>
          </a:blip>
          <a:srcRect/>
          <a:stretch/>
        </p:blipFill>
        <p:spPr>
          <a:xfrm>
            <a:off x="4612941" y="1563925"/>
            <a:ext cx="1993325" cy="174196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8"/>
          <p:cNvSpPr txBox="1">
            <a:spLocks noGrp="1"/>
          </p:cNvSpPr>
          <p:nvPr>
            <p:ph type="title"/>
          </p:nvPr>
        </p:nvSpPr>
        <p:spPr>
          <a:xfrm>
            <a:off x="384725" y="196790"/>
            <a:ext cx="771144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grpSp>
        <p:nvGrpSpPr>
          <p:cNvPr id="743" name="Google Shape;743;p68"/>
          <p:cNvGrpSpPr/>
          <p:nvPr/>
        </p:nvGrpSpPr>
        <p:grpSpPr>
          <a:xfrm>
            <a:off x="7812075" y="18832"/>
            <a:ext cx="1268151" cy="1262517"/>
            <a:chOff x="7812075" y="18832"/>
            <a:chExt cx="1268151" cy="1262517"/>
          </a:xfrm>
        </p:grpSpPr>
        <p:pic>
          <p:nvPicPr>
            <p:cNvPr id="744" name="Google Shape;744;p6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45" name="Google Shape;745;p6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746" name="Google Shape;746;p68"/>
          <p:cNvGrpSpPr/>
          <p:nvPr/>
        </p:nvGrpSpPr>
        <p:grpSpPr>
          <a:xfrm>
            <a:off x="1294350" y="1429625"/>
            <a:ext cx="6243973" cy="3418998"/>
            <a:chOff x="1271250" y="1067750"/>
            <a:chExt cx="6243973" cy="3418998"/>
          </a:xfrm>
        </p:grpSpPr>
        <p:pic>
          <p:nvPicPr>
            <p:cNvPr id="747" name="Google Shape;747;p68"/>
            <p:cNvPicPr preferRelativeResize="0"/>
            <p:nvPr/>
          </p:nvPicPr>
          <p:blipFill rotWithShape="1">
            <a:blip r:embed="rId5">
              <a:alphaModFix/>
            </a:blip>
            <a:srcRect/>
            <a:stretch/>
          </p:blipFill>
          <p:spPr>
            <a:xfrm>
              <a:off x="1271250" y="1067750"/>
              <a:ext cx="6243973" cy="3418998"/>
            </a:xfrm>
            <a:prstGeom prst="rect">
              <a:avLst/>
            </a:prstGeom>
            <a:noFill/>
            <a:ln>
              <a:noFill/>
            </a:ln>
          </p:spPr>
        </p:pic>
        <p:pic>
          <p:nvPicPr>
            <p:cNvPr id="748" name="Google Shape;748;p68"/>
            <p:cNvPicPr preferRelativeResize="0"/>
            <p:nvPr/>
          </p:nvPicPr>
          <p:blipFill rotWithShape="1">
            <a:blip r:embed="rId6">
              <a:alphaModFix/>
            </a:blip>
            <a:srcRect/>
            <a:stretch/>
          </p:blipFill>
          <p:spPr>
            <a:xfrm>
              <a:off x="1328400" y="1105849"/>
              <a:ext cx="6129673" cy="3304698"/>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232325" y="196800"/>
            <a:ext cx="8722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Skills needed by World Economic Forum (WEF)</a:t>
            </a:r>
            <a:endParaRPr/>
          </a:p>
        </p:txBody>
      </p:sp>
      <p:grpSp>
        <p:nvGrpSpPr>
          <p:cNvPr id="135" name="Google Shape;135;p24"/>
          <p:cNvGrpSpPr/>
          <p:nvPr/>
        </p:nvGrpSpPr>
        <p:grpSpPr>
          <a:xfrm>
            <a:off x="171450" y="1316633"/>
            <a:ext cx="3652476" cy="3620934"/>
            <a:chOff x="171450" y="885725"/>
            <a:chExt cx="3652476" cy="4052075"/>
          </a:xfrm>
        </p:grpSpPr>
        <p:pic>
          <p:nvPicPr>
            <p:cNvPr id="136" name="Google Shape;136;p24"/>
            <p:cNvPicPr preferRelativeResize="0"/>
            <p:nvPr/>
          </p:nvPicPr>
          <p:blipFill rotWithShape="1">
            <a:blip r:embed="rId3">
              <a:alphaModFix/>
            </a:blip>
            <a:srcRect/>
            <a:stretch/>
          </p:blipFill>
          <p:spPr>
            <a:xfrm>
              <a:off x="171450" y="885725"/>
              <a:ext cx="3652476" cy="4052075"/>
            </a:xfrm>
            <a:prstGeom prst="rect">
              <a:avLst/>
            </a:prstGeom>
            <a:noFill/>
            <a:ln>
              <a:noFill/>
            </a:ln>
          </p:spPr>
        </p:pic>
        <p:pic>
          <p:nvPicPr>
            <p:cNvPr id="137" name="Google Shape;137;p24"/>
            <p:cNvPicPr preferRelativeResize="0"/>
            <p:nvPr/>
          </p:nvPicPr>
          <p:blipFill rotWithShape="1">
            <a:blip r:embed="rId4">
              <a:alphaModFix/>
            </a:blip>
            <a:srcRect/>
            <a:stretch/>
          </p:blipFill>
          <p:spPr>
            <a:xfrm>
              <a:off x="228600" y="923825"/>
              <a:ext cx="3538176" cy="3937774"/>
            </a:xfrm>
            <a:prstGeom prst="rect">
              <a:avLst/>
            </a:prstGeom>
            <a:noFill/>
            <a:ln>
              <a:noFill/>
            </a:ln>
          </p:spPr>
        </p:pic>
      </p:grpSp>
      <p:grpSp>
        <p:nvGrpSpPr>
          <p:cNvPr id="138" name="Google Shape;138;p24"/>
          <p:cNvGrpSpPr/>
          <p:nvPr/>
        </p:nvGrpSpPr>
        <p:grpSpPr>
          <a:xfrm>
            <a:off x="6449568" y="2291785"/>
            <a:ext cx="2674193" cy="1618790"/>
            <a:chOff x="6449568" y="2291785"/>
            <a:chExt cx="2674193" cy="1618790"/>
          </a:xfrm>
        </p:grpSpPr>
        <p:pic>
          <p:nvPicPr>
            <p:cNvPr id="139" name="Google Shape;139;p24"/>
            <p:cNvPicPr preferRelativeResize="0"/>
            <p:nvPr/>
          </p:nvPicPr>
          <p:blipFill rotWithShape="1">
            <a:blip r:embed="rId5">
              <a:alphaModFix/>
            </a:blip>
            <a:srcRect/>
            <a:stretch/>
          </p:blipFill>
          <p:spPr>
            <a:xfrm>
              <a:off x="6449568" y="2291785"/>
              <a:ext cx="2674193" cy="1618790"/>
            </a:xfrm>
            <a:prstGeom prst="rect">
              <a:avLst/>
            </a:prstGeom>
            <a:noFill/>
            <a:ln>
              <a:noFill/>
            </a:ln>
          </p:spPr>
        </p:pic>
        <p:sp>
          <p:nvSpPr>
            <p:cNvPr id="140" name="Google Shape;140;p24"/>
            <p:cNvSpPr/>
            <p:nvPr/>
          </p:nvSpPr>
          <p:spPr>
            <a:xfrm>
              <a:off x="6511696" y="2335432"/>
              <a:ext cx="2550160" cy="1296670"/>
            </a:xfrm>
            <a:custGeom>
              <a:avLst/>
              <a:gdLst/>
              <a:ahLst/>
              <a:cxnLst/>
              <a:rect l="l" t="t" r="r" b="b"/>
              <a:pathLst>
                <a:path w="2550159" h="1296670" extrusionOk="0">
                  <a:moveTo>
                    <a:pt x="2196681" y="69468"/>
                  </a:moveTo>
                  <a:lnTo>
                    <a:pt x="1760835" y="69468"/>
                  </a:lnTo>
                  <a:lnTo>
                    <a:pt x="1799972" y="43110"/>
                  </a:lnTo>
                  <a:lnTo>
                    <a:pt x="1844798" y="22688"/>
                  </a:lnTo>
                  <a:lnTo>
                    <a:pt x="1893942" y="8498"/>
                  </a:lnTo>
                  <a:lnTo>
                    <a:pt x="1946035" y="837"/>
                  </a:lnTo>
                  <a:lnTo>
                    <a:pt x="1999704" y="0"/>
                  </a:lnTo>
                  <a:lnTo>
                    <a:pt x="2053581" y="6282"/>
                  </a:lnTo>
                  <a:lnTo>
                    <a:pt x="2104758" y="19511"/>
                  </a:lnTo>
                  <a:lnTo>
                    <a:pt x="2150596" y="38829"/>
                  </a:lnTo>
                  <a:lnTo>
                    <a:pt x="2190123" y="63507"/>
                  </a:lnTo>
                  <a:lnTo>
                    <a:pt x="2196681" y="69468"/>
                  </a:lnTo>
                  <a:close/>
                </a:path>
                <a:path w="2550159" h="1296670" extrusionOk="0">
                  <a:moveTo>
                    <a:pt x="2226131" y="98024"/>
                  </a:moveTo>
                  <a:lnTo>
                    <a:pt x="1325893" y="98024"/>
                  </a:lnTo>
                  <a:lnTo>
                    <a:pt x="1354061" y="67210"/>
                  </a:lnTo>
                  <a:lnTo>
                    <a:pt x="1390075" y="41371"/>
                  </a:lnTo>
                  <a:lnTo>
                    <a:pt x="1432610" y="21137"/>
                  </a:lnTo>
                  <a:lnTo>
                    <a:pt x="1480338" y="7140"/>
                  </a:lnTo>
                  <a:lnTo>
                    <a:pt x="1531933" y="11"/>
                  </a:lnTo>
                  <a:lnTo>
                    <a:pt x="1584540" y="299"/>
                  </a:lnTo>
                  <a:lnTo>
                    <a:pt x="1635208" y="7836"/>
                  </a:lnTo>
                  <a:lnTo>
                    <a:pt x="1682463" y="22175"/>
                  </a:lnTo>
                  <a:lnTo>
                    <a:pt x="1724829" y="42868"/>
                  </a:lnTo>
                  <a:lnTo>
                    <a:pt x="1760835" y="69468"/>
                  </a:lnTo>
                  <a:lnTo>
                    <a:pt x="2196681" y="69468"/>
                  </a:lnTo>
                  <a:lnTo>
                    <a:pt x="2222366" y="92812"/>
                  </a:lnTo>
                  <a:lnTo>
                    <a:pt x="2226131" y="98024"/>
                  </a:lnTo>
                  <a:close/>
                </a:path>
                <a:path w="2550159" h="1296670" extrusionOk="0">
                  <a:moveTo>
                    <a:pt x="2256561" y="151159"/>
                  </a:moveTo>
                  <a:lnTo>
                    <a:pt x="827640" y="151159"/>
                  </a:lnTo>
                  <a:lnTo>
                    <a:pt x="860014" y="117023"/>
                  </a:lnTo>
                  <a:lnTo>
                    <a:pt x="900430" y="88016"/>
                  </a:lnTo>
                  <a:lnTo>
                    <a:pt x="947651" y="64749"/>
                  </a:lnTo>
                  <a:lnTo>
                    <a:pt x="1000438" y="47829"/>
                  </a:lnTo>
                  <a:lnTo>
                    <a:pt x="1057556" y="37869"/>
                  </a:lnTo>
                  <a:lnTo>
                    <a:pt x="1106588" y="35336"/>
                  </a:lnTo>
                  <a:lnTo>
                    <a:pt x="1155011" y="38077"/>
                  </a:lnTo>
                  <a:lnTo>
                    <a:pt x="1201989" y="45903"/>
                  </a:lnTo>
                  <a:lnTo>
                    <a:pt x="1246686" y="58628"/>
                  </a:lnTo>
                  <a:lnTo>
                    <a:pt x="1288266" y="76064"/>
                  </a:lnTo>
                  <a:lnTo>
                    <a:pt x="1325893" y="98024"/>
                  </a:lnTo>
                  <a:lnTo>
                    <a:pt x="2226131" y="98024"/>
                  </a:lnTo>
                  <a:lnTo>
                    <a:pt x="2246355" y="126015"/>
                  </a:lnTo>
                  <a:lnTo>
                    <a:pt x="2256561" y="151159"/>
                  </a:lnTo>
                  <a:close/>
                </a:path>
                <a:path w="2550159" h="1296670" extrusionOk="0">
                  <a:moveTo>
                    <a:pt x="291117" y="1060295"/>
                  </a:moveTo>
                  <a:lnTo>
                    <a:pt x="240088" y="1053465"/>
                  </a:lnTo>
                  <a:lnTo>
                    <a:pt x="192507" y="1039833"/>
                  </a:lnTo>
                  <a:lnTo>
                    <a:pt x="149804" y="1019930"/>
                  </a:lnTo>
                  <a:lnTo>
                    <a:pt x="113406" y="994285"/>
                  </a:lnTo>
                  <a:lnTo>
                    <a:pt x="84742" y="963430"/>
                  </a:lnTo>
                  <a:lnTo>
                    <a:pt x="63331" y="922140"/>
                  </a:lnTo>
                  <a:lnTo>
                    <a:pt x="57201" y="879429"/>
                  </a:lnTo>
                  <a:lnTo>
                    <a:pt x="65955" y="837214"/>
                  </a:lnTo>
                  <a:lnTo>
                    <a:pt x="89195" y="797412"/>
                  </a:lnTo>
                  <a:lnTo>
                    <a:pt x="126525" y="761940"/>
                  </a:lnTo>
                  <a:lnTo>
                    <a:pt x="74986" y="734254"/>
                  </a:lnTo>
                  <a:lnTo>
                    <a:pt x="35905" y="699292"/>
                  </a:lnTo>
                  <a:lnTo>
                    <a:pt x="10502" y="658990"/>
                  </a:lnTo>
                  <a:lnTo>
                    <a:pt x="0" y="615285"/>
                  </a:lnTo>
                  <a:lnTo>
                    <a:pt x="5617" y="570116"/>
                  </a:lnTo>
                  <a:lnTo>
                    <a:pt x="22715" y="534126"/>
                  </a:lnTo>
                  <a:lnTo>
                    <a:pt x="49660" y="502129"/>
                  </a:lnTo>
                  <a:lnTo>
                    <a:pt x="85141" y="474942"/>
                  </a:lnTo>
                  <a:lnTo>
                    <a:pt x="127850" y="453381"/>
                  </a:lnTo>
                  <a:lnTo>
                    <a:pt x="176476" y="438262"/>
                  </a:lnTo>
                  <a:lnTo>
                    <a:pt x="229710" y="430402"/>
                  </a:lnTo>
                  <a:lnTo>
                    <a:pt x="231845" y="426379"/>
                  </a:lnTo>
                  <a:lnTo>
                    <a:pt x="228346" y="381739"/>
                  </a:lnTo>
                  <a:lnTo>
                    <a:pt x="235116" y="337996"/>
                  </a:lnTo>
                  <a:lnTo>
                    <a:pt x="251657" y="295920"/>
                  </a:lnTo>
                  <a:lnTo>
                    <a:pt x="277467" y="256278"/>
                  </a:lnTo>
                  <a:lnTo>
                    <a:pt x="312046" y="219840"/>
                  </a:lnTo>
                  <a:lnTo>
                    <a:pt x="354893" y="187375"/>
                  </a:lnTo>
                  <a:lnTo>
                    <a:pt x="405508" y="159650"/>
                  </a:lnTo>
                  <a:lnTo>
                    <a:pt x="449046" y="142178"/>
                  </a:lnTo>
                  <a:lnTo>
                    <a:pt x="494761" y="128811"/>
                  </a:lnTo>
                  <a:lnTo>
                    <a:pt x="542080" y="119561"/>
                  </a:lnTo>
                  <a:lnTo>
                    <a:pt x="590432" y="114440"/>
                  </a:lnTo>
                  <a:lnTo>
                    <a:pt x="639243" y="113458"/>
                  </a:lnTo>
                  <a:lnTo>
                    <a:pt x="687942" y="116627"/>
                  </a:lnTo>
                  <a:lnTo>
                    <a:pt x="735956" y="123960"/>
                  </a:lnTo>
                  <a:lnTo>
                    <a:pt x="782713" y="135466"/>
                  </a:lnTo>
                  <a:lnTo>
                    <a:pt x="827640" y="151159"/>
                  </a:lnTo>
                  <a:lnTo>
                    <a:pt x="2256561" y="151159"/>
                  </a:lnTo>
                  <a:lnTo>
                    <a:pt x="2261117" y="162383"/>
                  </a:lnTo>
                  <a:lnTo>
                    <a:pt x="2311889" y="175329"/>
                  </a:lnTo>
                  <a:lnTo>
                    <a:pt x="2358234" y="193897"/>
                  </a:lnTo>
                  <a:lnTo>
                    <a:pt x="2399245" y="217561"/>
                  </a:lnTo>
                  <a:lnTo>
                    <a:pt x="2434015" y="245801"/>
                  </a:lnTo>
                  <a:lnTo>
                    <a:pt x="2461638" y="278091"/>
                  </a:lnTo>
                  <a:lnTo>
                    <a:pt x="2484292" y="322210"/>
                  </a:lnTo>
                  <a:lnTo>
                    <a:pt x="2492852" y="368148"/>
                  </a:lnTo>
                  <a:lnTo>
                    <a:pt x="2487268" y="414307"/>
                  </a:lnTo>
                  <a:lnTo>
                    <a:pt x="2467486" y="459087"/>
                  </a:lnTo>
                  <a:lnTo>
                    <a:pt x="2505166" y="500071"/>
                  </a:lnTo>
                  <a:lnTo>
                    <a:pt x="2531596" y="544299"/>
                  </a:lnTo>
                  <a:lnTo>
                    <a:pt x="2546566" y="590696"/>
                  </a:lnTo>
                  <a:lnTo>
                    <a:pt x="2549867" y="638183"/>
                  </a:lnTo>
                  <a:lnTo>
                    <a:pt x="2541289" y="685682"/>
                  </a:lnTo>
                  <a:lnTo>
                    <a:pt x="2520622" y="732117"/>
                  </a:lnTo>
                  <a:lnTo>
                    <a:pt x="2497542" y="764984"/>
                  </a:lnTo>
                  <a:lnTo>
                    <a:pt x="2468821" y="795080"/>
                  </a:lnTo>
                  <a:lnTo>
                    <a:pt x="2434979" y="822124"/>
                  </a:lnTo>
                  <a:lnTo>
                    <a:pt x="2396540" y="845833"/>
                  </a:lnTo>
                  <a:lnTo>
                    <a:pt x="2354024" y="865925"/>
                  </a:lnTo>
                  <a:lnTo>
                    <a:pt x="2307953" y="882118"/>
                  </a:lnTo>
                  <a:lnTo>
                    <a:pt x="2258850" y="894129"/>
                  </a:lnTo>
                  <a:lnTo>
                    <a:pt x="2207235" y="901676"/>
                  </a:lnTo>
                  <a:lnTo>
                    <a:pt x="2201307" y="943694"/>
                  </a:lnTo>
                  <a:lnTo>
                    <a:pt x="2184995" y="983699"/>
                  </a:lnTo>
                  <a:lnTo>
                    <a:pt x="2159023" y="1020849"/>
                  </a:lnTo>
                  <a:lnTo>
                    <a:pt x="2124116" y="1054305"/>
                  </a:lnTo>
                  <a:lnTo>
                    <a:pt x="2115937" y="1059791"/>
                  </a:lnTo>
                  <a:lnTo>
                    <a:pt x="344167" y="1059791"/>
                  </a:lnTo>
                  <a:lnTo>
                    <a:pt x="291117" y="1060295"/>
                  </a:lnTo>
                  <a:close/>
                </a:path>
                <a:path w="2550159" h="1296670" extrusionOk="0">
                  <a:moveTo>
                    <a:pt x="727106" y="1218822"/>
                  </a:moveTo>
                  <a:lnTo>
                    <a:pt x="675571" y="1215835"/>
                  </a:lnTo>
                  <a:lnTo>
                    <a:pt x="624448" y="1208728"/>
                  </a:lnTo>
                  <a:lnTo>
                    <a:pt x="574828" y="1197605"/>
                  </a:lnTo>
                  <a:lnTo>
                    <a:pt x="527737" y="1182744"/>
                  </a:lnTo>
                  <a:lnTo>
                    <a:pt x="483574" y="1164357"/>
                  </a:lnTo>
                  <a:lnTo>
                    <a:pt x="442737" y="1142657"/>
                  </a:lnTo>
                  <a:lnTo>
                    <a:pt x="405624" y="1117855"/>
                  </a:lnTo>
                  <a:lnTo>
                    <a:pt x="372634" y="1090162"/>
                  </a:lnTo>
                  <a:lnTo>
                    <a:pt x="344167" y="1059791"/>
                  </a:lnTo>
                  <a:lnTo>
                    <a:pt x="2115937" y="1059791"/>
                  </a:lnTo>
                  <a:lnTo>
                    <a:pt x="2080997" y="1083227"/>
                  </a:lnTo>
                  <a:lnTo>
                    <a:pt x="2044705" y="1100116"/>
                  </a:lnTo>
                  <a:lnTo>
                    <a:pt x="1685550" y="1100116"/>
                  </a:lnTo>
                  <a:lnTo>
                    <a:pt x="1665132" y="1137180"/>
                  </a:lnTo>
                  <a:lnTo>
                    <a:pt x="1637760" y="1171327"/>
                  </a:lnTo>
                  <a:lnTo>
                    <a:pt x="1635178" y="1173692"/>
                  </a:lnTo>
                  <a:lnTo>
                    <a:pt x="973583" y="1173692"/>
                  </a:lnTo>
                  <a:lnTo>
                    <a:pt x="927436" y="1190560"/>
                  </a:lnTo>
                  <a:lnTo>
                    <a:pt x="879218" y="1203557"/>
                  </a:lnTo>
                  <a:lnTo>
                    <a:pt x="829426" y="1212633"/>
                  </a:lnTo>
                  <a:lnTo>
                    <a:pt x="778557" y="1217738"/>
                  </a:lnTo>
                  <a:lnTo>
                    <a:pt x="727106" y="1218822"/>
                  </a:lnTo>
                  <a:close/>
                </a:path>
                <a:path w="2550159" h="1296670" extrusionOk="0">
                  <a:moveTo>
                    <a:pt x="1882213" y="1135692"/>
                  </a:moveTo>
                  <a:lnTo>
                    <a:pt x="1831172" y="1134706"/>
                  </a:lnTo>
                  <a:lnTo>
                    <a:pt x="1780788" y="1128436"/>
                  </a:lnTo>
                  <a:lnTo>
                    <a:pt x="1731951" y="1116901"/>
                  </a:lnTo>
                  <a:lnTo>
                    <a:pt x="1685550" y="1100116"/>
                  </a:lnTo>
                  <a:lnTo>
                    <a:pt x="2044705" y="1100116"/>
                  </a:lnTo>
                  <a:lnTo>
                    <a:pt x="2030392" y="1106776"/>
                  </a:lnTo>
                  <a:lnTo>
                    <a:pt x="1982713" y="1121744"/>
                  </a:lnTo>
                  <a:lnTo>
                    <a:pt x="1933023" y="1131377"/>
                  </a:lnTo>
                  <a:lnTo>
                    <a:pt x="1882213" y="1135692"/>
                  </a:lnTo>
                  <a:close/>
                </a:path>
                <a:path w="2550159" h="1296670" extrusionOk="0">
                  <a:moveTo>
                    <a:pt x="1312450" y="1296541"/>
                  </a:moveTo>
                  <a:lnTo>
                    <a:pt x="1262387" y="1295045"/>
                  </a:lnTo>
                  <a:lnTo>
                    <a:pt x="1213446" y="1289256"/>
                  </a:lnTo>
                  <a:lnTo>
                    <a:pt x="1166168" y="1279342"/>
                  </a:lnTo>
                  <a:lnTo>
                    <a:pt x="1121091" y="1265467"/>
                  </a:lnTo>
                  <a:lnTo>
                    <a:pt x="1078754" y="1247799"/>
                  </a:lnTo>
                  <a:lnTo>
                    <a:pt x="1039698" y="1226503"/>
                  </a:lnTo>
                  <a:lnTo>
                    <a:pt x="1004461" y="1201746"/>
                  </a:lnTo>
                  <a:lnTo>
                    <a:pt x="973583" y="1173692"/>
                  </a:lnTo>
                  <a:lnTo>
                    <a:pt x="1635178" y="1173692"/>
                  </a:lnTo>
                  <a:lnTo>
                    <a:pt x="1604070" y="1202176"/>
                  </a:lnTo>
                  <a:lnTo>
                    <a:pt x="1564697" y="1229343"/>
                  </a:lnTo>
                  <a:lnTo>
                    <a:pt x="1520278" y="1252449"/>
                  </a:lnTo>
                  <a:lnTo>
                    <a:pt x="1471447" y="1271111"/>
                  </a:lnTo>
                  <a:lnTo>
                    <a:pt x="1418842" y="1284949"/>
                  </a:lnTo>
                  <a:lnTo>
                    <a:pt x="1363097" y="1293580"/>
                  </a:lnTo>
                  <a:lnTo>
                    <a:pt x="1312450" y="1296541"/>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1" name="Google Shape;141;p24"/>
            <p:cNvPicPr preferRelativeResize="0"/>
            <p:nvPr/>
          </p:nvPicPr>
          <p:blipFill rotWithShape="1">
            <a:blip r:embed="rId6">
              <a:alphaModFix/>
            </a:blip>
            <a:srcRect/>
            <a:stretch/>
          </p:blipFill>
          <p:spPr>
            <a:xfrm>
              <a:off x="7215898" y="3534342"/>
              <a:ext cx="249763" cy="295269"/>
            </a:xfrm>
            <a:prstGeom prst="rect">
              <a:avLst/>
            </a:prstGeom>
            <a:noFill/>
            <a:ln>
              <a:noFill/>
            </a:ln>
          </p:spPr>
        </p:pic>
        <p:sp>
          <p:nvSpPr>
            <p:cNvPr id="142" name="Google Shape;142;p24"/>
            <p:cNvSpPr/>
            <p:nvPr/>
          </p:nvSpPr>
          <p:spPr>
            <a:xfrm>
              <a:off x="6511696" y="2335432"/>
              <a:ext cx="2550160" cy="1296670"/>
            </a:xfrm>
            <a:custGeom>
              <a:avLst/>
              <a:gdLst/>
              <a:ahLst/>
              <a:cxnLst/>
              <a:rect l="l" t="t" r="r" b="b"/>
              <a:pathLst>
                <a:path w="2550159" h="1296670" extrusionOk="0">
                  <a:moveTo>
                    <a:pt x="231845" y="426379"/>
                  </a:moveTo>
                  <a:lnTo>
                    <a:pt x="228346" y="381739"/>
                  </a:lnTo>
                  <a:lnTo>
                    <a:pt x="235116" y="337996"/>
                  </a:lnTo>
                  <a:lnTo>
                    <a:pt x="251657" y="295920"/>
                  </a:lnTo>
                  <a:lnTo>
                    <a:pt x="277467" y="256278"/>
                  </a:lnTo>
                  <a:lnTo>
                    <a:pt x="312046" y="219840"/>
                  </a:lnTo>
                  <a:lnTo>
                    <a:pt x="354893" y="187375"/>
                  </a:lnTo>
                  <a:lnTo>
                    <a:pt x="405508" y="159650"/>
                  </a:lnTo>
                  <a:lnTo>
                    <a:pt x="449046" y="142178"/>
                  </a:lnTo>
                  <a:lnTo>
                    <a:pt x="494761" y="128811"/>
                  </a:lnTo>
                  <a:lnTo>
                    <a:pt x="542080" y="119561"/>
                  </a:lnTo>
                  <a:lnTo>
                    <a:pt x="590432" y="114440"/>
                  </a:lnTo>
                  <a:lnTo>
                    <a:pt x="639243" y="113458"/>
                  </a:lnTo>
                  <a:lnTo>
                    <a:pt x="687942" y="116627"/>
                  </a:lnTo>
                  <a:lnTo>
                    <a:pt x="735956" y="123960"/>
                  </a:lnTo>
                  <a:lnTo>
                    <a:pt x="782713" y="135466"/>
                  </a:lnTo>
                  <a:lnTo>
                    <a:pt x="827640" y="151159"/>
                  </a:lnTo>
                  <a:lnTo>
                    <a:pt x="860014" y="117023"/>
                  </a:lnTo>
                  <a:lnTo>
                    <a:pt x="900430" y="88016"/>
                  </a:lnTo>
                  <a:lnTo>
                    <a:pt x="947651" y="64749"/>
                  </a:lnTo>
                  <a:lnTo>
                    <a:pt x="1000438" y="47829"/>
                  </a:lnTo>
                  <a:lnTo>
                    <a:pt x="1057556" y="37869"/>
                  </a:lnTo>
                  <a:lnTo>
                    <a:pt x="1106588" y="35336"/>
                  </a:lnTo>
                  <a:lnTo>
                    <a:pt x="1155011" y="38077"/>
                  </a:lnTo>
                  <a:lnTo>
                    <a:pt x="1201989" y="45903"/>
                  </a:lnTo>
                  <a:lnTo>
                    <a:pt x="1246686" y="58628"/>
                  </a:lnTo>
                  <a:lnTo>
                    <a:pt x="1288266" y="76064"/>
                  </a:lnTo>
                  <a:lnTo>
                    <a:pt x="1325893" y="98024"/>
                  </a:lnTo>
                  <a:lnTo>
                    <a:pt x="1354061" y="67210"/>
                  </a:lnTo>
                  <a:lnTo>
                    <a:pt x="1390075" y="41371"/>
                  </a:lnTo>
                  <a:lnTo>
                    <a:pt x="1432610" y="21137"/>
                  </a:lnTo>
                  <a:lnTo>
                    <a:pt x="1480338" y="7140"/>
                  </a:lnTo>
                  <a:lnTo>
                    <a:pt x="1531933" y="11"/>
                  </a:lnTo>
                  <a:lnTo>
                    <a:pt x="1584540" y="299"/>
                  </a:lnTo>
                  <a:lnTo>
                    <a:pt x="1635208" y="7836"/>
                  </a:lnTo>
                  <a:lnTo>
                    <a:pt x="1682463" y="22175"/>
                  </a:lnTo>
                  <a:lnTo>
                    <a:pt x="1724829" y="42868"/>
                  </a:lnTo>
                  <a:lnTo>
                    <a:pt x="1760835" y="69468"/>
                  </a:lnTo>
                  <a:lnTo>
                    <a:pt x="1799972" y="43110"/>
                  </a:lnTo>
                  <a:lnTo>
                    <a:pt x="1844798" y="22688"/>
                  </a:lnTo>
                  <a:lnTo>
                    <a:pt x="1893942" y="8498"/>
                  </a:lnTo>
                  <a:lnTo>
                    <a:pt x="1946035" y="837"/>
                  </a:lnTo>
                  <a:lnTo>
                    <a:pt x="1999704" y="0"/>
                  </a:lnTo>
                  <a:lnTo>
                    <a:pt x="2053581" y="6282"/>
                  </a:lnTo>
                  <a:lnTo>
                    <a:pt x="2104758" y="19511"/>
                  </a:lnTo>
                  <a:lnTo>
                    <a:pt x="2150596" y="38829"/>
                  </a:lnTo>
                  <a:lnTo>
                    <a:pt x="2190123" y="63507"/>
                  </a:lnTo>
                  <a:lnTo>
                    <a:pt x="2222366" y="92812"/>
                  </a:lnTo>
                  <a:lnTo>
                    <a:pt x="2246355" y="126015"/>
                  </a:lnTo>
                  <a:lnTo>
                    <a:pt x="2261117" y="162383"/>
                  </a:lnTo>
                  <a:lnTo>
                    <a:pt x="2311889" y="175329"/>
                  </a:lnTo>
                  <a:lnTo>
                    <a:pt x="2358234" y="193897"/>
                  </a:lnTo>
                  <a:lnTo>
                    <a:pt x="2399245" y="217561"/>
                  </a:lnTo>
                  <a:lnTo>
                    <a:pt x="2434015" y="245801"/>
                  </a:lnTo>
                  <a:lnTo>
                    <a:pt x="2461638" y="278091"/>
                  </a:lnTo>
                  <a:lnTo>
                    <a:pt x="2484292" y="322210"/>
                  </a:lnTo>
                  <a:lnTo>
                    <a:pt x="2492852" y="368148"/>
                  </a:lnTo>
                  <a:lnTo>
                    <a:pt x="2487268" y="414307"/>
                  </a:lnTo>
                  <a:lnTo>
                    <a:pt x="2467486" y="459087"/>
                  </a:lnTo>
                  <a:lnTo>
                    <a:pt x="2505166" y="500071"/>
                  </a:lnTo>
                  <a:lnTo>
                    <a:pt x="2531596" y="544299"/>
                  </a:lnTo>
                  <a:lnTo>
                    <a:pt x="2546566" y="590696"/>
                  </a:lnTo>
                  <a:lnTo>
                    <a:pt x="2549867" y="638183"/>
                  </a:lnTo>
                  <a:lnTo>
                    <a:pt x="2541289" y="685682"/>
                  </a:lnTo>
                  <a:lnTo>
                    <a:pt x="2520622" y="732117"/>
                  </a:lnTo>
                  <a:lnTo>
                    <a:pt x="2497542" y="764984"/>
                  </a:lnTo>
                  <a:lnTo>
                    <a:pt x="2468821" y="795080"/>
                  </a:lnTo>
                  <a:lnTo>
                    <a:pt x="2434979" y="822124"/>
                  </a:lnTo>
                  <a:lnTo>
                    <a:pt x="2396540" y="845833"/>
                  </a:lnTo>
                  <a:lnTo>
                    <a:pt x="2354024" y="865925"/>
                  </a:lnTo>
                  <a:lnTo>
                    <a:pt x="2307953" y="882118"/>
                  </a:lnTo>
                  <a:lnTo>
                    <a:pt x="2258850" y="894129"/>
                  </a:lnTo>
                  <a:lnTo>
                    <a:pt x="2207235" y="901676"/>
                  </a:lnTo>
                  <a:lnTo>
                    <a:pt x="2201307" y="943694"/>
                  </a:lnTo>
                  <a:lnTo>
                    <a:pt x="2184995" y="983699"/>
                  </a:lnTo>
                  <a:lnTo>
                    <a:pt x="2159023" y="1020849"/>
                  </a:lnTo>
                  <a:lnTo>
                    <a:pt x="2124116" y="1054305"/>
                  </a:lnTo>
                  <a:lnTo>
                    <a:pt x="2080997" y="1083228"/>
                  </a:lnTo>
                  <a:lnTo>
                    <a:pt x="2030392" y="1106776"/>
                  </a:lnTo>
                  <a:lnTo>
                    <a:pt x="1982713" y="1121744"/>
                  </a:lnTo>
                  <a:lnTo>
                    <a:pt x="1933023" y="1131377"/>
                  </a:lnTo>
                  <a:lnTo>
                    <a:pt x="1882213" y="1135692"/>
                  </a:lnTo>
                  <a:lnTo>
                    <a:pt x="1831172" y="1134706"/>
                  </a:lnTo>
                  <a:lnTo>
                    <a:pt x="1780788" y="1128436"/>
                  </a:lnTo>
                  <a:lnTo>
                    <a:pt x="1731951" y="1116901"/>
                  </a:lnTo>
                  <a:lnTo>
                    <a:pt x="1685550" y="1100116"/>
                  </a:lnTo>
                  <a:lnTo>
                    <a:pt x="1665132" y="1137180"/>
                  </a:lnTo>
                  <a:lnTo>
                    <a:pt x="1637760" y="1171327"/>
                  </a:lnTo>
                  <a:lnTo>
                    <a:pt x="1604070" y="1202176"/>
                  </a:lnTo>
                  <a:lnTo>
                    <a:pt x="1564697" y="1229343"/>
                  </a:lnTo>
                  <a:lnTo>
                    <a:pt x="1520278" y="1252449"/>
                  </a:lnTo>
                  <a:lnTo>
                    <a:pt x="1471447" y="1271111"/>
                  </a:lnTo>
                  <a:lnTo>
                    <a:pt x="1418842" y="1284949"/>
                  </a:lnTo>
                  <a:lnTo>
                    <a:pt x="1363097" y="1293580"/>
                  </a:lnTo>
                  <a:lnTo>
                    <a:pt x="1312450" y="1296541"/>
                  </a:lnTo>
                  <a:lnTo>
                    <a:pt x="1262387" y="1295045"/>
                  </a:lnTo>
                  <a:lnTo>
                    <a:pt x="1213446" y="1289256"/>
                  </a:lnTo>
                  <a:lnTo>
                    <a:pt x="1166168" y="1279342"/>
                  </a:lnTo>
                  <a:lnTo>
                    <a:pt x="1121091" y="1265467"/>
                  </a:lnTo>
                  <a:lnTo>
                    <a:pt x="1078754" y="1247799"/>
                  </a:lnTo>
                  <a:lnTo>
                    <a:pt x="1039698" y="1226503"/>
                  </a:lnTo>
                  <a:lnTo>
                    <a:pt x="1004461" y="1201746"/>
                  </a:lnTo>
                  <a:lnTo>
                    <a:pt x="973583" y="1173692"/>
                  </a:lnTo>
                  <a:lnTo>
                    <a:pt x="927436" y="1190560"/>
                  </a:lnTo>
                  <a:lnTo>
                    <a:pt x="879218" y="1203557"/>
                  </a:lnTo>
                  <a:lnTo>
                    <a:pt x="829426" y="1212633"/>
                  </a:lnTo>
                  <a:lnTo>
                    <a:pt x="778557" y="1217738"/>
                  </a:lnTo>
                  <a:lnTo>
                    <a:pt x="727106" y="1218822"/>
                  </a:lnTo>
                  <a:lnTo>
                    <a:pt x="675571" y="1215835"/>
                  </a:lnTo>
                  <a:lnTo>
                    <a:pt x="624448" y="1208728"/>
                  </a:lnTo>
                  <a:lnTo>
                    <a:pt x="574828" y="1197605"/>
                  </a:lnTo>
                  <a:lnTo>
                    <a:pt x="527737" y="1182744"/>
                  </a:lnTo>
                  <a:lnTo>
                    <a:pt x="483574" y="1164357"/>
                  </a:lnTo>
                  <a:lnTo>
                    <a:pt x="442737" y="1142657"/>
                  </a:lnTo>
                  <a:lnTo>
                    <a:pt x="405624" y="1117855"/>
                  </a:lnTo>
                  <a:lnTo>
                    <a:pt x="372634" y="1090162"/>
                  </a:lnTo>
                  <a:lnTo>
                    <a:pt x="344167" y="1059791"/>
                  </a:lnTo>
                  <a:lnTo>
                    <a:pt x="291117" y="1060295"/>
                  </a:lnTo>
                  <a:lnTo>
                    <a:pt x="240088" y="1053465"/>
                  </a:lnTo>
                  <a:lnTo>
                    <a:pt x="192507" y="1039833"/>
                  </a:lnTo>
                  <a:lnTo>
                    <a:pt x="149804" y="1019930"/>
                  </a:lnTo>
                  <a:lnTo>
                    <a:pt x="113406" y="994285"/>
                  </a:lnTo>
                  <a:lnTo>
                    <a:pt x="84742" y="963430"/>
                  </a:lnTo>
                  <a:lnTo>
                    <a:pt x="63331" y="922140"/>
                  </a:lnTo>
                  <a:lnTo>
                    <a:pt x="57201" y="879429"/>
                  </a:lnTo>
                  <a:lnTo>
                    <a:pt x="65955" y="837214"/>
                  </a:lnTo>
                  <a:lnTo>
                    <a:pt x="89195" y="797412"/>
                  </a:lnTo>
                  <a:lnTo>
                    <a:pt x="126525" y="761940"/>
                  </a:lnTo>
                  <a:lnTo>
                    <a:pt x="74986" y="734254"/>
                  </a:lnTo>
                  <a:lnTo>
                    <a:pt x="35905" y="699292"/>
                  </a:lnTo>
                  <a:lnTo>
                    <a:pt x="10502" y="658990"/>
                  </a:lnTo>
                  <a:lnTo>
                    <a:pt x="0" y="615285"/>
                  </a:lnTo>
                  <a:lnTo>
                    <a:pt x="5617" y="570116"/>
                  </a:lnTo>
                  <a:lnTo>
                    <a:pt x="22715" y="534126"/>
                  </a:lnTo>
                  <a:lnTo>
                    <a:pt x="49660" y="502129"/>
                  </a:lnTo>
                  <a:lnTo>
                    <a:pt x="85141" y="474942"/>
                  </a:lnTo>
                  <a:lnTo>
                    <a:pt x="127850" y="453381"/>
                  </a:lnTo>
                  <a:lnTo>
                    <a:pt x="176476" y="438262"/>
                  </a:lnTo>
                  <a:lnTo>
                    <a:pt x="229710" y="430402"/>
                  </a:lnTo>
                  <a:lnTo>
                    <a:pt x="231845" y="426379"/>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3" name="Google Shape;143;p24"/>
            <p:cNvPicPr preferRelativeResize="0"/>
            <p:nvPr/>
          </p:nvPicPr>
          <p:blipFill rotWithShape="1">
            <a:blip r:embed="rId7">
              <a:alphaModFix/>
            </a:blip>
            <a:srcRect/>
            <a:stretch/>
          </p:blipFill>
          <p:spPr>
            <a:xfrm>
              <a:off x="7211136" y="3529580"/>
              <a:ext cx="259288" cy="304794"/>
            </a:xfrm>
            <a:prstGeom prst="rect">
              <a:avLst/>
            </a:prstGeom>
            <a:noFill/>
            <a:ln>
              <a:noFill/>
            </a:ln>
          </p:spPr>
        </p:pic>
        <p:sp>
          <p:nvSpPr>
            <p:cNvPr id="144" name="Google Shape;144;p24"/>
            <p:cNvSpPr/>
            <p:nvPr/>
          </p:nvSpPr>
          <p:spPr>
            <a:xfrm>
              <a:off x="6640950" y="3092325"/>
              <a:ext cx="1572895" cy="412115"/>
            </a:xfrm>
            <a:custGeom>
              <a:avLst/>
              <a:gdLst/>
              <a:ahLst/>
              <a:cxnLst/>
              <a:rect l="l" t="t" r="r" b="b"/>
              <a:pathLst>
                <a:path w="1572895" h="412114" extrusionOk="0">
                  <a:moveTo>
                    <a:pt x="149354" y="23926"/>
                  </a:moveTo>
                  <a:lnTo>
                    <a:pt x="110372" y="23969"/>
                  </a:lnTo>
                  <a:lnTo>
                    <a:pt x="72048" y="19925"/>
                  </a:lnTo>
                  <a:lnTo>
                    <a:pt x="35039" y="11900"/>
                  </a:lnTo>
                  <a:lnTo>
                    <a:pt x="0" y="0"/>
                  </a:lnTo>
                </a:path>
                <a:path w="1572895" h="412114" extrusionOk="0">
                  <a:moveTo>
                    <a:pt x="281129" y="285759"/>
                  </a:moveTo>
                  <a:lnTo>
                    <a:pt x="265229" y="289733"/>
                  </a:lnTo>
                  <a:lnTo>
                    <a:pt x="249002" y="292972"/>
                  </a:lnTo>
                  <a:lnTo>
                    <a:pt x="232503" y="295468"/>
                  </a:lnTo>
                  <a:lnTo>
                    <a:pt x="215785" y="297211"/>
                  </a:lnTo>
                </a:path>
                <a:path w="1572895" h="412114" extrusionOk="0">
                  <a:moveTo>
                    <a:pt x="844181" y="411572"/>
                  </a:moveTo>
                  <a:lnTo>
                    <a:pt x="832843" y="399076"/>
                  </a:lnTo>
                  <a:lnTo>
                    <a:pt x="822487" y="386185"/>
                  </a:lnTo>
                  <a:lnTo>
                    <a:pt x="813136" y="372930"/>
                  </a:lnTo>
                  <a:lnTo>
                    <a:pt x="804810" y="359336"/>
                  </a:lnTo>
                </a:path>
                <a:path w="1572895" h="412114" extrusionOk="0">
                  <a:moveTo>
                    <a:pt x="1572278" y="281316"/>
                  </a:moveTo>
                  <a:lnTo>
                    <a:pt x="1569987" y="295847"/>
                  </a:lnTo>
                  <a:lnTo>
                    <a:pt x="1566597" y="310263"/>
                  </a:lnTo>
                  <a:lnTo>
                    <a:pt x="1562118" y="324535"/>
                  </a:lnTo>
                  <a:lnTo>
                    <a:pt x="1556556" y="338632"/>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5" name="Google Shape;145;p24"/>
            <p:cNvPicPr preferRelativeResize="0"/>
            <p:nvPr/>
          </p:nvPicPr>
          <p:blipFill rotWithShape="1">
            <a:blip r:embed="rId8">
              <a:alphaModFix/>
            </a:blip>
            <a:srcRect/>
            <a:stretch/>
          </p:blipFill>
          <p:spPr>
            <a:xfrm>
              <a:off x="8521057" y="3014743"/>
              <a:ext cx="201215" cy="223737"/>
            </a:xfrm>
            <a:prstGeom prst="rect">
              <a:avLst/>
            </a:prstGeom>
            <a:noFill/>
            <a:ln>
              <a:noFill/>
            </a:ln>
          </p:spPr>
        </p:pic>
        <p:sp>
          <p:nvSpPr>
            <p:cNvPr id="146" name="Google Shape;146;p24"/>
            <p:cNvSpPr/>
            <p:nvPr/>
          </p:nvSpPr>
          <p:spPr>
            <a:xfrm>
              <a:off x="6743555" y="2400684"/>
              <a:ext cx="2234565" cy="471170"/>
            </a:xfrm>
            <a:custGeom>
              <a:avLst/>
              <a:gdLst/>
              <a:ahLst/>
              <a:cxnLst/>
              <a:rect l="l" t="t" r="r" b="b"/>
              <a:pathLst>
                <a:path w="2234565" h="471169" extrusionOk="0">
                  <a:moveTo>
                    <a:pt x="2234422" y="390669"/>
                  </a:moveTo>
                  <a:lnTo>
                    <a:pt x="2218215" y="413224"/>
                  </a:lnTo>
                  <a:lnTo>
                    <a:pt x="2198443" y="434264"/>
                  </a:lnTo>
                  <a:lnTo>
                    <a:pt x="2175322" y="453587"/>
                  </a:lnTo>
                  <a:lnTo>
                    <a:pt x="2149064" y="470992"/>
                  </a:lnTo>
                </a:path>
                <a:path w="2234565" h="471169" extrusionOk="0">
                  <a:moveTo>
                    <a:pt x="2029596" y="92627"/>
                  </a:moveTo>
                  <a:lnTo>
                    <a:pt x="2031713" y="102046"/>
                  </a:lnTo>
                  <a:lnTo>
                    <a:pt x="2033171" y="111520"/>
                  </a:lnTo>
                  <a:lnTo>
                    <a:pt x="2033969" y="121030"/>
                  </a:lnTo>
                  <a:lnTo>
                    <a:pt x="2034103" y="130562"/>
                  </a:lnTo>
                </a:path>
                <a:path w="2234565" h="471169" extrusionOk="0">
                  <a:moveTo>
                    <a:pt x="1484466" y="48377"/>
                  </a:moveTo>
                  <a:lnTo>
                    <a:pt x="1493477" y="35486"/>
                  </a:lnTo>
                  <a:lnTo>
                    <a:pt x="1503798" y="23094"/>
                  </a:lnTo>
                  <a:lnTo>
                    <a:pt x="1515385" y="11249"/>
                  </a:lnTo>
                  <a:lnTo>
                    <a:pt x="1528196" y="0"/>
                  </a:lnTo>
                </a:path>
                <a:path w="2234565" h="471169" extrusionOk="0">
                  <a:moveTo>
                    <a:pt x="1075475" y="71429"/>
                  </a:moveTo>
                  <a:lnTo>
                    <a:pt x="1079359" y="60671"/>
                  </a:lnTo>
                  <a:lnTo>
                    <a:pt x="1084193" y="50111"/>
                  </a:lnTo>
                  <a:lnTo>
                    <a:pt x="1089963" y="39779"/>
                  </a:lnTo>
                  <a:lnTo>
                    <a:pt x="1096653" y="29706"/>
                  </a:lnTo>
                </a:path>
                <a:path w="2234565" h="471169" extrusionOk="0">
                  <a:moveTo>
                    <a:pt x="595476" y="85604"/>
                  </a:moveTo>
                  <a:lnTo>
                    <a:pt x="615941" y="94500"/>
                  </a:lnTo>
                  <a:lnTo>
                    <a:pt x="635571" y="104230"/>
                  </a:lnTo>
                  <a:lnTo>
                    <a:pt x="654314" y="114767"/>
                  </a:lnTo>
                  <a:lnTo>
                    <a:pt x="672117" y="126081"/>
                  </a:lnTo>
                </a:path>
                <a:path w="2234565" h="471169" extrusionOk="0">
                  <a:moveTo>
                    <a:pt x="13375" y="403728"/>
                  </a:moveTo>
                  <a:lnTo>
                    <a:pt x="9121" y="393225"/>
                  </a:lnTo>
                  <a:lnTo>
                    <a:pt x="5471" y="382618"/>
                  </a:lnTo>
                  <a:lnTo>
                    <a:pt x="2429" y="371919"/>
                  </a:lnTo>
                  <a:lnTo>
                    <a:pt x="0" y="36114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47" name="Google Shape;147;p24"/>
          <p:cNvSpPr txBox="1"/>
          <p:nvPr/>
        </p:nvSpPr>
        <p:spPr>
          <a:xfrm>
            <a:off x="4097000" y="927113"/>
            <a:ext cx="4511675" cy="2462530"/>
          </a:xfrm>
          <a:prstGeom prst="rect">
            <a:avLst/>
          </a:prstGeom>
          <a:noFill/>
          <a:ln>
            <a:noFill/>
          </a:ln>
        </p:spPr>
        <p:txBody>
          <a:bodyPr spcFirstLastPara="1" wrap="square" lIns="0" tIns="12700" rIns="0" bIns="0" anchor="t" anchorCtr="0">
            <a:spAutoFit/>
          </a:bodyPr>
          <a:lstStyle/>
          <a:p>
            <a:pPr marL="12700" marR="199390" lvl="0" indent="0" algn="l" rtl="0">
              <a:lnSpc>
                <a:spcPct val="100000"/>
              </a:lnSpc>
              <a:spcBef>
                <a:spcPts val="0"/>
              </a:spcBef>
              <a:spcAft>
                <a:spcPts val="0"/>
              </a:spcAft>
              <a:buNone/>
            </a:pPr>
            <a:r>
              <a:rPr lang="en-GB" sz="1700" dirty="0">
                <a:latin typeface="Tahoma"/>
                <a:ea typeface="Tahoma"/>
                <a:cs typeface="Tahoma"/>
                <a:sym typeface="Tahoma"/>
              </a:rPr>
              <a:t>Just how important </a:t>
            </a:r>
            <a:r>
              <a:rPr lang="en-GB" sz="1700" b="1" i="1" dirty="0">
                <a:latin typeface="Trebuchet MS"/>
                <a:ea typeface="Trebuchet MS"/>
                <a:cs typeface="Trebuchet MS"/>
                <a:sym typeface="Trebuchet MS"/>
              </a:rPr>
              <a:t>‘Problem Solving Skills’  </a:t>
            </a:r>
            <a:r>
              <a:rPr lang="en-GB" sz="1700" dirty="0">
                <a:latin typeface="Tahoma"/>
                <a:ea typeface="Tahoma"/>
                <a:cs typeface="Tahoma"/>
                <a:sym typeface="Tahoma"/>
              </a:rPr>
              <a:t>is in today’s VUCA world can be estimated  from the fact that 5 of the top 10 skills  needed for future are related to Problem  Solving!!!!!</a:t>
            </a:r>
            <a:endParaRPr sz="1700" dirty="0">
              <a:latin typeface="Tahoma"/>
              <a:ea typeface="Tahoma"/>
              <a:cs typeface="Tahoma"/>
              <a:sym typeface="Tahoma"/>
            </a:endParaRPr>
          </a:p>
          <a:p>
            <a:pPr marL="0" marR="0" lvl="0" indent="0" algn="l" rtl="0">
              <a:lnSpc>
                <a:spcPct val="100000"/>
              </a:lnSpc>
              <a:spcBef>
                <a:spcPts val="30"/>
              </a:spcBef>
              <a:spcAft>
                <a:spcPts val="0"/>
              </a:spcAft>
              <a:buNone/>
            </a:pPr>
            <a:endParaRPr sz="1850" dirty="0">
              <a:latin typeface="Tahoma"/>
              <a:ea typeface="Tahoma"/>
              <a:cs typeface="Tahoma"/>
              <a:sym typeface="Tahoma"/>
            </a:endParaRPr>
          </a:p>
          <a:p>
            <a:pPr marL="2983230" marR="0" lvl="0" indent="0" algn="ctr" rtl="0">
              <a:lnSpc>
                <a:spcPct val="100000"/>
              </a:lnSpc>
              <a:spcBef>
                <a:spcPts val="0"/>
              </a:spcBef>
              <a:spcAft>
                <a:spcPts val="0"/>
              </a:spcAft>
              <a:buNone/>
            </a:pPr>
            <a:r>
              <a:rPr lang="en-GB" sz="1400" b="1" i="1" dirty="0">
                <a:solidFill>
                  <a:srgbClr val="990000"/>
                </a:solidFill>
                <a:latin typeface="Trebuchet MS"/>
                <a:ea typeface="Trebuchet MS"/>
                <a:cs typeface="Trebuchet MS"/>
                <a:sym typeface="Trebuchet MS"/>
              </a:rPr>
              <a:t>Think again!</a:t>
            </a:r>
            <a:endParaRPr sz="1400" dirty="0">
              <a:latin typeface="Trebuchet MS"/>
              <a:ea typeface="Trebuchet MS"/>
              <a:cs typeface="Trebuchet MS"/>
              <a:sym typeface="Trebuchet MS"/>
            </a:endParaRPr>
          </a:p>
          <a:p>
            <a:pPr marL="2996565" marR="5080" lvl="0" indent="0" algn="ctr" rtl="0">
              <a:lnSpc>
                <a:spcPct val="100000"/>
              </a:lnSpc>
              <a:spcBef>
                <a:spcPts val="0"/>
              </a:spcBef>
              <a:spcAft>
                <a:spcPts val="0"/>
              </a:spcAft>
              <a:buNone/>
            </a:pPr>
            <a:r>
              <a:rPr lang="en-GB" sz="1400" b="1" i="1" dirty="0">
                <a:solidFill>
                  <a:srgbClr val="990000"/>
                </a:solidFill>
                <a:latin typeface="Trebuchet MS"/>
                <a:ea typeface="Trebuchet MS"/>
                <a:cs typeface="Trebuchet MS"/>
                <a:sym typeface="Trebuchet MS"/>
              </a:rPr>
              <a:t>Are you preparing  for future</a:t>
            </a:r>
            <a:endParaRPr sz="1400" dirty="0">
              <a:latin typeface="Trebuchet MS"/>
              <a:ea typeface="Trebuchet MS"/>
              <a:cs typeface="Trebuchet MS"/>
              <a:sym typeface="Trebuchet MS"/>
            </a:endParaRPr>
          </a:p>
          <a:p>
            <a:pPr marL="2984500" marR="0" lvl="0" indent="0" algn="ctr" rtl="0">
              <a:lnSpc>
                <a:spcPct val="100000"/>
              </a:lnSpc>
              <a:spcBef>
                <a:spcPts val="0"/>
              </a:spcBef>
              <a:spcAft>
                <a:spcPts val="0"/>
              </a:spcAft>
              <a:buNone/>
            </a:pPr>
            <a:r>
              <a:rPr lang="en-GB" sz="1400" b="1" i="1" dirty="0">
                <a:solidFill>
                  <a:srgbClr val="990000"/>
                </a:solidFill>
                <a:latin typeface="Trebuchet MS"/>
                <a:ea typeface="Trebuchet MS"/>
                <a:cs typeface="Trebuchet MS"/>
                <a:sym typeface="Trebuchet MS"/>
              </a:rPr>
              <a:t>???</a:t>
            </a:r>
            <a:endParaRPr sz="1400" dirty="0">
              <a:latin typeface="Trebuchet MS"/>
              <a:ea typeface="Trebuchet MS"/>
              <a:cs typeface="Trebuchet MS"/>
              <a:sym typeface="Trebuchet MS"/>
            </a:endParaRPr>
          </a:p>
        </p:txBody>
      </p:sp>
      <p:grpSp>
        <p:nvGrpSpPr>
          <p:cNvPr id="148" name="Google Shape;148;p24"/>
          <p:cNvGrpSpPr/>
          <p:nvPr/>
        </p:nvGrpSpPr>
        <p:grpSpPr>
          <a:xfrm>
            <a:off x="6136350" y="3338224"/>
            <a:ext cx="1570775" cy="1414800"/>
            <a:chOff x="6136350" y="3338224"/>
            <a:chExt cx="1570775" cy="1414800"/>
          </a:xfrm>
        </p:grpSpPr>
        <p:pic>
          <p:nvPicPr>
            <p:cNvPr id="149" name="Google Shape;149;p24"/>
            <p:cNvPicPr preferRelativeResize="0"/>
            <p:nvPr/>
          </p:nvPicPr>
          <p:blipFill rotWithShape="1">
            <a:blip r:embed="rId9">
              <a:alphaModFix/>
            </a:blip>
            <a:srcRect/>
            <a:stretch/>
          </p:blipFill>
          <p:spPr>
            <a:xfrm>
              <a:off x="6136350" y="3338224"/>
              <a:ext cx="1570775" cy="1414800"/>
            </a:xfrm>
            <a:prstGeom prst="rect">
              <a:avLst/>
            </a:prstGeom>
            <a:noFill/>
            <a:ln>
              <a:noFill/>
            </a:ln>
          </p:spPr>
        </p:pic>
        <p:pic>
          <p:nvPicPr>
            <p:cNvPr id="150" name="Google Shape;150;p24"/>
            <p:cNvPicPr preferRelativeResize="0"/>
            <p:nvPr/>
          </p:nvPicPr>
          <p:blipFill rotWithShape="1">
            <a:blip r:embed="rId10">
              <a:alphaModFix/>
            </a:blip>
            <a:srcRect/>
            <a:stretch/>
          </p:blipFill>
          <p:spPr>
            <a:xfrm>
              <a:off x="6193500" y="3376324"/>
              <a:ext cx="1456474" cy="1300499"/>
            </a:xfrm>
            <a:prstGeom prst="rect">
              <a:avLst/>
            </a:prstGeom>
            <a:noFill/>
            <a:ln>
              <a:noFill/>
            </a:ln>
          </p:spPr>
        </p:pic>
      </p:grpSp>
      <p:sp>
        <p:nvSpPr>
          <p:cNvPr id="151" name="Google Shape;151;p24"/>
          <p:cNvSpPr txBox="1"/>
          <p:nvPr/>
        </p:nvSpPr>
        <p:spPr>
          <a:xfrm>
            <a:off x="3916000" y="4739669"/>
            <a:ext cx="4032250"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000" i="1">
                <a:latin typeface="Trebuchet MS"/>
                <a:ea typeface="Trebuchet MS"/>
                <a:cs typeface="Trebuchet MS"/>
                <a:sym typeface="Trebuchet MS"/>
              </a:rPr>
              <a:t>** VUCA is an acronym for Volatile, Uncertain, Complex and Ambiguous</a:t>
            </a:r>
            <a:endParaRPr sz="1000">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752"/>
        <p:cNvGrpSpPr/>
        <p:nvPr/>
      </p:nvGrpSpPr>
      <p:grpSpPr>
        <a:xfrm>
          <a:off x="0" y="0"/>
          <a:ext cx="0" cy="0"/>
          <a:chOff x="0" y="0"/>
          <a:chExt cx="0" cy="0"/>
        </a:xfrm>
      </p:grpSpPr>
      <p:sp>
        <p:nvSpPr>
          <p:cNvPr id="753" name="Google Shape;753;p69"/>
          <p:cNvSpPr txBox="1">
            <a:spLocks noGrp="1"/>
          </p:cNvSpPr>
          <p:nvPr>
            <p:ph type="title"/>
          </p:nvPr>
        </p:nvSpPr>
        <p:spPr>
          <a:xfrm>
            <a:off x="471947" y="196800"/>
            <a:ext cx="4409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Bottom Up - Examples</a:t>
            </a:r>
            <a:endParaRPr/>
          </a:p>
        </p:txBody>
      </p:sp>
      <p:grpSp>
        <p:nvGrpSpPr>
          <p:cNvPr id="754" name="Google Shape;754;p69"/>
          <p:cNvGrpSpPr/>
          <p:nvPr/>
        </p:nvGrpSpPr>
        <p:grpSpPr>
          <a:xfrm>
            <a:off x="7812075" y="18832"/>
            <a:ext cx="1268151" cy="1262517"/>
            <a:chOff x="7812075" y="18832"/>
            <a:chExt cx="1268151" cy="1262517"/>
          </a:xfrm>
        </p:grpSpPr>
        <p:pic>
          <p:nvPicPr>
            <p:cNvPr id="755" name="Google Shape;755;p6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56" name="Google Shape;756;p6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757" name="Google Shape;757;p69"/>
          <p:cNvPicPr preferRelativeResize="0"/>
          <p:nvPr/>
        </p:nvPicPr>
        <p:blipFill rotWithShape="1">
          <a:blip r:embed="rId5">
            <a:alphaModFix/>
          </a:blip>
          <a:srcRect/>
          <a:stretch/>
        </p:blipFill>
        <p:spPr>
          <a:xfrm>
            <a:off x="317650" y="993397"/>
            <a:ext cx="7380300" cy="959700"/>
          </a:xfrm>
          <a:prstGeom prst="rect">
            <a:avLst/>
          </a:prstGeom>
          <a:noFill/>
          <a:ln>
            <a:noFill/>
          </a:ln>
        </p:spPr>
      </p:pic>
      <p:sp>
        <p:nvSpPr>
          <p:cNvPr id="758" name="Google Shape;758;p69"/>
          <p:cNvSpPr txBox="1"/>
          <p:nvPr/>
        </p:nvSpPr>
        <p:spPr>
          <a:xfrm>
            <a:off x="374799" y="1031497"/>
            <a:ext cx="7266305" cy="845819"/>
          </a:xfrm>
          <a:prstGeom prst="rect">
            <a:avLst/>
          </a:prstGeom>
          <a:solidFill>
            <a:srgbClr val="CEE1F3"/>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number of metro trains in New Delhi?</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Number of Metro lines </a:t>
            </a:r>
            <a:r>
              <a:rPr lang="en-GB" sz="1600" b="1" i="1">
                <a:latin typeface="Trebuchet MS"/>
                <a:ea typeface="Trebuchet MS"/>
                <a:cs typeface="Trebuchet MS"/>
                <a:sym typeface="Trebuchet MS"/>
              </a:rPr>
              <a:t>X </a:t>
            </a:r>
            <a:r>
              <a:rPr lang="en-GB" sz="1600" i="1">
                <a:latin typeface="Trebuchet MS"/>
                <a:ea typeface="Trebuchet MS"/>
                <a:cs typeface="Trebuchet MS"/>
                <a:sym typeface="Trebuchet MS"/>
              </a:rPr>
              <a:t>Trains/ line</a:t>
            </a:r>
            <a:endParaRPr sz="1600">
              <a:latin typeface="Trebuchet MS"/>
              <a:ea typeface="Trebuchet MS"/>
              <a:cs typeface="Trebuchet MS"/>
              <a:sym typeface="Trebuchet MS"/>
            </a:endParaRPr>
          </a:p>
        </p:txBody>
      </p:sp>
      <p:grpSp>
        <p:nvGrpSpPr>
          <p:cNvPr id="759" name="Google Shape;759;p69"/>
          <p:cNvGrpSpPr/>
          <p:nvPr/>
        </p:nvGrpSpPr>
        <p:grpSpPr>
          <a:xfrm>
            <a:off x="317650" y="1983999"/>
            <a:ext cx="7380300" cy="1950299"/>
            <a:chOff x="317650" y="1983999"/>
            <a:chExt cx="7380300" cy="1950299"/>
          </a:xfrm>
        </p:grpSpPr>
        <p:pic>
          <p:nvPicPr>
            <p:cNvPr id="760" name="Google Shape;760;p69"/>
            <p:cNvPicPr preferRelativeResize="0"/>
            <p:nvPr/>
          </p:nvPicPr>
          <p:blipFill rotWithShape="1">
            <a:blip r:embed="rId5">
              <a:alphaModFix/>
            </a:blip>
            <a:srcRect/>
            <a:stretch/>
          </p:blipFill>
          <p:spPr>
            <a:xfrm>
              <a:off x="317650" y="1983999"/>
              <a:ext cx="7380300" cy="959700"/>
            </a:xfrm>
            <a:prstGeom prst="rect">
              <a:avLst/>
            </a:prstGeom>
            <a:noFill/>
            <a:ln>
              <a:noFill/>
            </a:ln>
          </p:spPr>
        </p:pic>
        <p:pic>
          <p:nvPicPr>
            <p:cNvPr id="761" name="Google Shape;761;p69"/>
            <p:cNvPicPr preferRelativeResize="0"/>
            <p:nvPr/>
          </p:nvPicPr>
          <p:blipFill rotWithShape="1">
            <a:blip r:embed="rId5">
              <a:alphaModFix/>
            </a:blip>
            <a:srcRect/>
            <a:stretch/>
          </p:blipFill>
          <p:spPr>
            <a:xfrm>
              <a:off x="317650" y="2974598"/>
              <a:ext cx="7380300" cy="959700"/>
            </a:xfrm>
            <a:prstGeom prst="rect">
              <a:avLst/>
            </a:prstGeom>
            <a:noFill/>
            <a:ln>
              <a:noFill/>
            </a:ln>
          </p:spPr>
        </p:pic>
      </p:grpSp>
      <p:sp>
        <p:nvSpPr>
          <p:cNvPr id="762" name="Google Shape;762;p69"/>
          <p:cNvSpPr txBox="1"/>
          <p:nvPr/>
        </p:nvSpPr>
        <p:spPr>
          <a:xfrm>
            <a:off x="374799" y="2022099"/>
            <a:ext cx="7266305" cy="845819"/>
          </a:xfrm>
          <a:prstGeom prst="rect">
            <a:avLst/>
          </a:prstGeom>
          <a:solidFill>
            <a:srgbClr val="FCE4CD"/>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length of an airplane?</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Cockpit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Middle body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Tail (end part)</a:t>
            </a:r>
            <a:endParaRPr sz="1600">
              <a:latin typeface="Trebuchet MS"/>
              <a:ea typeface="Trebuchet MS"/>
              <a:cs typeface="Trebuchet MS"/>
              <a:sym typeface="Trebuchet MS"/>
            </a:endParaRPr>
          </a:p>
        </p:txBody>
      </p:sp>
      <p:sp>
        <p:nvSpPr>
          <p:cNvPr id="763" name="Google Shape;763;p69"/>
          <p:cNvSpPr txBox="1"/>
          <p:nvPr/>
        </p:nvSpPr>
        <p:spPr>
          <a:xfrm>
            <a:off x="374799" y="3012699"/>
            <a:ext cx="7266305" cy="845819"/>
          </a:xfrm>
          <a:prstGeom prst="rect">
            <a:avLst/>
          </a:prstGeom>
          <a:solidFill>
            <a:srgbClr val="CEE1F3"/>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returns does the stock of Infosys generate in 5 years?</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Price Appreciation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Dividend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Bonus Shares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Rights Issue</a:t>
            </a:r>
            <a:endParaRPr sz="1600">
              <a:latin typeface="Trebuchet MS"/>
              <a:ea typeface="Trebuchet MS"/>
              <a:cs typeface="Trebuchet MS"/>
              <a:sym typeface="Trebuchet MS"/>
            </a:endParaRPr>
          </a:p>
        </p:txBody>
      </p:sp>
      <p:pic>
        <p:nvPicPr>
          <p:cNvPr id="764" name="Google Shape;764;p69"/>
          <p:cNvPicPr preferRelativeResize="0"/>
          <p:nvPr/>
        </p:nvPicPr>
        <p:blipFill rotWithShape="1">
          <a:blip r:embed="rId5">
            <a:alphaModFix/>
          </a:blip>
          <a:srcRect/>
          <a:stretch/>
        </p:blipFill>
        <p:spPr>
          <a:xfrm>
            <a:off x="317650" y="3965199"/>
            <a:ext cx="7380300" cy="959700"/>
          </a:xfrm>
          <a:prstGeom prst="rect">
            <a:avLst/>
          </a:prstGeom>
          <a:noFill/>
          <a:ln>
            <a:noFill/>
          </a:ln>
        </p:spPr>
      </p:pic>
      <p:sp>
        <p:nvSpPr>
          <p:cNvPr id="765" name="Google Shape;765;p69"/>
          <p:cNvSpPr txBox="1"/>
          <p:nvPr/>
        </p:nvSpPr>
        <p:spPr>
          <a:xfrm>
            <a:off x="374799" y="4003298"/>
            <a:ext cx="7266305" cy="845819"/>
          </a:xfrm>
          <a:prstGeom prst="rect">
            <a:avLst/>
          </a:prstGeom>
          <a:solidFill>
            <a:srgbClr val="FCE4CD"/>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total books sold by Om Book Shop in NCR region?</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Total number of stores </a:t>
            </a:r>
            <a:r>
              <a:rPr lang="en-GB" sz="1600" b="1" i="1">
                <a:latin typeface="Trebuchet MS"/>
                <a:ea typeface="Trebuchet MS"/>
                <a:cs typeface="Trebuchet MS"/>
                <a:sym typeface="Trebuchet MS"/>
              </a:rPr>
              <a:t>X </a:t>
            </a:r>
            <a:r>
              <a:rPr lang="en-GB" sz="1600" i="1">
                <a:latin typeface="Trebuchet MS"/>
                <a:ea typeface="Trebuchet MS"/>
                <a:cs typeface="Trebuchet MS"/>
                <a:sym typeface="Trebuchet MS"/>
              </a:rPr>
              <a:t>Books sold / store</a:t>
            </a:r>
            <a:endParaRPr sz="1600">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69"/>
        <p:cNvGrpSpPr/>
        <p:nvPr/>
      </p:nvGrpSpPr>
      <p:grpSpPr>
        <a:xfrm>
          <a:off x="0" y="0"/>
          <a:ext cx="0" cy="0"/>
          <a:chOff x="0" y="0"/>
          <a:chExt cx="0" cy="0"/>
        </a:xfrm>
      </p:grpSpPr>
      <p:grpSp>
        <p:nvGrpSpPr>
          <p:cNvPr id="770" name="Google Shape;770;p70"/>
          <p:cNvGrpSpPr/>
          <p:nvPr/>
        </p:nvGrpSpPr>
        <p:grpSpPr>
          <a:xfrm>
            <a:off x="94225" y="18832"/>
            <a:ext cx="8986001" cy="3557293"/>
            <a:chOff x="94225" y="18832"/>
            <a:chExt cx="8986001" cy="3557293"/>
          </a:xfrm>
        </p:grpSpPr>
        <p:pic>
          <p:nvPicPr>
            <p:cNvPr id="771" name="Google Shape;771;p7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72" name="Google Shape;772;p7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773" name="Google Shape;773;p70"/>
            <p:cNvPicPr preferRelativeResize="0"/>
            <p:nvPr/>
          </p:nvPicPr>
          <p:blipFill rotWithShape="1">
            <a:blip r:embed="rId5">
              <a:alphaModFix/>
            </a:blip>
            <a:srcRect/>
            <a:stretch/>
          </p:blipFill>
          <p:spPr>
            <a:xfrm>
              <a:off x="94225" y="2313725"/>
              <a:ext cx="7832100" cy="1262400"/>
            </a:xfrm>
            <a:prstGeom prst="rect">
              <a:avLst/>
            </a:prstGeom>
            <a:noFill/>
            <a:ln>
              <a:noFill/>
            </a:ln>
          </p:spPr>
        </p:pic>
        <p:sp>
          <p:nvSpPr>
            <p:cNvPr id="774" name="Google Shape;774;p70"/>
            <p:cNvSpPr/>
            <p:nvPr/>
          </p:nvSpPr>
          <p:spPr>
            <a:xfrm>
              <a:off x="151374" y="2351824"/>
              <a:ext cx="7718425" cy="1148715"/>
            </a:xfrm>
            <a:custGeom>
              <a:avLst/>
              <a:gdLst/>
              <a:ahLst/>
              <a:cxnLst/>
              <a:rect l="l" t="t" r="r" b="b"/>
              <a:pathLst>
                <a:path w="7718425" h="1148714" extrusionOk="0">
                  <a:moveTo>
                    <a:pt x="7717799" y="1148099"/>
                  </a:moveTo>
                  <a:lnTo>
                    <a:pt x="0" y="1148099"/>
                  </a:lnTo>
                  <a:lnTo>
                    <a:pt x="0" y="0"/>
                  </a:lnTo>
                  <a:lnTo>
                    <a:pt x="7717799" y="0"/>
                  </a:lnTo>
                  <a:lnTo>
                    <a:pt x="7717799" y="1148099"/>
                  </a:lnTo>
                  <a:close/>
                </a:path>
              </a:pathLst>
            </a:custGeom>
            <a:solidFill>
              <a:srgbClr val="C9DA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75" name="Google Shape;775;p70"/>
          <p:cNvSpPr txBox="1">
            <a:spLocks noGrp="1"/>
          </p:cNvSpPr>
          <p:nvPr>
            <p:ph type="title"/>
          </p:nvPr>
        </p:nvSpPr>
        <p:spPr>
          <a:xfrm>
            <a:off x="232325" y="120600"/>
            <a:ext cx="6867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Deﬁne the Problem Statement</a:t>
            </a:r>
            <a:endParaRPr/>
          </a:p>
        </p:txBody>
      </p:sp>
      <p:grpSp>
        <p:nvGrpSpPr>
          <p:cNvPr id="776" name="Google Shape;776;p70"/>
          <p:cNvGrpSpPr/>
          <p:nvPr/>
        </p:nvGrpSpPr>
        <p:grpSpPr>
          <a:xfrm>
            <a:off x="194334" y="4044925"/>
            <a:ext cx="2700900" cy="696900"/>
            <a:chOff x="194325" y="4044925"/>
            <a:chExt cx="1611900" cy="696900"/>
          </a:xfrm>
        </p:grpSpPr>
        <p:pic>
          <p:nvPicPr>
            <p:cNvPr id="777" name="Google Shape;777;p70"/>
            <p:cNvPicPr preferRelativeResize="0"/>
            <p:nvPr/>
          </p:nvPicPr>
          <p:blipFill rotWithShape="1">
            <a:blip r:embed="rId6">
              <a:alphaModFix/>
            </a:blip>
            <a:srcRect/>
            <a:stretch/>
          </p:blipFill>
          <p:spPr>
            <a:xfrm>
              <a:off x="194325" y="4044925"/>
              <a:ext cx="1611900" cy="696900"/>
            </a:xfrm>
            <a:prstGeom prst="rect">
              <a:avLst/>
            </a:prstGeom>
            <a:noFill/>
            <a:ln>
              <a:noFill/>
            </a:ln>
          </p:spPr>
        </p:pic>
        <p:sp>
          <p:nvSpPr>
            <p:cNvPr id="778" name="Google Shape;778;p70"/>
            <p:cNvSpPr/>
            <p:nvPr/>
          </p:nvSpPr>
          <p:spPr>
            <a:xfrm>
              <a:off x="251475" y="4083025"/>
              <a:ext cx="1497965" cy="582930"/>
            </a:xfrm>
            <a:custGeom>
              <a:avLst/>
              <a:gdLst/>
              <a:ahLst/>
              <a:cxnLst/>
              <a:rect l="l" t="t" r="r" b="b"/>
              <a:pathLst>
                <a:path w="1497964" h="582929" extrusionOk="0">
                  <a:moveTo>
                    <a:pt x="1206299" y="582599"/>
                  </a:moveTo>
                  <a:lnTo>
                    <a:pt x="0" y="582599"/>
                  </a:lnTo>
                  <a:lnTo>
                    <a:pt x="0" y="0"/>
                  </a:lnTo>
                  <a:lnTo>
                    <a:pt x="1206299" y="0"/>
                  </a:lnTo>
                  <a:lnTo>
                    <a:pt x="1497599" y="291299"/>
                  </a:lnTo>
                  <a:lnTo>
                    <a:pt x="1206299" y="5825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79" name="Google Shape;779;p70"/>
          <p:cNvSpPr txBox="1"/>
          <p:nvPr/>
        </p:nvSpPr>
        <p:spPr>
          <a:xfrm>
            <a:off x="604599" y="4125875"/>
            <a:ext cx="1262100" cy="505500"/>
          </a:xfrm>
          <a:prstGeom prst="rect">
            <a:avLst/>
          </a:prstGeom>
          <a:noFill/>
          <a:ln>
            <a:noFill/>
          </a:ln>
        </p:spPr>
        <p:txBody>
          <a:bodyPr spcFirstLastPara="1" wrap="square" lIns="0" tIns="12700" rIns="0" bIns="0" anchor="t" anchorCtr="0">
            <a:spAutoFit/>
          </a:bodyPr>
          <a:lstStyle/>
          <a:p>
            <a:pPr marL="90805" marR="5080" lvl="0" indent="-78740" algn="l" rtl="0">
              <a:lnSpc>
                <a:spcPct val="100000"/>
              </a:lnSpc>
              <a:spcBef>
                <a:spcPts val="0"/>
              </a:spcBef>
              <a:spcAft>
                <a:spcPts val="0"/>
              </a:spcAft>
              <a:buNone/>
            </a:pPr>
            <a:r>
              <a:rPr lang="en-GB" sz="1600">
                <a:latin typeface="Tahoma"/>
                <a:ea typeface="Tahoma"/>
                <a:cs typeface="Tahoma"/>
                <a:sym typeface="Tahoma"/>
              </a:rPr>
              <a:t>Current  State</a:t>
            </a:r>
            <a:endParaRPr sz="1600">
              <a:latin typeface="Tahoma"/>
              <a:ea typeface="Tahoma"/>
              <a:cs typeface="Tahoma"/>
              <a:sym typeface="Tahoma"/>
            </a:endParaRPr>
          </a:p>
        </p:txBody>
      </p:sp>
      <p:grpSp>
        <p:nvGrpSpPr>
          <p:cNvPr id="780" name="Google Shape;780;p70"/>
          <p:cNvGrpSpPr/>
          <p:nvPr/>
        </p:nvGrpSpPr>
        <p:grpSpPr>
          <a:xfrm>
            <a:off x="1760875" y="4101913"/>
            <a:ext cx="1497965" cy="582930"/>
            <a:chOff x="1626600" y="4094450"/>
            <a:chExt cx="1497965" cy="582930"/>
          </a:xfrm>
        </p:grpSpPr>
        <p:sp>
          <p:nvSpPr>
            <p:cNvPr id="781" name="Google Shape;781;p70"/>
            <p:cNvSpPr/>
            <p:nvPr/>
          </p:nvSpPr>
          <p:spPr>
            <a:xfrm>
              <a:off x="1626600" y="4094450"/>
              <a:ext cx="1497965" cy="582930"/>
            </a:xfrm>
            <a:custGeom>
              <a:avLst/>
              <a:gdLst/>
              <a:ahLst/>
              <a:cxnLst/>
              <a:rect l="l" t="t" r="r" b="b"/>
              <a:pathLst>
                <a:path w="1497964" h="582929" extrusionOk="0">
                  <a:moveTo>
                    <a:pt x="1206299" y="582599"/>
                  </a:moveTo>
                  <a:lnTo>
                    <a:pt x="0" y="582599"/>
                  </a:lnTo>
                  <a:lnTo>
                    <a:pt x="291299" y="291299"/>
                  </a:lnTo>
                  <a:lnTo>
                    <a:pt x="0" y="0"/>
                  </a:lnTo>
                  <a:lnTo>
                    <a:pt x="1206299" y="0"/>
                  </a:lnTo>
                  <a:lnTo>
                    <a:pt x="1497599" y="291299"/>
                  </a:lnTo>
                  <a:lnTo>
                    <a:pt x="1206299" y="5825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82" name="Google Shape;782;p70"/>
            <p:cNvSpPr/>
            <p:nvPr/>
          </p:nvSpPr>
          <p:spPr>
            <a:xfrm>
              <a:off x="1626600" y="4094450"/>
              <a:ext cx="1497965" cy="582930"/>
            </a:xfrm>
            <a:custGeom>
              <a:avLst/>
              <a:gdLst/>
              <a:ahLst/>
              <a:cxnLst/>
              <a:rect l="l" t="t" r="r" b="b"/>
              <a:pathLst>
                <a:path w="1497964" h="582929" extrusionOk="0">
                  <a:moveTo>
                    <a:pt x="0" y="0"/>
                  </a:moveTo>
                  <a:lnTo>
                    <a:pt x="1206299" y="0"/>
                  </a:lnTo>
                  <a:lnTo>
                    <a:pt x="1497599" y="291299"/>
                  </a:lnTo>
                  <a:lnTo>
                    <a:pt x="1206299" y="582599"/>
                  </a:lnTo>
                  <a:lnTo>
                    <a:pt x="0" y="582599"/>
                  </a:lnTo>
                  <a:lnTo>
                    <a:pt x="291299" y="291299"/>
                  </a:lnTo>
                  <a:lnTo>
                    <a:pt x="0" y="0"/>
                  </a:lnTo>
                  <a:close/>
                </a:path>
              </a:pathLst>
            </a:custGeom>
            <a:noFill/>
            <a:ln w="19025" cap="flat" cmpd="sng">
              <a:solidFill>
                <a:srgbClr val="FF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83" name="Google Shape;783;p70"/>
          <p:cNvSpPr txBox="1"/>
          <p:nvPr/>
        </p:nvSpPr>
        <p:spPr>
          <a:xfrm>
            <a:off x="2138676" y="4259258"/>
            <a:ext cx="37084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Gap</a:t>
            </a:r>
            <a:endParaRPr sz="1400">
              <a:latin typeface="Arial"/>
              <a:ea typeface="Arial"/>
              <a:cs typeface="Arial"/>
              <a:sym typeface="Arial"/>
            </a:endParaRPr>
          </a:p>
        </p:txBody>
      </p:sp>
      <p:sp>
        <p:nvSpPr>
          <p:cNvPr id="784" name="Google Shape;784;p70"/>
          <p:cNvSpPr/>
          <p:nvPr/>
        </p:nvSpPr>
        <p:spPr>
          <a:xfrm>
            <a:off x="2998199" y="4094450"/>
            <a:ext cx="1497965" cy="582930"/>
          </a:xfrm>
          <a:custGeom>
            <a:avLst/>
            <a:gdLst/>
            <a:ahLst/>
            <a:cxnLst/>
            <a:rect l="l" t="t" r="r" b="b"/>
            <a:pathLst>
              <a:path w="1497964" h="582929" extrusionOk="0">
                <a:moveTo>
                  <a:pt x="1206299" y="582599"/>
                </a:moveTo>
                <a:lnTo>
                  <a:pt x="0" y="582599"/>
                </a:lnTo>
                <a:lnTo>
                  <a:pt x="291299" y="291299"/>
                </a:lnTo>
                <a:lnTo>
                  <a:pt x="0" y="0"/>
                </a:lnTo>
                <a:lnTo>
                  <a:pt x="1206299" y="0"/>
                </a:lnTo>
                <a:lnTo>
                  <a:pt x="1497599" y="291299"/>
                </a:lnTo>
                <a:lnTo>
                  <a:pt x="1206299" y="582599"/>
                </a:lnTo>
                <a:close/>
              </a:path>
            </a:pathLst>
          </a:custGeom>
          <a:solidFill>
            <a:srgbClr val="6AA8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85" name="Google Shape;785;p70"/>
          <p:cNvSpPr txBox="1"/>
          <p:nvPr/>
        </p:nvSpPr>
        <p:spPr>
          <a:xfrm>
            <a:off x="3461026" y="4152578"/>
            <a:ext cx="537845" cy="452120"/>
          </a:xfrm>
          <a:prstGeom prst="rect">
            <a:avLst/>
          </a:prstGeom>
          <a:noFill/>
          <a:ln>
            <a:noFill/>
          </a:ln>
        </p:spPr>
        <p:txBody>
          <a:bodyPr spcFirstLastPara="1" wrap="square" lIns="0" tIns="12700" rIns="0" bIns="0" anchor="t" anchorCtr="0">
            <a:spAutoFit/>
          </a:bodyPr>
          <a:lstStyle/>
          <a:p>
            <a:pPr marL="61594" marR="5080" lvl="0" indent="-49530" algn="l" rtl="0">
              <a:lnSpc>
                <a:spcPct val="100000"/>
              </a:lnSpc>
              <a:spcBef>
                <a:spcPts val="0"/>
              </a:spcBef>
              <a:spcAft>
                <a:spcPts val="0"/>
              </a:spcAft>
              <a:buNone/>
            </a:pPr>
            <a:r>
              <a:rPr lang="en-GB" sz="1400">
                <a:latin typeface="Arial"/>
                <a:ea typeface="Arial"/>
                <a:cs typeface="Arial"/>
                <a:sym typeface="Arial"/>
              </a:rPr>
              <a:t>Future  State</a:t>
            </a:r>
            <a:endParaRPr sz="1400">
              <a:latin typeface="Arial"/>
              <a:ea typeface="Arial"/>
              <a:cs typeface="Arial"/>
              <a:sym typeface="Arial"/>
            </a:endParaRPr>
          </a:p>
        </p:txBody>
      </p:sp>
      <p:sp>
        <p:nvSpPr>
          <p:cNvPr id="786" name="Google Shape;786;p70"/>
          <p:cNvSpPr txBox="1"/>
          <p:nvPr/>
        </p:nvSpPr>
        <p:spPr>
          <a:xfrm>
            <a:off x="296599" y="2474780"/>
            <a:ext cx="6867525" cy="939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500">
                <a:latin typeface="Tahoma"/>
                <a:ea typeface="Tahoma"/>
                <a:cs typeface="Tahoma"/>
                <a:sym typeface="Tahoma"/>
              </a:rPr>
              <a:t>Should describe an </a:t>
            </a:r>
            <a:r>
              <a:rPr lang="en-GB" sz="1500" b="1">
                <a:latin typeface="Arial"/>
                <a:ea typeface="Arial"/>
                <a:cs typeface="Arial"/>
                <a:sym typeface="Arial"/>
              </a:rPr>
              <a:t>undesirable gap between the current state </a:t>
            </a:r>
            <a:r>
              <a:rPr lang="en-GB" sz="1500">
                <a:latin typeface="Tahoma"/>
                <a:ea typeface="Tahoma"/>
                <a:cs typeface="Tahoma"/>
                <a:sym typeface="Tahoma"/>
              </a:rPr>
              <a:t>level of  performance </a:t>
            </a:r>
            <a:r>
              <a:rPr lang="en-GB" sz="1500" b="1">
                <a:latin typeface="Arial"/>
                <a:ea typeface="Arial"/>
                <a:cs typeface="Arial"/>
                <a:sym typeface="Arial"/>
              </a:rPr>
              <a:t>and the future state </a:t>
            </a:r>
            <a:r>
              <a:rPr lang="en-GB" sz="1500">
                <a:latin typeface="Tahoma"/>
                <a:ea typeface="Tahoma"/>
                <a:cs typeface="Tahoma"/>
                <a:sym typeface="Tahoma"/>
              </a:rPr>
              <a:t>level of performance. It should include  absolute or relative measure of problem that quantiﬁes the gap. It should not  include a possible cause or solution</a:t>
            </a:r>
            <a:endParaRPr sz="1500">
              <a:latin typeface="Tahoma"/>
              <a:ea typeface="Tahoma"/>
              <a:cs typeface="Tahoma"/>
              <a:sym typeface="Tahoma"/>
            </a:endParaRPr>
          </a:p>
        </p:txBody>
      </p:sp>
      <p:pic>
        <p:nvPicPr>
          <p:cNvPr id="787" name="Google Shape;787;p70"/>
          <p:cNvPicPr preferRelativeResize="0"/>
          <p:nvPr/>
        </p:nvPicPr>
        <p:blipFill rotWithShape="1">
          <a:blip r:embed="rId5">
            <a:alphaModFix/>
          </a:blip>
          <a:srcRect/>
          <a:stretch/>
        </p:blipFill>
        <p:spPr>
          <a:xfrm>
            <a:off x="94225" y="1018325"/>
            <a:ext cx="7832100" cy="1262400"/>
          </a:xfrm>
          <a:prstGeom prst="rect">
            <a:avLst/>
          </a:prstGeom>
          <a:noFill/>
          <a:ln>
            <a:noFill/>
          </a:ln>
        </p:spPr>
      </p:pic>
      <p:sp>
        <p:nvSpPr>
          <p:cNvPr id="788" name="Google Shape;788;p70"/>
          <p:cNvSpPr txBox="1"/>
          <p:nvPr/>
        </p:nvSpPr>
        <p:spPr>
          <a:xfrm>
            <a:off x="151375" y="1056424"/>
            <a:ext cx="7718425" cy="1148715"/>
          </a:xfrm>
          <a:prstGeom prst="rect">
            <a:avLst/>
          </a:prstGeom>
          <a:solidFill>
            <a:srgbClr val="C9DAF7"/>
          </a:solidFill>
          <a:ln>
            <a:noFill/>
          </a:ln>
        </p:spPr>
        <p:txBody>
          <a:bodyPr spcFirstLastPara="1" wrap="square" lIns="0" tIns="135250" rIns="0" bIns="0" anchor="t" anchorCtr="0">
            <a:spAutoFit/>
          </a:bodyPr>
          <a:lstStyle/>
          <a:p>
            <a:pPr marL="157480" marR="561340" lvl="0" indent="0" algn="l" rtl="0">
              <a:lnSpc>
                <a:spcPct val="100000"/>
              </a:lnSpc>
              <a:spcBef>
                <a:spcPts val="0"/>
              </a:spcBef>
              <a:spcAft>
                <a:spcPts val="0"/>
              </a:spcAft>
              <a:buNone/>
            </a:pPr>
            <a:r>
              <a:rPr lang="en-GB" sz="1500">
                <a:latin typeface="Tahoma"/>
                <a:ea typeface="Tahoma"/>
                <a:cs typeface="Tahoma"/>
                <a:sym typeface="Tahoma"/>
              </a:rPr>
              <a:t>A problem statement is a </a:t>
            </a:r>
            <a:r>
              <a:rPr lang="en-GB" sz="1500" b="1">
                <a:latin typeface="Arial"/>
                <a:ea typeface="Arial"/>
                <a:cs typeface="Arial"/>
                <a:sym typeface="Arial"/>
              </a:rPr>
              <a:t>short, clear explanation </a:t>
            </a:r>
            <a:r>
              <a:rPr lang="en-GB" sz="1500">
                <a:latin typeface="Tahoma"/>
                <a:ea typeface="Tahoma"/>
                <a:cs typeface="Tahoma"/>
                <a:sym typeface="Tahoma"/>
              </a:rPr>
              <a:t>of an </a:t>
            </a:r>
            <a:r>
              <a:rPr lang="en-GB" sz="1500" b="1">
                <a:latin typeface="Arial"/>
                <a:ea typeface="Arial"/>
                <a:cs typeface="Arial"/>
                <a:sym typeface="Arial"/>
              </a:rPr>
              <a:t>area of concern </a:t>
            </a:r>
            <a:r>
              <a:rPr lang="en-GB" sz="1500">
                <a:latin typeface="Tahoma"/>
                <a:ea typeface="Tahoma"/>
                <a:cs typeface="Tahoma"/>
                <a:sym typeface="Tahoma"/>
              </a:rPr>
              <a:t>or  challenge or a condition to be improved upon or diﬃculty to be eliminated that  sums up what you want to change. It helps you, team members, and other  stakeholders to focus on the problem, why it’s important, and who it impacts.</a:t>
            </a:r>
            <a:endParaRPr sz="1500">
              <a:latin typeface="Tahoma"/>
              <a:ea typeface="Tahoma"/>
              <a:cs typeface="Tahoma"/>
              <a:sym typeface="Tahoma"/>
            </a:endParaRPr>
          </a:p>
        </p:txBody>
      </p:sp>
      <p:grpSp>
        <p:nvGrpSpPr>
          <p:cNvPr id="789" name="Google Shape;789;p70"/>
          <p:cNvGrpSpPr/>
          <p:nvPr/>
        </p:nvGrpSpPr>
        <p:grpSpPr>
          <a:xfrm>
            <a:off x="6933400" y="3175948"/>
            <a:ext cx="2191550" cy="1911450"/>
            <a:chOff x="6933400" y="3175948"/>
            <a:chExt cx="2191550" cy="1911450"/>
          </a:xfrm>
        </p:grpSpPr>
        <p:pic>
          <p:nvPicPr>
            <p:cNvPr id="790" name="Google Shape;790;p70"/>
            <p:cNvPicPr preferRelativeResize="0"/>
            <p:nvPr/>
          </p:nvPicPr>
          <p:blipFill rotWithShape="1">
            <a:blip r:embed="rId7">
              <a:alphaModFix/>
            </a:blip>
            <a:srcRect/>
            <a:stretch/>
          </p:blipFill>
          <p:spPr>
            <a:xfrm>
              <a:off x="6933400" y="3175948"/>
              <a:ext cx="2191550" cy="1911450"/>
            </a:xfrm>
            <a:prstGeom prst="rect">
              <a:avLst/>
            </a:prstGeom>
            <a:noFill/>
            <a:ln>
              <a:noFill/>
            </a:ln>
          </p:spPr>
        </p:pic>
        <p:pic>
          <p:nvPicPr>
            <p:cNvPr id="791" name="Google Shape;791;p70"/>
            <p:cNvPicPr preferRelativeResize="0"/>
            <p:nvPr/>
          </p:nvPicPr>
          <p:blipFill rotWithShape="1">
            <a:blip r:embed="rId8">
              <a:alphaModFix/>
            </a:blip>
            <a:srcRect/>
            <a:stretch/>
          </p:blipFill>
          <p:spPr>
            <a:xfrm>
              <a:off x="6990549" y="3214048"/>
              <a:ext cx="2077249" cy="1797149"/>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p71"/>
          <p:cNvSpPr txBox="1">
            <a:spLocks noGrp="1"/>
          </p:cNvSpPr>
          <p:nvPr>
            <p:ph type="title"/>
          </p:nvPr>
        </p:nvSpPr>
        <p:spPr>
          <a:xfrm>
            <a:off x="384725" y="120600"/>
            <a:ext cx="6144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vs Bottom Up</a:t>
            </a:r>
            <a:endParaRPr/>
          </a:p>
        </p:txBody>
      </p:sp>
      <p:grpSp>
        <p:nvGrpSpPr>
          <p:cNvPr id="797" name="Google Shape;797;p71"/>
          <p:cNvGrpSpPr/>
          <p:nvPr/>
        </p:nvGrpSpPr>
        <p:grpSpPr>
          <a:xfrm>
            <a:off x="395750" y="18832"/>
            <a:ext cx="8684476" cy="1330543"/>
            <a:chOff x="395750" y="18832"/>
            <a:chExt cx="8684476" cy="1330543"/>
          </a:xfrm>
        </p:grpSpPr>
        <p:pic>
          <p:nvPicPr>
            <p:cNvPr id="798" name="Google Shape;798;p7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99" name="Google Shape;799;p7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00" name="Google Shape;800;p71"/>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01" name="Google Shape;801;p71"/>
          <p:cNvGrpSpPr/>
          <p:nvPr/>
        </p:nvGrpSpPr>
        <p:grpSpPr>
          <a:xfrm>
            <a:off x="458149" y="1597500"/>
            <a:ext cx="8070900" cy="3123300"/>
            <a:chOff x="458149" y="1597500"/>
            <a:chExt cx="8070900" cy="3123300"/>
          </a:xfrm>
        </p:grpSpPr>
        <p:pic>
          <p:nvPicPr>
            <p:cNvPr id="802" name="Google Shape;802;p71"/>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03" name="Google Shape;803;p71"/>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4" name="Google Shape;804;p71"/>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05" name="Google Shape;805;p71"/>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6" name="Google Shape;806;p71"/>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07" name="Google Shape;807;p71"/>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8" name="Google Shape;808;p71"/>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09" name="Google Shape;809;p71"/>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10" name="Google Shape;810;p7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Apple products are sold in India?</a:t>
            </a:r>
            <a:endParaRPr sz="17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814"/>
        <p:cNvGrpSpPr/>
        <p:nvPr/>
      </p:nvGrpSpPr>
      <p:grpSpPr>
        <a:xfrm>
          <a:off x="0" y="0"/>
          <a:ext cx="0" cy="0"/>
          <a:chOff x="0" y="0"/>
          <a:chExt cx="0" cy="0"/>
        </a:xfrm>
      </p:grpSpPr>
      <p:sp>
        <p:nvSpPr>
          <p:cNvPr id="815" name="Google Shape;815;p72"/>
          <p:cNvSpPr txBox="1">
            <a:spLocks noGrp="1"/>
          </p:cNvSpPr>
          <p:nvPr>
            <p:ph type="title"/>
          </p:nvPr>
        </p:nvSpPr>
        <p:spPr>
          <a:xfrm>
            <a:off x="384725" y="120600"/>
            <a:ext cx="7168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816" name="Google Shape;816;p72"/>
          <p:cNvGrpSpPr/>
          <p:nvPr/>
        </p:nvGrpSpPr>
        <p:grpSpPr>
          <a:xfrm>
            <a:off x="395750" y="18832"/>
            <a:ext cx="8684476" cy="1330543"/>
            <a:chOff x="395750" y="18832"/>
            <a:chExt cx="8684476" cy="1330543"/>
          </a:xfrm>
        </p:grpSpPr>
        <p:pic>
          <p:nvPicPr>
            <p:cNvPr id="817" name="Google Shape;817;p7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18" name="Google Shape;818;p72"/>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19" name="Google Shape;819;p72"/>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20" name="Google Shape;820;p72"/>
          <p:cNvGrpSpPr/>
          <p:nvPr/>
        </p:nvGrpSpPr>
        <p:grpSpPr>
          <a:xfrm>
            <a:off x="458149" y="1597500"/>
            <a:ext cx="8070900" cy="3123300"/>
            <a:chOff x="458149" y="1597500"/>
            <a:chExt cx="8070900" cy="3123300"/>
          </a:xfrm>
        </p:grpSpPr>
        <p:pic>
          <p:nvPicPr>
            <p:cNvPr id="821" name="Google Shape;821;p72"/>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22" name="Google Shape;822;p72"/>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3" name="Google Shape;823;p72"/>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24" name="Google Shape;824;p72"/>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5" name="Google Shape;825;p72"/>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26" name="Google Shape;826;p72"/>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7" name="Google Shape;827;p72"/>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28" name="Google Shape;828;p72"/>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29" name="Google Shape;829;p72"/>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taxis are operating in India?</a:t>
            </a:r>
            <a:endParaRPr sz="1700">
              <a:latin typeface="Arial"/>
              <a:ea typeface="Arial"/>
              <a:cs typeface="Arial"/>
              <a:sym typeface="Arial"/>
            </a:endParaRPr>
          </a:p>
        </p:txBody>
      </p:sp>
      <p:sp>
        <p:nvSpPr>
          <p:cNvPr id="830" name="Google Shape;830;p72"/>
          <p:cNvSpPr txBox="1"/>
          <p:nvPr/>
        </p:nvSpPr>
        <p:spPr>
          <a:xfrm>
            <a:off x="1222595" y="4243964"/>
            <a:ext cx="2188210"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Top Down Approach</a:t>
            </a:r>
            <a:endParaRPr sz="1700">
              <a:latin typeface="Arial"/>
              <a:ea typeface="Arial"/>
              <a:cs typeface="Arial"/>
              <a:sym typeface="Arial"/>
            </a:endParaRPr>
          </a:p>
        </p:txBody>
      </p:sp>
      <p:sp>
        <p:nvSpPr>
          <p:cNvPr id="831" name="Google Shape;831;p72"/>
          <p:cNvSpPr txBox="1"/>
          <p:nvPr/>
        </p:nvSpPr>
        <p:spPr>
          <a:xfrm>
            <a:off x="5522596" y="1775188"/>
            <a:ext cx="2281555"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Bottom Up Approach</a:t>
            </a:r>
            <a:endParaRPr sz="17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73"/>
          <p:cNvPicPr preferRelativeResize="0"/>
          <p:nvPr/>
        </p:nvPicPr>
        <p:blipFill rotWithShape="1">
          <a:blip r:embed="rId3">
            <a:alphaModFix/>
          </a:blip>
          <a:srcRect/>
          <a:stretch/>
        </p:blipFill>
        <p:spPr>
          <a:xfrm>
            <a:off x="0" y="0"/>
            <a:ext cx="9143999" cy="5044025"/>
          </a:xfrm>
          <a:prstGeom prst="rect">
            <a:avLst/>
          </a:prstGeom>
          <a:noFill/>
          <a:ln>
            <a:noFill/>
          </a:ln>
        </p:spPr>
      </p:pic>
      <p:sp>
        <p:nvSpPr>
          <p:cNvPr id="837" name="Google Shape;837;p73"/>
          <p:cNvSpPr txBox="1"/>
          <p:nvPr/>
        </p:nvSpPr>
        <p:spPr>
          <a:xfrm>
            <a:off x="3313289" y="1602065"/>
            <a:ext cx="230505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Case Statement</a:t>
            </a:r>
            <a:endParaRPr sz="3200">
              <a:latin typeface="Tahoma"/>
              <a:ea typeface="Tahoma"/>
              <a:cs typeface="Tahoma"/>
              <a:sym typeface="Tahoma"/>
            </a:endParaRPr>
          </a:p>
        </p:txBody>
      </p:sp>
      <p:sp>
        <p:nvSpPr>
          <p:cNvPr id="838" name="Google Shape;838;p73"/>
          <p:cNvSpPr txBox="1"/>
          <p:nvPr/>
        </p:nvSpPr>
        <p:spPr>
          <a:xfrm>
            <a:off x="1162186" y="3119795"/>
            <a:ext cx="6821805" cy="32131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Estimate the number of ﬂights operating from the Bengaluru airport in one day?</a:t>
            </a:r>
            <a:endParaRPr sz="1900">
              <a:latin typeface="Tahoma"/>
              <a:ea typeface="Tahoma"/>
              <a:cs typeface="Tahoma"/>
              <a:sym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842"/>
        <p:cNvGrpSpPr/>
        <p:nvPr/>
      </p:nvGrpSpPr>
      <p:grpSpPr>
        <a:xfrm>
          <a:off x="0" y="0"/>
          <a:ext cx="0" cy="0"/>
          <a:chOff x="0" y="0"/>
          <a:chExt cx="0" cy="0"/>
        </a:xfrm>
      </p:grpSpPr>
      <p:pic>
        <p:nvPicPr>
          <p:cNvPr id="843" name="Google Shape;843;p74"/>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pic>
        <p:nvPicPr>
          <p:cNvPr id="848" name="Google Shape;848;p75"/>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852"/>
        <p:cNvGrpSpPr/>
        <p:nvPr/>
      </p:nvGrpSpPr>
      <p:grpSpPr>
        <a:xfrm>
          <a:off x="0" y="0"/>
          <a:ext cx="0" cy="0"/>
          <a:chOff x="0" y="0"/>
          <a:chExt cx="0" cy="0"/>
        </a:xfrm>
      </p:grpSpPr>
      <p:pic>
        <p:nvPicPr>
          <p:cNvPr id="853" name="Google Shape;853;p76"/>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857"/>
        <p:cNvGrpSpPr/>
        <p:nvPr/>
      </p:nvGrpSpPr>
      <p:grpSpPr>
        <a:xfrm>
          <a:off x="0" y="0"/>
          <a:ext cx="0" cy="0"/>
          <a:chOff x="0" y="0"/>
          <a:chExt cx="0" cy="0"/>
        </a:xfrm>
      </p:grpSpPr>
      <p:pic>
        <p:nvPicPr>
          <p:cNvPr id="858" name="Google Shape;858;p77"/>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78"/>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460925" y="273000"/>
            <a:ext cx="581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What is Problem Solving?</a:t>
            </a:r>
            <a:endParaRPr/>
          </a:p>
        </p:txBody>
      </p:sp>
      <p:sp>
        <p:nvSpPr>
          <p:cNvPr id="157" name="Google Shape;157;p25"/>
          <p:cNvSpPr txBox="1"/>
          <p:nvPr/>
        </p:nvSpPr>
        <p:spPr>
          <a:xfrm>
            <a:off x="461455" y="1003313"/>
            <a:ext cx="4817745" cy="3545840"/>
          </a:xfrm>
          <a:prstGeom prst="rect">
            <a:avLst/>
          </a:prstGeom>
          <a:noFill/>
          <a:ln>
            <a:noFill/>
          </a:ln>
        </p:spPr>
        <p:txBody>
          <a:bodyPr spcFirstLastPara="1" wrap="square" lIns="0" tIns="12700" rIns="0" bIns="0" anchor="t" anchorCtr="0">
            <a:spAutoFit/>
          </a:bodyPr>
          <a:lstStyle/>
          <a:p>
            <a:pPr marL="371475" marR="232409"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It is a </a:t>
            </a:r>
            <a:r>
              <a:rPr lang="en-GB" sz="1700" b="1">
                <a:solidFill>
                  <a:srgbClr val="EE6C00"/>
                </a:solidFill>
                <a:latin typeface="Arial"/>
                <a:ea typeface="Arial"/>
                <a:cs typeface="Arial"/>
                <a:sym typeface="Arial"/>
              </a:rPr>
              <a:t>cognitive psychological process </a:t>
            </a:r>
            <a:r>
              <a:rPr lang="en-GB" sz="1700">
                <a:latin typeface="Tahoma"/>
                <a:ea typeface="Tahoma"/>
                <a:cs typeface="Tahoma"/>
                <a:sym typeface="Tahoma"/>
              </a:rPr>
              <a:t>of  solving complex situations (also called  problems)</a:t>
            </a:r>
            <a:endParaRPr sz="1700">
              <a:latin typeface="Tahoma"/>
              <a:ea typeface="Tahoma"/>
              <a:cs typeface="Tahoma"/>
              <a:sym typeface="Tahoma"/>
            </a:endParaRPr>
          </a:p>
          <a:p>
            <a:pPr marL="371475" marR="0" lvl="0" indent="-359410" algn="l" rtl="0">
              <a:lnSpc>
                <a:spcPct val="100000"/>
              </a:lnSpc>
              <a:spcBef>
                <a:spcPts val="1680"/>
              </a:spcBef>
              <a:spcAft>
                <a:spcPts val="0"/>
              </a:spcAft>
              <a:buSzPts val="1700"/>
              <a:buFont typeface="Arial"/>
              <a:buChar char="●"/>
            </a:pPr>
            <a:r>
              <a:rPr lang="en-GB" sz="1700">
                <a:latin typeface="Tahoma"/>
                <a:ea typeface="Tahoma"/>
                <a:cs typeface="Tahoma"/>
                <a:sym typeface="Tahoma"/>
              </a:rPr>
              <a:t>It is a process of </a:t>
            </a:r>
            <a:r>
              <a:rPr lang="en-GB" sz="1700" b="1">
                <a:solidFill>
                  <a:srgbClr val="EE6C00"/>
                </a:solidFill>
                <a:latin typeface="Arial"/>
                <a:ea typeface="Arial"/>
                <a:cs typeface="Arial"/>
                <a:sym typeface="Arial"/>
              </a:rPr>
              <a:t>moving towards a goal</a:t>
            </a:r>
            <a:endParaRPr sz="1700">
              <a:latin typeface="Arial"/>
              <a:ea typeface="Arial"/>
              <a:cs typeface="Arial"/>
              <a:sym typeface="Arial"/>
            </a:endParaRPr>
          </a:p>
          <a:p>
            <a:pPr marL="371475" marR="0" lvl="0" indent="0" algn="l" rtl="0">
              <a:lnSpc>
                <a:spcPct val="100000"/>
              </a:lnSpc>
              <a:spcBef>
                <a:spcPts val="0"/>
              </a:spcBef>
              <a:spcAft>
                <a:spcPts val="0"/>
              </a:spcAft>
              <a:buNone/>
            </a:pPr>
            <a:r>
              <a:rPr lang="en-GB" sz="1700">
                <a:latin typeface="Tahoma"/>
                <a:ea typeface="Tahoma"/>
                <a:cs typeface="Tahoma"/>
                <a:sym typeface="Tahoma"/>
              </a:rPr>
              <a:t>when the path to that </a:t>
            </a:r>
            <a:r>
              <a:rPr lang="en-GB" sz="1700" b="1">
                <a:solidFill>
                  <a:srgbClr val="EE6C00"/>
                </a:solidFill>
                <a:latin typeface="Arial"/>
                <a:ea typeface="Arial"/>
                <a:cs typeface="Arial"/>
                <a:sym typeface="Arial"/>
              </a:rPr>
              <a:t>goal is uncertain</a:t>
            </a:r>
            <a:endParaRPr sz="1700">
              <a:latin typeface="Arial"/>
              <a:ea typeface="Arial"/>
              <a:cs typeface="Arial"/>
              <a:sym typeface="Arial"/>
            </a:endParaRPr>
          </a:p>
          <a:p>
            <a:pPr marL="408940" marR="5080" lvl="0" indent="-359410" algn="l" rtl="0">
              <a:lnSpc>
                <a:spcPct val="100000"/>
              </a:lnSpc>
              <a:spcBef>
                <a:spcPts val="1920"/>
              </a:spcBef>
              <a:spcAft>
                <a:spcPts val="0"/>
              </a:spcAft>
              <a:buSzPts val="1700"/>
              <a:buFont typeface="Arial"/>
              <a:buChar char="●"/>
            </a:pPr>
            <a:r>
              <a:rPr lang="en-GB" sz="1700">
                <a:latin typeface="Tahoma"/>
                <a:ea typeface="Tahoma"/>
                <a:cs typeface="Tahoma"/>
                <a:sym typeface="Tahoma"/>
              </a:rPr>
              <a:t>Can be viewed as a tool that can </a:t>
            </a:r>
            <a:r>
              <a:rPr lang="en-GB" sz="1700" b="1">
                <a:solidFill>
                  <a:srgbClr val="EE6C00"/>
                </a:solidFill>
                <a:latin typeface="Arial"/>
                <a:ea typeface="Arial"/>
                <a:cs typeface="Arial"/>
                <a:sym typeface="Arial"/>
              </a:rPr>
              <a:t>add to the  growth </a:t>
            </a:r>
            <a:r>
              <a:rPr lang="en-GB" sz="1700">
                <a:latin typeface="Tahoma"/>
                <a:ea typeface="Tahoma"/>
                <a:cs typeface="Tahoma"/>
                <a:sym typeface="Tahoma"/>
              </a:rPr>
              <a:t>not just personal but also for the  society</a:t>
            </a:r>
            <a:endParaRPr sz="1700">
              <a:latin typeface="Tahoma"/>
              <a:ea typeface="Tahoma"/>
              <a:cs typeface="Tahoma"/>
              <a:sym typeface="Tahoma"/>
            </a:endParaRPr>
          </a:p>
          <a:p>
            <a:pPr marL="371475" marR="175260" lvl="0" indent="-359410" algn="l" rtl="0">
              <a:lnSpc>
                <a:spcPct val="100000"/>
              </a:lnSpc>
              <a:spcBef>
                <a:spcPts val="1680"/>
              </a:spcBef>
              <a:spcAft>
                <a:spcPts val="0"/>
              </a:spcAft>
              <a:buSzPts val="1700"/>
              <a:buFont typeface="Arial"/>
              <a:buChar char="●"/>
            </a:pPr>
            <a:r>
              <a:rPr lang="en-GB" sz="1700">
                <a:latin typeface="Tahoma"/>
                <a:ea typeface="Tahoma"/>
                <a:cs typeface="Tahoma"/>
                <a:sym typeface="Tahoma"/>
              </a:rPr>
              <a:t>Makes you more </a:t>
            </a:r>
            <a:r>
              <a:rPr lang="en-GB" sz="1700" b="1">
                <a:solidFill>
                  <a:srgbClr val="EE6C00"/>
                </a:solidFill>
                <a:latin typeface="Arial"/>
                <a:ea typeface="Arial"/>
                <a:cs typeface="Arial"/>
                <a:sym typeface="Arial"/>
              </a:rPr>
              <a:t>valuable</a:t>
            </a:r>
            <a:r>
              <a:rPr lang="en-GB" sz="1700">
                <a:latin typeface="Tahoma"/>
                <a:ea typeface="Tahoma"/>
                <a:cs typeface="Tahoma"/>
                <a:sym typeface="Tahoma"/>
              </a:rPr>
              <a:t>. The complex  problems you solve, society attaches more  value</a:t>
            </a:r>
            <a:endParaRPr sz="1700">
              <a:latin typeface="Tahoma"/>
              <a:ea typeface="Tahoma"/>
              <a:cs typeface="Tahoma"/>
              <a:sym typeface="Tahoma"/>
            </a:endParaRPr>
          </a:p>
        </p:txBody>
      </p:sp>
      <p:grpSp>
        <p:nvGrpSpPr>
          <p:cNvPr id="158" name="Google Shape;158;p25"/>
          <p:cNvGrpSpPr/>
          <p:nvPr/>
        </p:nvGrpSpPr>
        <p:grpSpPr>
          <a:xfrm>
            <a:off x="5792675" y="1102500"/>
            <a:ext cx="2853225" cy="3237525"/>
            <a:chOff x="5792675" y="1102500"/>
            <a:chExt cx="2853225" cy="3237525"/>
          </a:xfrm>
        </p:grpSpPr>
        <p:pic>
          <p:nvPicPr>
            <p:cNvPr id="159" name="Google Shape;159;p25"/>
            <p:cNvPicPr preferRelativeResize="0"/>
            <p:nvPr/>
          </p:nvPicPr>
          <p:blipFill rotWithShape="1">
            <a:blip r:embed="rId3">
              <a:alphaModFix/>
            </a:blip>
            <a:srcRect/>
            <a:stretch/>
          </p:blipFill>
          <p:spPr>
            <a:xfrm>
              <a:off x="5792675" y="1102500"/>
              <a:ext cx="2853225" cy="3237525"/>
            </a:xfrm>
            <a:prstGeom prst="rect">
              <a:avLst/>
            </a:prstGeom>
            <a:noFill/>
            <a:ln>
              <a:noFill/>
            </a:ln>
          </p:spPr>
        </p:pic>
        <p:pic>
          <p:nvPicPr>
            <p:cNvPr id="160" name="Google Shape;160;p25"/>
            <p:cNvPicPr preferRelativeResize="0"/>
            <p:nvPr/>
          </p:nvPicPr>
          <p:blipFill rotWithShape="1">
            <a:blip r:embed="rId4">
              <a:alphaModFix/>
            </a:blip>
            <a:srcRect/>
            <a:stretch/>
          </p:blipFill>
          <p:spPr>
            <a:xfrm>
              <a:off x="5849824" y="1140600"/>
              <a:ext cx="2738924" cy="3123224"/>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9"/>
          <p:cNvSpPr txBox="1">
            <a:spLocks noGrp="1"/>
          </p:cNvSpPr>
          <p:nvPr>
            <p:ph type="title"/>
          </p:nvPr>
        </p:nvSpPr>
        <p:spPr>
          <a:xfrm>
            <a:off x="384725" y="120600"/>
            <a:ext cx="5490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vs Bottom Up</a:t>
            </a:r>
            <a:endParaRPr/>
          </a:p>
        </p:txBody>
      </p:sp>
      <p:grpSp>
        <p:nvGrpSpPr>
          <p:cNvPr id="869" name="Google Shape;869;p79"/>
          <p:cNvGrpSpPr/>
          <p:nvPr/>
        </p:nvGrpSpPr>
        <p:grpSpPr>
          <a:xfrm>
            <a:off x="395750" y="18832"/>
            <a:ext cx="8684476" cy="1330543"/>
            <a:chOff x="395750" y="18832"/>
            <a:chExt cx="8684476" cy="1330543"/>
          </a:xfrm>
        </p:grpSpPr>
        <p:pic>
          <p:nvPicPr>
            <p:cNvPr id="870" name="Google Shape;870;p7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71" name="Google Shape;871;p79"/>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72" name="Google Shape;872;p79"/>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73" name="Google Shape;873;p79"/>
          <p:cNvGrpSpPr/>
          <p:nvPr/>
        </p:nvGrpSpPr>
        <p:grpSpPr>
          <a:xfrm>
            <a:off x="458149" y="1597500"/>
            <a:ext cx="8070900" cy="3123300"/>
            <a:chOff x="458149" y="1597500"/>
            <a:chExt cx="8070900" cy="3123300"/>
          </a:xfrm>
        </p:grpSpPr>
        <p:pic>
          <p:nvPicPr>
            <p:cNvPr id="874" name="Google Shape;874;p79"/>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75" name="Google Shape;875;p79"/>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76" name="Google Shape;876;p79"/>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77" name="Google Shape;877;p79"/>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78" name="Google Shape;878;p79"/>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79" name="Google Shape;879;p79"/>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80" name="Google Shape;880;p79"/>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81" name="Google Shape;881;p79"/>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82" name="Google Shape;882;p7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proﬁt for tour operator like MakeMyTrip ?</a:t>
            </a:r>
            <a:endParaRPr sz="1700">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80"/>
          <p:cNvSpPr txBox="1">
            <a:spLocks noGrp="1"/>
          </p:cNvSpPr>
          <p:nvPr>
            <p:ph type="title"/>
          </p:nvPr>
        </p:nvSpPr>
        <p:spPr>
          <a:xfrm>
            <a:off x="384725" y="120600"/>
            <a:ext cx="7322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888" name="Google Shape;888;p80"/>
          <p:cNvGrpSpPr/>
          <p:nvPr/>
        </p:nvGrpSpPr>
        <p:grpSpPr>
          <a:xfrm>
            <a:off x="395750" y="18832"/>
            <a:ext cx="8684476" cy="1330543"/>
            <a:chOff x="395750" y="18832"/>
            <a:chExt cx="8684476" cy="1330543"/>
          </a:xfrm>
        </p:grpSpPr>
        <p:pic>
          <p:nvPicPr>
            <p:cNvPr id="889" name="Google Shape;889;p8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90" name="Google Shape;890;p8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91" name="Google Shape;891;p80"/>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892" name="Google Shape;892;p80"/>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planes are ﬂying in the world at the moment ?</a:t>
            </a:r>
            <a:endParaRPr sz="1700">
              <a:latin typeface="Arial"/>
              <a:ea typeface="Arial"/>
              <a:cs typeface="Arial"/>
              <a:sym typeface="Arial"/>
            </a:endParaRPr>
          </a:p>
        </p:txBody>
      </p:sp>
      <p:pic>
        <p:nvPicPr>
          <p:cNvPr id="893" name="Google Shape;893;p80"/>
          <p:cNvPicPr preferRelativeResize="0"/>
          <p:nvPr/>
        </p:nvPicPr>
        <p:blipFill rotWithShape="1">
          <a:blip r:embed="rId6">
            <a:alphaModFix/>
          </a:blip>
          <a:srcRect/>
          <a:stretch/>
        </p:blipFill>
        <p:spPr>
          <a:xfrm>
            <a:off x="470049" y="1755450"/>
            <a:ext cx="3225900" cy="584400"/>
          </a:xfrm>
          <a:prstGeom prst="rect">
            <a:avLst/>
          </a:prstGeom>
          <a:noFill/>
          <a:ln>
            <a:noFill/>
          </a:ln>
        </p:spPr>
      </p:pic>
      <p:sp>
        <p:nvSpPr>
          <p:cNvPr id="894" name="Google Shape;894;p80"/>
          <p:cNvSpPr txBox="1"/>
          <p:nvPr/>
        </p:nvSpPr>
        <p:spPr>
          <a:xfrm>
            <a:off x="527199" y="17935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895" name="Google Shape;895;p80"/>
          <p:cNvGrpSpPr/>
          <p:nvPr/>
        </p:nvGrpSpPr>
        <p:grpSpPr>
          <a:xfrm>
            <a:off x="3915250" y="2296475"/>
            <a:ext cx="928200" cy="1635900"/>
            <a:chOff x="3915250" y="2296475"/>
            <a:chExt cx="928200" cy="1635900"/>
          </a:xfrm>
        </p:grpSpPr>
        <p:pic>
          <p:nvPicPr>
            <p:cNvPr id="896" name="Google Shape;896;p80"/>
            <p:cNvPicPr preferRelativeResize="0"/>
            <p:nvPr/>
          </p:nvPicPr>
          <p:blipFill rotWithShape="1">
            <a:blip r:embed="rId7">
              <a:alphaModFix/>
            </a:blip>
            <a:srcRect/>
            <a:stretch/>
          </p:blipFill>
          <p:spPr>
            <a:xfrm>
              <a:off x="3991450" y="2296475"/>
              <a:ext cx="852000" cy="950100"/>
            </a:xfrm>
            <a:prstGeom prst="rect">
              <a:avLst/>
            </a:prstGeom>
            <a:noFill/>
            <a:ln>
              <a:noFill/>
            </a:ln>
          </p:spPr>
        </p:pic>
        <p:sp>
          <p:nvSpPr>
            <p:cNvPr id="897" name="Google Shape;897;p80"/>
            <p:cNvSpPr/>
            <p:nvPr/>
          </p:nvSpPr>
          <p:spPr>
            <a:xfrm>
              <a:off x="4048600" y="23345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98" name="Google Shape;898;p80"/>
            <p:cNvPicPr preferRelativeResize="0"/>
            <p:nvPr/>
          </p:nvPicPr>
          <p:blipFill rotWithShape="1">
            <a:blip r:embed="rId8">
              <a:alphaModFix/>
            </a:blip>
            <a:srcRect/>
            <a:stretch/>
          </p:blipFill>
          <p:spPr>
            <a:xfrm>
              <a:off x="3915250" y="2982275"/>
              <a:ext cx="852000" cy="950100"/>
            </a:xfrm>
            <a:prstGeom prst="rect">
              <a:avLst/>
            </a:prstGeom>
            <a:noFill/>
            <a:ln>
              <a:noFill/>
            </a:ln>
          </p:spPr>
        </p:pic>
        <p:sp>
          <p:nvSpPr>
            <p:cNvPr id="899" name="Google Shape;899;p80"/>
            <p:cNvSpPr/>
            <p:nvPr/>
          </p:nvSpPr>
          <p:spPr>
            <a:xfrm>
              <a:off x="3972400" y="30203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900" name="Google Shape;900;p80"/>
          <p:cNvPicPr preferRelativeResize="0"/>
          <p:nvPr/>
        </p:nvPicPr>
        <p:blipFill rotWithShape="1">
          <a:blip r:embed="rId6">
            <a:alphaModFix/>
          </a:blip>
          <a:srcRect/>
          <a:stretch/>
        </p:blipFill>
        <p:spPr>
          <a:xfrm>
            <a:off x="470049" y="2365050"/>
            <a:ext cx="3225900" cy="584400"/>
          </a:xfrm>
          <a:prstGeom prst="rect">
            <a:avLst/>
          </a:prstGeom>
          <a:noFill/>
          <a:ln>
            <a:noFill/>
          </a:ln>
        </p:spPr>
      </p:pic>
      <p:sp>
        <p:nvSpPr>
          <p:cNvPr id="901" name="Google Shape;901;p80"/>
          <p:cNvSpPr txBox="1"/>
          <p:nvPr/>
        </p:nvSpPr>
        <p:spPr>
          <a:xfrm>
            <a:off x="527199" y="24031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2" name="Google Shape;902;p80"/>
          <p:cNvPicPr preferRelativeResize="0"/>
          <p:nvPr/>
        </p:nvPicPr>
        <p:blipFill rotWithShape="1">
          <a:blip r:embed="rId6">
            <a:alphaModFix/>
          </a:blip>
          <a:srcRect/>
          <a:stretch/>
        </p:blipFill>
        <p:spPr>
          <a:xfrm>
            <a:off x="470049" y="2974650"/>
            <a:ext cx="3225900" cy="584400"/>
          </a:xfrm>
          <a:prstGeom prst="rect">
            <a:avLst/>
          </a:prstGeom>
          <a:noFill/>
          <a:ln>
            <a:noFill/>
          </a:ln>
        </p:spPr>
      </p:pic>
      <p:sp>
        <p:nvSpPr>
          <p:cNvPr id="903" name="Google Shape;903;p80"/>
          <p:cNvSpPr txBox="1"/>
          <p:nvPr/>
        </p:nvSpPr>
        <p:spPr>
          <a:xfrm>
            <a:off x="527199" y="3012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4" name="Google Shape;904;p80"/>
          <p:cNvPicPr preferRelativeResize="0"/>
          <p:nvPr/>
        </p:nvPicPr>
        <p:blipFill rotWithShape="1">
          <a:blip r:embed="rId6">
            <a:alphaModFix/>
          </a:blip>
          <a:srcRect/>
          <a:stretch/>
        </p:blipFill>
        <p:spPr>
          <a:xfrm>
            <a:off x="470049" y="3584250"/>
            <a:ext cx="3225900" cy="584400"/>
          </a:xfrm>
          <a:prstGeom prst="rect">
            <a:avLst/>
          </a:prstGeom>
          <a:noFill/>
          <a:ln>
            <a:noFill/>
          </a:ln>
        </p:spPr>
      </p:pic>
      <p:sp>
        <p:nvSpPr>
          <p:cNvPr id="905" name="Google Shape;905;p80"/>
          <p:cNvSpPr txBox="1"/>
          <p:nvPr/>
        </p:nvSpPr>
        <p:spPr>
          <a:xfrm>
            <a:off x="527199" y="36223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6" name="Google Shape;906;p80"/>
          <p:cNvPicPr preferRelativeResize="0"/>
          <p:nvPr/>
        </p:nvPicPr>
        <p:blipFill rotWithShape="1">
          <a:blip r:embed="rId6">
            <a:alphaModFix/>
          </a:blip>
          <a:srcRect/>
          <a:stretch/>
        </p:blipFill>
        <p:spPr>
          <a:xfrm>
            <a:off x="470049" y="4193850"/>
            <a:ext cx="3225900" cy="584400"/>
          </a:xfrm>
          <a:prstGeom prst="rect">
            <a:avLst/>
          </a:prstGeom>
          <a:noFill/>
          <a:ln>
            <a:noFill/>
          </a:ln>
        </p:spPr>
      </p:pic>
      <p:sp>
        <p:nvSpPr>
          <p:cNvPr id="907" name="Google Shape;907;p80"/>
          <p:cNvSpPr txBox="1"/>
          <p:nvPr/>
        </p:nvSpPr>
        <p:spPr>
          <a:xfrm>
            <a:off x="527199" y="4231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8" name="Google Shape;908;p80"/>
          <p:cNvPicPr preferRelativeResize="0"/>
          <p:nvPr/>
        </p:nvPicPr>
        <p:blipFill rotWithShape="1">
          <a:blip r:embed="rId6">
            <a:alphaModFix/>
          </a:blip>
          <a:srcRect/>
          <a:stretch/>
        </p:blipFill>
        <p:spPr>
          <a:xfrm>
            <a:off x="5118249" y="1755450"/>
            <a:ext cx="3225900" cy="584400"/>
          </a:xfrm>
          <a:prstGeom prst="rect">
            <a:avLst/>
          </a:prstGeom>
          <a:noFill/>
          <a:ln>
            <a:noFill/>
          </a:ln>
        </p:spPr>
      </p:pic>
      <p:sp>
        <p:nvSpPr>
          <p:cNvPr id="909" name="Google Shape;909;p80"/>
          <p:cNvSpPr txBox="1"/>
          <p:nvPr/>
        </p:nvSpPr>
        <p:spPr>
          <a:xfrm>
            <a:off x="5175399" y="17935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910" name="Google Shape;910;p80"/>
          <p:cNvPicPr preferRelativeResize="0"/>
          <p:nvPr/>
        </p:nvPicPr>
        <p:blipFill rotWithShape="1">
          <a:blip r:embed="rId6">
            <a:alphaModFix/>
          </a:blip>
          <a:srcRect/>
          <a:stretch/>
        </p:blipFill>
        <p:spPr>
          <a:xfrm>
            <a:off x="5118249" y="2365050"/>
            <a:ext cx="3225900" cy="584400"/>
          </a:xfrm>
          <a:prstGeom prst="rect">
            <a:avLst/>
          </a:prstGeom>
          <a:noFill/>
          <a:ln>
            <a:noFill/>
          </a:ln>
        </p:spPr>
      </p:pic>
      <p:sp>
        <p:nvSpPr>
          <p:cNvPr id="911" name="Google Shape;911;p80"/>
          <p:cNvSpPr txBox="1"/>
          <p:nvPr/>
        </p:nvSpPr>
        <p:spPr>
          <a:xfrm>
            <a:off x="5175399" y="24031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2" name="Google Shape;912;p80"/>
          <p:cNvPicPr preferRelativeResize="0"/>
          <p:nvPr/>
        </p:nvPicPr>
        <p:blipFill rotWithShape="1">
          <a:blip r:embed="rId6">
            <a:alphaModFix/>
          </a:blip>
          <a:srcRect/>
          <a:stretch/>
        </p:blipFill>
        <p:spPr>
          <a:xfrm>
            <a:off x="5118249" y="2974650"/>
            <a:ext cx="3225900" cy="584400"/>
          </a:xfrm>
          <a:prstGeom prst="rect">
            <a:avLst/>
          </a:prstGeom>
          <a:noFill/>
          <a:ln>
            <a:noFill/>
          </a:ln>
        </p:spPr>
      </p:pic>
      <p:sp>
        <p:nvSpPr>
          <p:cNvPr id="913" name="Google Shape;913;p80"/>
          <p:cNvSpPr txBox="1"/>
          <p:nvPr/>
        </p:nvSpPr>
        <p:spPr>
          <a:xfrm>
            <a:off x="5175399" y="3012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4" name="Google Shape;914;p80"/>
          <p:cNvPicPr preferRelativeResize="0"/>
          <p:nvPr/>
        </p:nvPicPr>
        <p:blipFill rotWithShape="1">
          <a:blip r:embed="rId6">
            <a:alphaModFix/>
          </a:blip>
          <a:srcRect/>
          <a:stretch/>
        </p:blipFill>
        <p:spPr>
          <a:xfrm>
            <a:off x="5118249" y="3584250"/>
            <a:ext cx="3225900" cy="584400"/>
          </a:xfrm>
          <a:prstGeom prst="rect">
            <a:avLst/>
          </a:prstGeom>
          <a:noFill/>
          <a:ln>
            <a:noFill/>
          </a:ln>
        </p:spPr>
      </p:pic>
      <p:sp>
        <p:nvSpPr>
          <p:cNvPr id="915" name="Google Shape;915;p80"/>
          <p:cNvSpPr txBox="1"/>
          <p:nvPr/>
        </p:nvSpPr>
        <p:spPr>
          <a:xfrm>
            <a:off x="5175399" y="36223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6" name="Google Shape;916;p80"/>
          <p:cNvPicPr preferRelativeResize="0"/>
          <p:nvPr/>
        </p:nvPicPr>
        <p:blipFill rotWithShape="1">
          <a:blip r:embed="rId6">
            <a:alphaModFix/>
          </a:blip>
          <a:srcRect/>
          <a:stretch/>
        </p:blipFill>
        <p:spPr>
          <a:xfrm>
            <a:off x="5118249" y="4193850"/>
            <a:ext cx="3225900" cy="584400"/>
          </a:xfrm>
          <a:prstGeom prst="rect">
            <a:avLst/>
          </a:prstGeom>
          <a:noFill/>
          <a:ln>
            <a:noFill/>
          </a:ln>
        </p:spPr>
      </p:pic>
      <p:sp>
        <p:nvSpPr>
          <p:cNvPr id="917" name="Google Shape;917;p80"/>
          <p:cNvSpPr txBox="1"/>
          <p:nvPr/>
        </p:nvSpPr>
        <p:spPr>
          <a:xfrm>
            <a:off x="5175399" y="4231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81"/>
          <p:cNvSpPr txBox="1">
            <a:spLocks noGrp="1"/>
          </p:cNvSpPr>
          <p:nvPr>
            <p:ph type="title"/>
          </p:nvPr>
        </p:nvSpPr>
        <p:spPr>
          <a:xfrm>
            <a:off x="384725" y="120600"/>
            <a:ext cx="7330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923" name="Google Shape;923;p81"/>
          <p:cNvGrpSpPr/>
          <p:nvPr/>
        </p:nvGrpSpPr>
        <p:grpSpPr>
          <a:xfrm>
            <a:off x="395750" y="18832"/>
            <a:ext cx="8684476" cy="1330543"/>
            <a:chOff x="395750" y="18832"/>
            <a:chExt cx="8684476" cy="1330543"/>
          </a:xfrm>
        </p:grpSpPr>
        <p:pic>
          <p:nvPicPr>
            <p:cNvPr id="924" name="Google Shape;924;p8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925" name="Google Shape;925;p8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926" name="Google Shape;926;p81"/>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927" name="Google Shape;927;p8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books are sold on Amazon in a month?</a:t>
            </a:r>
            <a:endParaRPr sz="1700">
              <a:latin typeface="Arial"/>
              <a:ea typeface="Arial"/>
              <a:cs typeface="Arial"/>
              <a:sym typeface="Arial"/>
            </a:endParaRPr>
          </a:p>
        </p:txBody>
      </p:sp>
      <p:pic>
        <p:nvPicPr>
          <p:cNvPr id="928" name="Google Shape;928;p81"/>
          <p:cNvPicPr preferRelativeResize="0"/>
          <p:nvPr/>
        </p:nvPicPr>
        <p:blipFill rotWithShape="1">
          <a:blip r:embed="rId6">
            <a:alphaModFix/>
          </a:blip>
          <a:srcRect/>
          <a:stretch/>
        </p:blipFill>
        <p:spPr>
          <a:xfrm>
            <a:off x="393850" y="1603050"/>
            <a:ext cx="3225900" cy="584400"/>
          </a:xfrm>
          <a:prstGeom prst="rect">
            <a:avLst/>
          </a:prstGeom>
          <a:noFill/>
          <a:ln>
            <a:noFill/>
          </a:ln>
        </p:spPr>
      </p:pic>
      <p:sp>
        <p:nvSpPr>
          <p:cNvPr id="929" name="Google Shape;929;p81"/>
          <p:cNvSpPr txBox="1"/>
          <p:nvPr/>
        </p:nvSpPr>
        <p:spPr>
          <a:xfrm>
            <a:off x="450999" y="16411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930" name="Google Shape;930;p81"/>
          <p:cNvGrpSpPr/>
          <p:nvPr/>
        </p:nvGrpSpPr>
        <p:grpSpPr>
          <a:xfrm>
            <a:off x="3839050" y="2144075"/>
            <a:ext cx="928200" cy="1635900"/>
            <a:chOff x="3839050" y="2144075"/>
            <a:chExt cx="928200" cy="1635900"/>
          </a:xfrm>
        </p:grpSpPr>
        <p:pic>
          <p:nvPicPr>
            <p:cNvPr id="931" name="Google Shape;931;p81"/>
            <p:cNvPicPr preferRelativeResize="0"/>
            <p:nvPr/>
          </p:nvPicPr>
          <p:blipFill rotWithShape="1">
            <a:blip r:embed="rId7">
              <a:alphaModFix/>
            </a:blip>
            <a:srcRect/>
            <a:stretch/>
          </p:blipFill>
          <p:spPr>
            <a:xfrm>
              <a:off x="3915250" y="2144075"/>
              <a:ext cx="852000" cy="950100"/>
            </a:xfrm>
            <a:prstGeom prst="rect">
              <a:avLst/>
            </a:prstGeom>
            <a:noFill/>
            <a:ln>
              <a:noFill/>
            </a:ln>
          </p:spPr>
        </p:pic>
        <p:sp>
          <p:nvSpPr>
            <p:cNvPr id="932" name="Google Shape;932;p81"/>
            <p:cNvSpPr/>
            <p:nvPr/>
          </p:nvSpPr>
          <p:spPr>
            <a:xfrm>
              <a:off x="39724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33" name="Google Shape;933;p81"/>
            <p:cNvPicPr preferRelativeResize="0"/>
            <p:nvPr/>
          </p:nvPicPr>
          <p:blipFill rotWithShape="1">
            <a:blip r:embed="rId8">
              <a:alphaModFix/>
            </a:blip>
            <a:srcRect/>
            <a:stretch/>
          </p:blipFill>
          <p:spPr>
            <a:xfrm>
              <a:off x="3839050" y="2829875"/>
              <a:ext cx="852000" cy="950100"/>
            </a:xfrm>
            <a:prstGeom prst="rect">
              <a:avLst/>
            </a:prstGeom>
            <a:noFill/>
            <a:ln>
              <a:noFill/>
            </a:ln>
          </p:spPr>
        </p:pic>
        <p:sp>
          <p:nvSpPr>
            <p:cNvPr id="934" name="Google Shape;934;p81"/>
            <p:cNvSpPr/>
            <p:nvPr/>
          </p:nvSpPr>
          <p:spPr>
            <a:xfrm>
              <a:off x="38962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935" name="Google Shape;935;p81"/>
          <p:cNvPicPr preferRelativeResize="0"/>
          <p:nvPr/>
        </p:nvPicPr>
        <p:blipFill rotWithShape="1">
          <a:blip r:embed="rId6">
            <a:alphaModFix/>
          </a:blip>
          <a:srcRect/>
          <a:stretch/>
        </p:blipFill>
        <p:spPr>
          <a:xfrm>
            <a:off x="393850" y="2212650"/>
            <a:ext cx="3225900" cy="584400"/>
          </a:xfrm>
          <a:prstGeom prst="rect">
            <a:avLst/>
          </a:prstGeom>
          <a:noFill/>
          <a:ln>
            <a:noFill/>
          </a:ln>
        </p:spPr>
      </p:pic>
      <p:sp>
        <p:nvSpPr>
          <p:cNvPr id="936" name="Google Shape;936;p81"/>
          <p:cNvSpPr txBox="1"/>
          <p:nvPr/>
        </p:nvSpPr>
        <p:spPr>
          <a:xfrm>
            <a:off x="450999" y="2250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37" name="Google Shape;937;p81"/>
          <p:cNvPicPr preferRelativeResize="0"/>
          <p:nvPr/>
        </p:nvPicPr>
        <p:blipFill rotWithShape="1">
          <a:blip r:embed="rId6">
            <a:alphaModFix/>
          </a:blip>
          <a:srcRect/>
          <a:stretch/>
        </p:blipFill>
        <p:spPr>
          <a:xfrm>
            <a:off x="393850" y="2822250"/>
            <a:ext cx="3225900" cy="584400"/>
          </a:xfrm>
          <a:prstGeom prst="rect">
            <a:avLst/>
          </a:prstGeom>
          <a:noFill/>
          <a:ln>
            <a:noFill/>
          </a:ln>
        </p:spPr>
      </p:pic>
      <p:sp>
        <p:nvSpPr>
          <p:cNvPr id="938" name="Google Shape;938;p81"/>
          <p:cNvSpPr txBox="1"/>
          <p:nvPr/>
        </p:nvSpPr>
        <p:spPr>
          <a:xfrm>
            <a:off x="450999" y="28603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39" name="Google Shape;939;p81"/>
          <p:cNvPicPr preferRelativeResize="0"/>
          <p:nvPr/>
        </p:nvPicPr>
        <p:blipFill rotWithShape="1">
          <a:blip r:embed="rId6">
            <a:alphaModFix/>
          </a:blip>
          <a:srcRect/>
          <a:stretch/>
        </p:blipFill>
        <p:spPr>
          <a:xfrm>
            <a:off x="393850" y="3431850"/>
            <a:ext cx="3225900" cy="584400"/>
          </a:xfrm>
          <a:prstGeom prst="rect">
            <a:avLst/>
          </a:prstGeom>
          <a:noFill/>
          <a:ln>
            <a:noFill/>
          </a:ln>
        </p:spPr>
      </p:pic>
      <p:sp>
        <p:nvSpPr>
          <p:cNvPr id="940" name="Google Shape;940;p81"/>
          <p:cNvSpPr txBox="1"/>
          <p:nvPr/>
        </p:nvSpPr>
        <p:spPr>
          <a:xfrm>
            <a:off x="450999" y="3469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1" name="Google Shape;941;p81"/>
          <p:cNvPicPr preferRelativeResize="0"/>
          <p:nvPr/>
        </p:nvPicPr>
        <p:blipFill rotWithShape="1">
          <a:blip r:embed="rId6">
            <a:alphaModFix/>
          </a:blip>
          <a:srcRect/>
          <a:stretch/>
        </p:blipFill>
        <p:spPr>
          <a:xfrm>
            <a:off x="393850" y="4041450"/>
            <a:ext cx="3225900" cy="584400"/>
          </a:xfrm>
          <a:prstGeom prst="rect">
            <a:avLst/>
          </a:prstGeom>
          <a:noFill/>
          <a:ln>
            <a:noFill/>
          </a:ln>
        </p:spPr>
      </p:pic>
      <p:sp>
        <p:nvSpPr>
          <p:cNvPr id="942" name="Google Shape;942;p81"/>
          <p:cNvSpPr txBox="1"/>
          <p:nvPr/>
        </p:nvSpPr>
        <p:spPr>
          <a:xfrm>
            <a:off x="450999" y="40795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3" name="Google Shape;943;p81"/>
          <p:cNvPicPr preferRelativeResize="0"/>
          <p:nvPr/>
        </p:nvPicPr>
        <p:blipFill rotWithShape="1">
          <a:blip r:embed="rId6">
            <a:alphaModFix/>
          </a:blip>
          <a:srcRect/>
          <a:stretch/>
        </p:blipFill>
        <p:spPr>
          <a:xfrm>
            <a:off x="5042049" y="1603050"/>
            <a:ext cx="3225900" cy="584400"/>
          </a:xfrm>
          <a:prstGeom prst="rect">
            <a:avLst/>
          </a:prstGeom>
          <a:noFill/>
          <a:ln>
            <a:noFill/>
          </a:ln>
        </p:spPr>
      </p:pic>
      <p:sp>
        <p:nvSpPr>
          <p:cNvPr id="944" name="Google Shape;944;p81"/>
          <p:cNvSpPr txBox="1"/>
          <p:nvPr/>
        </p:nvSpPr>
        <p:spPr>
          <a:xfrm>
            <a:off x="5099199" y="16411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945" name="Google Shape;945;p81"/>
          <p:cNvPicPr preferRelativeResize="0"/>
          <p:nvPr/>
        </p:nvPicPr>
        <p:blipFill rotWithShape="1">
          <a:blip r:embed="rId6">
            <a:alphaModFix/>
          </a:blip>
          <a:srcRect/>
          <a:stretch/>
        </p:blipFill>
        <p:spPr>
          <a:xfrm>
            <a:off x="5042049" y="2212650"/>
            <a:ext cx="3225900" cy="584400"/>
          </a:xfrm>
          <a:prstGeom prst="rect">
            <a:avLst/>
          </a:prstGeom>
          <a:noFill/>
          <a:ln>
            <a:noFill/>
          </a:ln>
        </p:spPr>
      </p:pic>
      <p:sp>
        <p:nvSpPr>
          <p:cNvPr id="946" name="Google Shape;946;p81"/>
          <p:cNvSpPr txBox="1"/>
          <p:nvPr/>
        </p:nvSpPr>
        <p:spPr>
          <a:xfrm>
            <a:off x="5099199" y="2250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7" name="Google Shape;947;p81"/>
          <p:cNvPicPr preferRelativeResize="0"/>
          <p:nvPr/>
        </p:nvPicPr>
        <p:blipFill rotWithShape="1">
          <a:blip r:embed="rId6">
            <a:alphaModFix/>
          </a:blip>
          <a:srcRect/>
          <a:stretch/>
        </p:blipFill>
        <p:spPr>
          <a:xfrm>
            <a:off x="5042049" y="2822250"/>
            <a:ext cx="3225900" cy="584400"/>
          </a:xfrm>
          <a:prstGeom prst="rect">
            <a:avLst/>
          </a:prstGeom>
          <a:noFill/>
          <a:ln>
            <a:noFill/>
          </a:ln>
        </p:spPr>
      </p:pic>
      <p:sp>
        <p:nvSpPr>
          <p:cNvPr id="948" name="Google Shape;948;p81"/>
          <p:cNvSpPr txBox="1"/>
          <p:nvPr/>
        </p:nvSpPr>
        <p:spPr>
          <a:xfrm>
            <a:off x="5099199" y="28603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9" name="Google Shape;949;p81"/>
          <p:cNvPicPr preferRelativeResize="0"/>
          <p:nvPr/>
        </p:nvPicPr>
        <p:blipFill rotWithShape="1">
          <a:blip r:embed="rId6">
            <a:alphaModFix/>
          </a:blip>
          <a:srcRect/>
          <a:stretch/>
        </p:blipFill>
        <p:spPr>
          <a:xfrm>
            <a:off x="5042049" y="3431850"/>
            <a:ext cx="3225900" cy="584400"/>
          </a:xfrm>
          <a:prstGeom prst="rect">
            <a:avLst/>
          </a:prstGeom>
          <a:noFill/>
          <a:ln>
            <a:noFill/>
          </a:ln>
        </p:spPr>
      </p:pic>
      <p:sp>
        <p:nvSpPr>
          <p:cNvPr id="950" name="Google Shape;950;p81"/>
          <p:cNvSpPr txBox="1"/>
          <p:nvPr/>
        </p:nvSpPr>
        <p:spPr>
          <a:xfrm>
            <a:off x="5099199" y="3469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51" name="Google Shape;951;p81"/>
          <p:cNvPicPr preferRelativeResize="0"/>
          <p:nvPr/>
        </p:nvPicPr>
        <p:blipFill rotWithShape="1">
          <a:blip r:embed="rId6">
            <a:alphaModFix/>
          </a:blip>
          <a:srcRect/>
          <a:stretch/>
        </p:blipFill>
        <p:spPr>
          <a:xfrm>
            <a:off x="5042049" y="4041450"/>
            <a:ext cx="3225900" cy="584400"/>
          </a:xfrm>
          <a:prstGeom prst="rect">
            <a:avLst/>
          </a:prstGeom>
          <a:noFill/>
          <a:ln>
            <a:noFill/>
          </a:ln>
        </p:spPr>
      </p:pic>
      <p:sp>
        <p:nvSpPr>
          <p:cNvPr id="952" name="Google Shape;952;p81"/>
          <p:cNvSpPr txBox="1"/>
          <p:nvPr/>
        </p:nvSpPr>
        <p:spPr>
          <a:xfrm>
            <a:off x="5099199" y="40795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2"/>
          <p:cNvSpPr txBox="1">
            <a:spLocks noGrp="1"/>
          </p:cNvSpPr>
          <p:nvPr>
            <p:ph type="title"/>
          </p:nvPr>
        </p:nvSpPr>
        <p:spPr>
          <a:xfrm>
            <a:off x="384725" y="120600"/>
            <a:ext cx="7269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958" name="Google Shape;958;p82"/>
          <p:cNvGrpSpPr/>
          <p:nvPr/>
        </p:nvGrpSpPr>
        <p:grpSpPr>
          <a:xfrm>
            <a:off x="395750" y="18832"/>
            <a:ext cx="8684476" cy="1330543"/>
            <a:chOff x="395750" y="18832"/>
            <a:chExt cx="8684476" cy="1330543"/>
          </a:xfrm>
        </p:grpSpPr>
        <p:pic>
          <p:nvPicPr>
            <p:cNvPr id="959" name="Google Shape;959;p8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960" name="Google Shape;960;p82"/>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961" name="Google Shape;961;p82"/>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962" name="Google Shape;962;p82"/>
          <p:cNvGrpSpPr/>
          <p:nvPr/>
        </p:nvGrpSpPr>
        <p:grpSpPr>
          <a:xfrm>
            <a:off x="458149" y="1597500"/>
            <a:ext cx="8070900" cy="3123300"/>
            <a:chOff x="458149" y="1597500"/>
            <a:chExt cx="8070900" cy="3123300"/>
          </a:xfrm>
        </p:grpSpPr>
        <p:pic>
          <p:nvPicPr>
            <p:cNvPr id="963" name="Google Shape;963;p82"/>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964" name="Google Shape;964;p82"/>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5" name="Google Shape;965;p82"/>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966" name="Google Shape;966;p82"/>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7" name="Google Shape;967;p82"/>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968" name="Google Shape;968;p82"/>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9" name="Google Shape;969;p82"/>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970" name="Google Shape;970;p82"/>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971" name="Google Shape;971;p82"/>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trees are there in the world?</a:t>
            </a:r>
            <a:endParaRPr sz="1700">
              <a:latin typeface="Arial"/>
              <a:ea typeface="Arial"/>
              <a:cs typeface="Arial"/>
              <a:sym typeface="Arial"/>
            </a:endParaRPr>
          </a:p>
        </p:txBody>
      </p:sp>
      <p:sp>
        <p:nvSpPr>
          <p:cNvPr id="972" name="Google Shape;972;p82"/>
          <p:cNvSpPr txBox="1"/>
          <p:nvPr/>
        </p:nvSpPr>
        <p:spPr>
          <a:xfrm>
            <a:off x="1222595" y="4243964"/>
            <a:ext cx="2188210"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Top Down Approach</a:t>
            </a:r>
            <a:endParaRPr sz="1700">
              <a:latin typeface="Arial"/>
              <a:ea typeface="Arial"/>
              <a:cs typeface="Arial"/>
              <a:sym typeface="Arial"/>
            </a:endParaRPr>
          </a:p>
        </p:txBody>
      </p:sp>
      <p:sp>
        <p:nvSpPr>
          <p:cNvPr id="973" name="Google Shape;973;p82"/>
          <p:cNvSpPr txBox="1"/>
          <p:nvPr/>
        </p:nvSpPr>
        <p:spPr>
          <a:xfrm>
            <a:off x="5522596" y="1775188"/>
            <a:ext cx="2281555"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Bottom Up Approach</a:t>
            </a:r>
            <a:endParaRPr sz="1700">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977"/>
        <p:cNvGrpSpPr/>
        <p:nvPr/>
      </p:nvGrpSpPr>
      <p:grpSpPr>
        <a:xfrm>
          <a:off x="0" y="0"/>
          <a:ext cx="0" cy="0"/>
          <a:chOff x="0" y="0"/>
          <a:chExt cx="0" cy="0"/>
        </a:xfrm>
      </p:grpSpPr>
      <p:sp>
        <p:nvSpPr>
          <p:cNvPr id="978" name="Google Shape;978;p8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9" name="Google Shape;979;p8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0" name="Google Shape;980;p8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1" name="Google Shape;981;p8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2" name="Google Shape;982;p8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983" name="Google Shape;983;p83"/>
          <p:cNvGrpSpPr/>
          <p:nvPr/>
        </p:nvGrpSpPr>
        <p:grpSpPr>
          <a:xfrm>
            <a:off x="1004151" y="2632114"/>
            <a:ext cx="8030873" cy="2396945"/>
            <a:chOff x="1004151" y="2632114"/>
            <a:chExt cx="8030873" cy="2396945"/>
          </a:xfrm>
        </p:grpSpPr>
        <p:sp>
          <p:nvSpPr>
            <p:cNvPr id="984" name="Google Shape;984;p83"/>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85" name="Google Shape;985;p83"/>
            <p:cNvPicPr preferRelativeResize="0"/>
            <p:nvPr/>
          </p:nvPicPr>
          <p:blipFill rotWithShape="1">
            <a:blip r:embed="rId3">
              <a:alphaModFix/>
            </a:blip>
            <a:srcRect/>
            <a:stretch/>
          </p:blipFill>
          <p:spPr>
            <a:xfrm>
              <a:off x="6209300" y="2632114"/>
              <a:ext cx="2825724" cy="2396945"/>
            </a:xfrm>
            <a:prstGeom prst="rect">
              <a:avLst/>
            </a:prstGeom>
            <a:noFill/>
            <a:ln>
              <a:noFill/>
            </a:ln>
          </p:spPr>
        </p:pic>
      </p:grpSp>
      <p:sp>
        <p:nvSpPr>
          <p:cNvPr id="986" name="Google Shape;986;p83"/>
          <p:cNvSpPr txBox="1"/>
          <p:nvPr/>
        </p:nvSpPr>
        <p:spPr>
          <a:xfrm>
            <a:off x="2203350" y="2480125"/>
            <a:ext cx="48045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Concluding Guesstimates</a:t>
            </a:r>
            <a:endParaRPr sz="2200">
              <a:latin typeface="Trebuchet MS"/>
              <a:ea typeface="Trebuchet MS"/>
              <a:cs typeface="Trebuchet MS"/>
              <a:sym typeface="Trebuchet MS"/>
            </a:endParaRPr>
          </a:p>
        </p:txBody>
      </p:sp>
      <p:sp>
        <p:nvSpPr>
          <p:cNvPr id="987" name="Google Shape;987;p8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84"/>
          <p:cNvSpPr txBox="1"/>
          <p:nvPr/>
        </p:nvSpPr>
        <p:spPr>
          <a:xfrm>
            <a:off x="399049" y="1254006"/>
            <a:ext cx="4123054" cy="151892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Demand v/s Supply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Top-down v/s Bottom-up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Example: Number of ﬂights</a:t>
            </a:r>
            <a:endParaRPr sz="1800">
              <a:latin typeface="Tahoma"/>
              <a:ea typeface="Tahoma"/>
              <a:cs typeface="Tahoma"/>
              <a:sym typeface="Tahoma"/>
            </a:endParaRPr>
          </a:p>
        </p:txBody>
      </p:sp>
      <p:sp>
        <p:nvSpPr>
          <p:cNvPr id="993" name="Google Shape;993;p84"/>
          <p:cNvSpPr txBox="1">
            <a:spLocks noGrp="1"/>
          </p:cNvSpPr>
          <p:nvPr>
            <p:ph type="title"/>
          </p:nvPr>
        </p:nvSpPr>
        <p:spPr>
          <a:xfrm>
            <a:off x="384725" y="273000"/>
            <a:ext cx="2210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pic>
        <p:nvPicPr>
          <p:cNvPr id="994" name="Google Shape;994;p84"/>
          <p:cNvPicPr preferRelativeResize="0"/>
          <p:nvPr/>
        </p:nvPicPr>
        <p:blipFill rotWithShape="1">
          <a:blip r:embed="rId3">
            <a:alphaModFix/>
          </a:blip>
          <a:srcRect/>
          <a:stretch/>
        </p:blipFill>
        <p:spPr>
          <a:xfrm>
            <a:off x="6771378" y="1586163"/>
            <a:ext cx="1862011" cy="1684838"/>
          </a:xfrm>
          <a:prstGeom prst="rect">
            <a:avLst/>
          </a:prstGeom>
          <a:noFill/>
          <a:ln>
            <a:noFill/>
          </a:ln>
        </p:spPr>
      </p:pic>
      <p:pic>
        <p:nvPicPr>
          <p:cNvPr id="995" name="Google Shape;995;p84"/>
          <p:cNvPicPr preferRelativeResize="0"/>
          <p:nvPr/>
        </p:nvPicPr>
        <p:blipFill rotWithShape="1">
          <a:blip r:embed="rId4">
            <a:alphaModFix/>
          </a:blip>
          <a:srcRect/>
          <a:stretch/>
        </p:blipFill>
        <p:spPr>
          <a:xfrm>
            <a:off x="4678716" y="1303263"/>
            <a:ext cx="1993325" cy="174196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85"/>
          <p:cNvSpPr txBox="1">
            <a:spLocks noGrp="1"/>
          </p:cNvSpPr>
          <p:nvPr>
            <p:ph type="title"/>
          </p:nvPr>
        </p:nvSpPr>
        <p:spPr>
          <a:xfrm>
            <a:off x="384725" y="196790"/>
            <a:ext cx="6615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1001" name="Google Shape;1001;p85"/>
          <p:cNvGrpSpPr/>
          <p:nvPr/>
        </p:nvGrpSpPr>
        <p:grpSpPr>
          <a:xfrm>
            <a:off x="7812075" y="18832"/>
            <a:ext cx="1268151" cy="1262517"/>
            <a:chOff x="7812075" y="18832"/>
            <a:chExt cx="1268151" cy="1262517"/>
          </a:xfrm>
        </p:grpSpPr>
        <p:pic>
          <p:nvPicPr>
            <p:cNvPr id="1002" name="Google Shape;1002;p8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03" name="Google Shape;1003;p85"/>
            <p:cNvPicPr preferRelativeResize="0"/>
            <p:nvPr/>
          </p:nvPicPr>
          <p:blipFill rotWithShape="1">
            <a:blip r:embed="rId4">
              <a:alphaModFix/>
            </a:blip>
            <a:srcRect/>
            <a:stretch/>
          </p:blipFill>
          <p:spPr>
            <a:xfrm>
              <a:off x="7869225" y="56932"/>
              <a:ext cx="1153851" cy="1148217"/>
            </a:xfrm>
            <a:prstGeom prst="rect">
              <a:avLst/>
            </a:prstGeom>
            <a:noFill/>
            <a:ln>
              <a:noFill/>
            </a:ln>
          </p:spPr>
        </p:pic>
      </p:grpSp>
      <p:grpSp>
        <p:nvGrpSpPr>
          <p:cNvPr id="1004" name="Google Shape;1004;p85"/>
          <p:cNvGrpSpPr/>
          <p:nvPr/>
        </p:nvGrpSpPr>
        <p:grpSpPr>
          <a:xfrm>
            <a:off x="4449850" y="1397325"/>
            <a:ext cx="4105275" cy="2886074"/>
            <a:chOff x="4449850" y="1397325"/>
            <a:chExt cx="4105275" cy="2886074"/>
          </a:xfrm>
        </p:grpSpPr>
        <p:pic>
          <p:nvPicPr>
            <p:cNvPr id="1005" name="Google Shape;1005;p85"/>
            <p:cNvPicPr preferRelativeResize="0"/>
            <p:nvPr/>
          </p:nvPicPr>
          <p:blipFill rotWithShape="1">
            <a:blip r:embed="rId5">
              <a:alphaModFix/>
            </a:blip>
            <a:srcRect/>
            <a:stretch/>
          </p:blipFill>
          <p:spPr>
            <a:xfrm>
              <a:off x="4449850" y="1397325"/>
              <a:ext cx="4105275" cy="2886074"/>
            </a:xfrm>
            <a:prstGeom prst="rect">
              <a:avLst/>
            </a:prstGeom>
            <a:noFill/>
            <a:ln>
              <a:noFill/>
            </a:ln>
          </p:spPr>
        </p:pic>
        <p:pic>
          <p:nvPicPr>
            <p:cNvPr id="1006" name="Google Shape;1006;p85"/>
            <p:cNvPicPr preferRelativeResize="0"/>
            <p:nvPr/>
          </p:nvPicPr>
          <p:blipFill rotWithShape="1">
            <a:blip r:embed="rId6">
              <a:alphaModFix/>
            </a:blip>
            <a:srcRect/>
            <a:stretch/>
          </p:blipFill>
          <p:spPr>
            <a:xfrm>
              <a:off x="4507000" y="1435425"/>
              <a:ext cx="3990974" cy="2771774"/>
            </a:xfrm>
            <a:prstGeom prst="rect">
              <a:avLst/>
            </a:prstGeom>
            <a:noFill/>
            <a:ln>
              <a:noFill/>
            </a:ln>
          </p:spPr>
        </p:pic>
      </p:grpSp>
      <p:pic>
        <p:nvPicPr>
          <p:cNvPr id="1007" name="Google Shape;1007;p85"/>
          <p:cNvPicPr preferRelativeResize="0"/>
          <p:nvPr/>
        </p:nvPicPr>
        <p:blipFill rotWithShape="1">
          <a:blip r:embed="rId7">
            <a:alphaModFix/>
          </a:blip>
          <a:srcRect/>
          <a:stretch/>
        </p:blipFill>
        <p:spPr>
          <a:xfrm>
            <a:off x="423874" y="1953113"/>
            <a:ext cx="3047999" cy="13525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86"/>
          <p:cNvSpPr txBox="1"/>
          <p:nvPr/>
        </p:nvSpPr>
        <p:spPr>
          <a:xfrm>
            <a:off x="1527725" y="1063397"/>
            <a:ext cx="5688965"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Number of burgers sold at McDonalds in a day?</a:t>
            </a:r>
            <a:endParaRPr sz="1900">
              <a:latin typeface="Arial"/>
              <a:ea typeface="Arial"/>
              <a:cs typeface="Arial"/>
              <a:sym typeface="Arial"/>
            </a:endParaRPr>
          </a:p>
        </p:txBody>
      </p:sp>
      <p:sp>
        <p:nvSpPr>
          <p:cNvPr id="1013" name="Google Shape;1013;p86"/>
          <p:cNvSpPr txBox="1"/>
          <p:nvPr/>
        </p:nvSpPr>
        <p:spPr>
          <a:xfrm>
            <a:off x="384725" y="273000"/>
            <a:ext cx="61371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Demand or Supply?</a:t>
            </a:r>
            <a:endParaRPr sz="3200">
              <a:latin typeface="Tahoma"/>
              <a:ea typeface="Tahoma"/>
              <a:cs typeface="Tahoma"/>
              <a:sym typeface="Tahoma"/>
            </a:endParaRPr>
          </a:p>
        </p:txBody>
      </p:sp>
      <p:pic>
        <p:nvPicPr>
          <p:cNvPr id="1014" name="Google Shape;1014;p86"/>
          <p:cNvPicPr preferRelativeResize="0"/>
          <p:nvPr/>
        </p:nvPicPr>
        <p:blipFill rotWithShape="1">
          <a:blip r:embed="rId3">
            <a:alphaModFix/>
          </a:blip>
          <a:srcRect/>
          <a:stretch/>
        </p:blipFill>
        <p:spPr>
          <a:xfrm>
            <a:off x="1616550" y="1710025"/>
            <a:ext cx="5644225" cy="30415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87"/>
          <p:cNvSpPr txBox="1"/>
          <p:nvPr/>
        </p:nvSpPr>
        <p:spPr>
          <a:xfrm>
            <a:off x="2061125" y="1063397"/>
            <a:ext cx="5049520"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Number of Sugar Free packs sold in India?</a:t>
            </a:r>
            <a:endParaRPr sz="1900">
              <a:latin typeface="Arial"/>
              <a:ea typeface="Arial"/>
              <a:cs typeface="Arial"/>
              <a:sym typeface="Arial"/>
            </a:endParaRPr>
          </a:p>
        </p:txBody>
      </p:sp>
      <p:sp>
        <p:nvSpPr>
          <p:cNvPr id="1020" name="Google Shape;1020;p87"/>
          <p:cNvSpPr txBox="1"/>
          <p:nvPr/>
        </p:nvSpPr>
        <p:spPr>
          <a:xfrm>
            <a:off x="384725" y="273000"/>
            <a:ext cx="57906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Demand or Supply?</a:t>
            </a:r>
            <a:endParaRPr sz="3200">
              <a:latin typeface="Tahoma"/>
              <a:ea typeface="Tahoma"/>
              <a:cs typeface="Tahoma"/>
              <a:sym typeface="Tahoma"/>
            </a:endParaRPr>
          </a:p>
        </p:txBody>
      </p:sp>
      <p:pic>
        <p:nvPicPr>
          <p:cNvPr id="1021" name="Google Shape;1021;p87"/>
          <p:cNvPicPr preferRelativeResize="0"/>
          <p:nvPr/>
        </p:nvPicPr>
        <p:blipFill rotWithShape="1">
          <a:blip r:embed="rId3">
            <a:alphaModFix/>
          </a:blip>
          <a:srcRect/>
          <a:stretch/>
        </p:blipFill>
        <p:spPr>
          <a:xfrm>
            <a:off x="1963226" y="1596124"/>
            <a:ext cx="5369949" cy="28818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8"/>
          <p:cNvSpPr txBox="1">
            <a:spLocks noGrp="1"/>
          </p:cNvSpPr>
          <p:nvPr>
            <p:ph type="title"/>
          </p:nvPr>
        </p:nvSpPr>
        <p:spPr>
          <a:xfrm>
            <a:off x="384725" y="120600"/>
            <a:ext cx="8046600" cy="4797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3000"/>
              <a:t>5W and 1H approach to Problem Statement</a:t>
            </a:r>
            <a:endParaRPr sz="3000"/>
          </a:p>
        </p:txBody>
      </p:sp>
      <p:grpSp>
        <p:nvGrpSpPr>
          <p:cNvPr id="1027" name="Google Shape;1027;p88"/>
          <p:cNvGrpSpPr/>
          <p:nvPr/>
        </p:nvGrpSpPr>
        <p:grpSpPr>
          <a:xfrm>
            <a:off x="7915076" y="18825"/>
            <a:ext cx="1164289" cy="1104955"/>
            <a:chOff x="7812075" y="18832"/>
            <a:chExt cx="1268151" cy="1262517"/>
          </a:xfrm>
        </p:grpSpPr>
        <p:pic>
          <p:nvPicPr>
            <p:cNvPr id="1028" name="Google Shape;1028;p8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29" name="Google Shape;1029;p8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1030" name="Google Shape;1030;p88"/>
          <p:cNvSpPr txBox="1"/>
          <p:nvPr/>
        </p:nvSpPr>
        <p:spPr>
          <a:xfrm>
            <a:off x="296599" y="721672"/>
            <a:ext cx="7379970" cy="7569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latin typeface="Tahoma"/>
                <a:ea typeface="Tahoma"/>
                <a:cs typeface="Tahoma"/>
                <a:sym typeface="Tahoma"/>
              </a:rPr>
              <a:t>A problem statement must address these </a:t>
            </a:r>
            <a:r>
              <a:rPr lang="en-GB" sz="1600" b="1">
                <a:latin typeface="Arial"/>
                <a:ea typeface="Arial"/>
                <a:cs typeface="Arial"/>
                <a:sym typeface="Arial"/>
              </a:rPr>
              <a:t>six questions </a:t>
            </a:r>
            <a:r>
              <a:rPr lang="en-GB" sz="1600">
                <a:latin typeface="Tahoma"/>
                <a:ea typeface="Tahoma"/>
                <a:cs typeface="Tahoma"/>
                <a:sym typeface="Tahoma"/>
              </a:rPr>
              <a:t>to build a clear  representation of an issue. Without it, problems may go unnoticed or ignored,  leading to larger problems in the future.</a:t>
            </a:r>
            <a:endParaRPr sz="1600">
              <a:latin typeface="Tahoma"/>
              <a:ea typeface="Tahoma"/>
              <a:cs typeface="Tahoma"/>
              <a:sym typeface="Tahoma"/>
            </a:endParaRPr>
          </a:p>
        </p:txBody>
      </p:sp>
      <p:grpSp>
        <p:nvGrpSpPr>
          <p:cNvPr id="1031" name="Google Shape;1031;p88"/>
          <p:cNvGrpSpPr/>
          <p:nvPr/>
        </p:nvGrpSpPr>
        <p:grpSpPr>
          <a:xfrm>
            <a:off x="130025" y="1869050"/>
            <a:ext cx="1919526" cy="2687526"/>
            <a:chOff x="130025" y="1869050"/>
            <a:chExt cx="1919526" cy="2687526"/>
          </a:xfrm>
        </p:grpSpPr>
        <p:pic>
          <p:nvPicPr>
            <p:cNvPr id="1032" name="Google Shape;1032;p88"/>
            <p:cNvPicPr preferRelativeResize="0"/>
            <p:nvPr/>
          </p:nvPicPr>
          <p:blipFill rotWithShape="1">
            <a:blip r:embed="rId5">
              <a:alphaModFix/>
            </a:blip>
            <a:srcRect/>
            <a:stretch/>
          </p:blipFill>
          <p:spPr>
            <a:xfrm>
              <a:off x="130025" y="1869050"/>
              <a:ext cx="1919526" cy="2687526"/>
            </a:xfrm>
            <a:prstGeom prst="rect">
              <a:avLst/>
            </a:prstGeom>
            <a:noFill/>
            <a:ln>
              <a:noFill/>
            </a:ln>
          </p:spPr>
        </p:pic>
        <p:pic>
          <p:nvPicPr>
            <p:cNvPr id="1033" name="Google Shape;1033;p88"/>
            <p:cNvPicPr preferRelativeResize="0"/>
            <p:nvPr/>
          </p:nvPicPr>
          <p:blipFill rotWithShape="1">
            <a:blip r:embed="rId6">
              <a:alphaModFix/>
            </a:blip>
            <a:srcRect/>
            <a:stretch/>
          </p:blipFill>
          <p:spPr>
            <a:xfrm>
              <a:off x="187175" y="1907150"/>
              <a:ext cx="1805225" cy="2573226"/>
            </a:xfrm>
            <a:prstGeom prst="rect">
              <a:avLst/>
            </a:prstGeom>
            <a:noFill/>
            <a:ln>
              <a:noFill/>
            </a:ln>
          </p:spPr>
        </p:pic>
      </p:grpSp>
      <p:pic>
        <p:nvPicPr>
          <p:cNvPr id="1034" name="Google Shape;1034;p88"/>
          <p:cNvPicPr preferRelativeResize="0"/>
          <p:nvPr/>
        </p:nvPicPr>
        <p:blipFill rotWithShape="1">
          <a:blip r:embed="rId7">
            <a:alphaModFix/>
          </a:blip>
          <a:srcRect/>
          <a:stretch/>
        </p:blipFill>
        <p:spPr>
          <a:xfrm>
            <a:off x="3738527" y="2102550"/>
            <a:ext cx="4628100" cy="528600"/>
          </a:xfrm>
          <a:prstGeom prst="rect">
            <a:avLst/>
          </a:prstGeom>
          <a:noFill/>
          <a:ln>
            <a:noFill/>
          </a:ln>
        </p:spPr>
      </p:pic>
      <p:sp>
        <p:nvSpPr>
          <p:cNvPr id="1035" name="Google Shape;1035;p88"/>
          <p:cNvSpPr txBox="1"/>
          <p:nvPr/>
        </p:nvSpPr>
        <p:spPr>
          <a:xfrm>
            <a:off x="3795676" y="2140649"/>
            <a:ext cx="4514215" cy="414655"/>
          </a:xfrm>
          <a:prstGeom prst="rect">
            <a:avLst/>
          </a:prstGeom>
          <a:solidFill>
            <a:srgbClr val="E40062"/>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Diagnose | Cause | Explain | Curiosity | Reason</a:t>
            </a:r>
            <a:endParaRPr sz="1400">
              <a:latin typeface="Arial"/>
              <a:ea typeface="Arial"/>
              <a:cs typeface="Arial"/>
              <a:sym typeface="Arial"/>
            </a:endParaRPr>
          </a:p>
        </p:txBody>
      </p:sp>
      <p:pic>
        <p:nvPicPr>
          <p:cNvPr id="1036" name="Google Shape;1036;p88"/>
          <p:cNvPicPr preferRelativeResize="0"/>
          <p:nvPr/>
        </p:nvPicPr>
        <p:blipFill rotWithShape="1">
          <a:blip r:embed="rId8">
            <a:alphaModFix/>
          </a:blip>
          <a:srcRect/>
          <a:stretch/>
        </p:blipFill>
        <p:spPr>
          <a:xfrm>
            <a:off x="2221125" y="2091413"/>
            <a:ext cx="1449600" cy="528600"/>
          </a:xfrm>
          <a:prstGeom prst="rect">
            <a:avLst/>
          </a:prstGeom>
          <a:noFill/>
          <a:ln>
            <a:noFill/>
          </a:ln>
        </p:spPr>
      </p:pic>
      <p:sp>
        <p:nvSpPr>
          <p:cNvPr id="1037" name="Google Shape;1037;p88"/>
          <p:cNvSpPr txBox="1"/>
          <p:nvPr/>
        </p:nvSpPr>
        <p:spPr>
          <a:xfrm>
            <a:off x="2278275" y="2129513"/>
            <a:ext cx="1335405" cy="414655"/>
          </a:xfrm>
          <a:prstGeom prst="rect">
            <a:avLst/>
          </a:prstGeom>
          <a:solidFill>
            <a:srgbClr val="E40062"/>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Why</a:t>
            </a:r>
            <a:endParaRPr sz="1800">
              <a:latin typeface="Arial"/>
              <a:ea typeface="Arial"/>
              <a:cs typeface="Arial"/>
              <a:sym typeface="Arial"/>
            </a:endParaRPr>
          </a:p>
        </p:txBody>
      </p:sp>
      <p:pic>
        <p:nvPicPr>
          <p:cNvPr id="1038" name="Google Shape;1038;p88"/>
          <p:cNvPicPr preferRelativeResize="0"/>
          <p:nvPr/>
        </p:nvPicPr>
        <p:blipFill rotWithShape="1">
          <a:blip r:embed="rId7">
            <a:alphaModFix/>
          </a:blip>
          <a:srcRect/>
          <a:stretch/>
        </p:blipFill>
        <p:spPr>
          <a:xfrm>
            <a:off x="3718550" y="1531050"/>
            <a:ext cx="4628100" cy="528600"/>
          </a:xfrm>
          <a:prstGeom prst="rect">
            <a:avLst/>
          </a:prstGeom>
          <a:noFill/>
          <a:ln>
            <a:noFill/>
          </a:ln>
        </p:spPr>
      </p:pic>
      <p:sp>
        <p:nvSpPr>
          <p:cNvPr id="1039" name="Google Shape;1039;p88"/>
          <p:cNvSpPr txBox="1"/>
          <p:nvPr/>
        </p:nvSpPr>
        <p:spPr>
          <a:xfrm>
            <a:off x="3775700" y="1569149"/>
            <a:ext cx="4514215" cy="414655"/>
          </a:xfrm>
          <a:prstGeom prst="rect">
            <a:avLst/>
          </a:prstGeom>
          <a:solidFill>
            <a:srgbClr val="F6A400"/>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Define | Understand | Facts | Opinions | Resources</a:t>
            </a:r>
            <a:endParaRPr sz="1400">
              <a:latin typeface="Arial"/>
              <a:ea typeface="Arial"/>
              <a:cs typeface="Arial"/>
              <a:sym typeface="Arial"/>
            </a:endParaRPr>
          </a:p>
        </p:txBody>
      </p:sp>
      <p:pic>
        <p:nvPicPr>
          <p:cNvPr id="1040" name="Google Shape;1040;p88"/>
          <p:cNvPicPr preferRelativeResize="0"/>
          <p:nvPr/>
        </p:nvPicPr>
        <p:blipFill rotWithShape="1">
          <a:blip r:embed="rId8">
            <a:alphaModFix/>
          </a:blip>
          <a:srcRect/>
          <a:stretch/>
        </p:blipFill>
        <p:spPr>
          <a:xfrm>
            <a:off x="2221125" y="1531050"/>
            <a:ext cx="1449600" cy="528600"/>
          </a:xfrm>
          <a:prstGeom prst="rect">
            <a:avLst/>
          </a:prstGeom>
          <a:noFill/>
          <a:ln>
            <a:noFill/>
          </a:ln>
        </p:spPr>
      </p:pic>
      <p:sp>
        <p:nvSpPr>
          <p:cNvPr id="1041" name="Google Shape;1041;p88"/>
          <p:cNvSpPr txBox="1"/>
          <p:nvPr/>
        </p:nvSpPr>
        <p:spPr>
          <a:xfrm>
            <a:off x="2278275" y="1569149"/>
            <a:ext cx="1335405" cy="414655"/>
          </a:xfrm>
          <a:prstGeom prst="rect">
            <a:avLst/>
          </a:prstGeom>
          <a:solidFill>
            <a:srgbClr val="F6A400"/>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What</a:t>
            </a:r>
            <a:endParaRPr sz="1800">
              <a:latin typeface="Arial"/>
              <a:ea typeface="Arial"/>
              <a:cs typeface="Arial"/>
              <a:sym typeface="Arial"/>
            </a:endParaRPr>
          </a:p>
        </p:txBody>
      </p:sp>
      <p:pic>
        <p:nvPicPr>
          <p:cNvPr id="1042" name="Google Shape;1042;p88"/>
          <p:cNvPicPr preferRelativeResize="0"/>
          <p:nvPr/>
        </p:nvPicPr>
        <p:blipFill rotWithShape="1">
          <a:blip r:embed="rId7">
            <a:alphaModFix/>
          </a:blip>
          <a:srcRect/>
          <a:stretch/>
        </p:blipFill>
        <p:spPr>
          <a:xfrm>
            <a:off x="3718550" y="2674050"/>
            <a:ext cx="4628100" cy="528600"/>
          </a:xfrm>
          <a:prstGeom prst="rect">
            <a:avLst/>
          </a:prstGeom>
          <a:noFill/>
          <a:ln>
            <a:noFill/>
          </a:ln>
        </p:spPr>
      </p:pic>
      <p:sp>
        <p:nvSpPr>
          <p:cNvPr id="1043" name="Google Shape;1043;p88"/>
          <p:cNvSpPr txBox="1"/>
          <p:nvPr/>
        </p:nvSpPr>
        <p:spPr>
          <a:xfrm>
            <a:off x="3775700" y="2712149"/>
            <a:ext cx="4514215" cy="414655"/>
          </a:xfrm>
          <a:prstGeom prst="rect">
            <a:avLst/>
          </a:prstGeom>
          <a:solidFill>
            <a:srgbClr val="68A903"/>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Duration | Timing | Before | After</a:t>
            </a:r>
            <a:endParaRPr sz="1400">
              <a:latin typeface="Arial"/>
              <a:ea typeface="Arial"/>
              <a:cs typeface="Arial"/>
              <a:sym typeface="Arial"/>
            </a:endParaRPr>
          </a:p>
        </p:txBody>
      </p:sp>
      <p:pic>
        <p:nvPicPr>
          <p:cNvPr id="1044" name="Google Shape;1044;p88"/>
          <p:cNvPicPr preferRelativeResize="0"/>
          <p:nvPr/>
        </p:nvPicPr>
        <p:blipFill rotWithShape="1">
          <a:blip r:embed="rId8">
            <a:alphaModFix/>
          </a:blip>
          <a:srcRect/>
          <a:stretch/>
        </p:blipFill>
        <p:spPr>
          <a:xfrm>
            <a:off x="2221125" y="2674050"/>
            <a:ext cx="1449600" cy="528600"/>
          </a:xfrm>
          <a:prstGeom prst="rect">
            <a:avLst/>
          </a:prstGeom>
          <a:noFill/>
          <a:ln>
            <a:noFill/>
          </a:ln>
        </p:spPr>
      </p:pic>
      <p:sp>
        <p:nvSpPr>
          <p:cNvPr id="1045" name="Google Shape;1045;p88"/>
          <p:cNvSpPr txBox="1"/>
          <p:nvPr/>
        </p:nvSpPr>
        <p:spPr>
          <a:xfrm>
            <a:off x="2278275" y="2712149"/>
            <a:ext cx="1335405" cy="414655"/>
          </a:xfrm>
          <a:prstGeom prst="rect">
            <a:avLst/>
          </a:prstGeom>
          <a:solidFill>
            <a:srgbClr val="68A903"/>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When</a:t>
            </a:r>
            <a:endParaRPr sz="1800">
              <a:latin typeface="Arial"/>
              <a:ea typeface="Arial"/>
              <a:cs typeface="Arial"/>
              <a:sym typeface="Arial"/>
            </a:endParaRPr>
          </a:p>
        </p:txBody>
      </p:sp>
      <p:pic>
        <p:nvPicPr>
          <p:cNvPr id="1046" name="Google Shape;1046;p88"/>
          <p:cNvPicPr preferRelativeResize="0"/>
          <p:nvPr/>
        </p:nvPicPr>
        <p:blipFill rotWithShape="1">
          <a:blip r:embed="rId7">
            <a:alphaModFix/>
          </a:blip>
          <a:srcRect/>
          <a:stretch/>
        </p:blipFill>
        <p:spPr>
          <a:xfrm>
            <a:off x="3718550" y="3283649"/>
            <a:ext cx="4628100" cy="528600"/>
          </a:xfrm>
          <a:prstGeom prst="rect">
            <a:avLst/>
          </a:prstGeom>
          <a:noFill/>
          <a:ln>
            <a:noFill/>
          </a:ln>
        </p:spPr>
      </p:pic>
      <p:sp>
        <p:nvSpPr>
          <p:cNvPr id="1047" name="Google Shape;1047;p88"/>
          <p:cNvSpPr txBox="1"/>
          <p:nvPr/>
        </p:nvSpPr>
        <p:spPr>
          <a:xfrm>
            <a:off x="3775700" y="3321749"/>
            <a:ext cx="4514215" cy="414655"/>
          </a:xfrm>
          <a:prstGeom prst="rect">
            <a:avLst/>
          </a:prstGeom>
          <a:solidFill>
            <a:srgbClr val="CC0000"/>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Location | Situation |</a:t>
            </a:r>
            <a:endParaRPr sz="1400">
              <a:latin typeface="Arial"/>
              <a:ea typeface="Arial"/>
              <a:cs typeface="Arial"/>
              <a:sym typeface="Arial"/>
            </a:endParaRPr>
          </a:p>
        </p:txBody>
      </p:sp>
      <p:pic>
        <p:nvPicPr>
          <p:cNvPr id="1048" name="Google Shape;1048;p88"/>
          <p:cNvPicPr preferRelativeResize="0"/>
          <p:nvPr/>
        </p:nvPicPr>
        <p:blipFill rotWithShape="1">
          <a:blip r:embed="rId8">
            <a:alphaModFix/>
          </a:blip>
          <a:srcRect/>
          <a:stretch/>
        </p:blipFill>
        <p:spPr>
          <a:xfrm>
            <a:off x="2221125" y="3283649"/>
            <a:ext cx="1449600" cy="528600"/>
          </a:xfrm>
          <a:prstGeom prst="rect">
            <a:avLst/>
          </a:prstGeom>
          <a:noFill/>
          <a:ln>
            <a:noFill/>
          </a:ln>
        </p:spPr>
      </p:pic>
      <p:sp>
        <p:nvSpPr>
          <p:cNvPr id="1049" name="Google Shape;1049;p88"/>
          <p:cNvSpPr txBox="1"/>
          <p:nvPr/>
        </p:nvSpPr>
        <p:spPr>
          <a:xfrm>
            <a:off x="2278275" y="3321749"/>
            <a:ext cx="1335405" cy="414655"/>
          </a:xfrm>
          <a:prstGeom prst="rect">
            <a:avLst/>
          </a:prstGeom>
          <a:solidFill>
            <a:srgbClr val="CC0000"/>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Where</a:t>
            </a:r>
            <a:endParaRPr sz="1800">
              <a:latin typeface="Arial"/>
              <a:ea typeface="Arial"/>
              <a:cs typeface="Arial"/>
              <a:sym typeface="Arial"/>
            </a:endParaRPr>
          </a:p>
        </p:txBody>
      </p:sp>
      <p:pic>
        <p:nvPicPr>
          <p:cNvPr id="1050" name="Google Shape;1050;p88"/>
          <p:cNvPicPr preferRelativeResize="0"/>
          <p:nvPr/>
        </p:nvPicPr>
        <p:blipFill rotWithShape="1">
          <a:blip r:embed="rId9">
            <a:alphaModFix/>
          </a:blip>
          <a:srcRect/>
          <a:stretch/>
        </p:blipFill>
        <p:spPr>
          <a:xfrm>
            <a:off x="3718550" y="4426649"/>
            <a:ext cx="4628100" cy="495300"/>
          </a:xfrm>
          <a:prstGeom prst="rect">
            <a:avLst/>
          </a:prstGeom>
          <a:noFill/>
          <a:ln>
            <a:noFill/>
          </a:ln>
        </p:spPr>
      </p:pic>
      <p:sp>
        <p:nvSpPr>
          <p:cNvPr id="1051" name="Google Shape;1051;p88"/>
          <p:cNvSpPr txBox="1"/>
          <p:nvPr/>
        </p:nvSpPr>
        <p:spPr>
          <a:xfrm>
            <a:off x="3775700" y="4464749"/>
            <a:ext cx="4514215" cy="381000"/>
          </a:xfrm>
          <a:prstGeom prst="rect">
            <a:avLst/>
          </a:prstGeom>
          <a:solidFill>
            <a:srgbClr val="88009A"/>
          </a:solidFill>
          <a:ln>
            <a:noFill/>
          </a:ln>
        </p:spPr>
        <p:txBody>
          <a:bodyPr spcFirstLastPara="1" wrap="square" lIns="0" tIns="76200"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Method | Process | Approach</a:t>
            </a:r>
            <a:endParaRPr sz="1400">
              <a:latin typeface="Arial"/>
              <a:ea typeface="Arial"/>
              <a:cs typeface="Arial"/>
              <a:sym typeface="Arial"/>
            </a:endParaRPr>
          </a:p>
        </p:txBody>
      </p:sp>
      <p:pic>
        <p:nvPicPr>
          <p:cNvPr id="1052" name="Google Shape;1052;p88"/>
          <p:cNvPicPr preferRelativeResize="0"/>
          <p:nvPr/>
        </p:nvPicPr>
        <p:blipFill rotWithShape="1">
          <a:blip r:embed="rId10">
            <a:alphaModFix/>
          </a:blip>
          <a:srcRect/>
          <a:stretch/>
        </p:blipFill>
        <p:spPr>
          <a:xfrm>
            <a:off x="2221125" y="4426649"/>
            <a:ext cx="1449600" cy="495300"/>
          </a:xfrm>
          <a:prstGeom prst="rect">
            <a:avLst/>
          </a:prstGeom>
          <a:noFill/>
          <a:ln>
            <a:noFill/>
          </a:ln>
        </p:spPr>
      </p:pic>
      <p:sp>
        <p:nvSpPr>
          <p:cNvPr id="1053" name="Google Shape;1053;p88"/>
          <p:cNvSpPr txBox="1"/>
          <p:nvPr/>
        </p:nvSpPr>
        <p:spPr>
          <a:xfrm>
            <a:off x="2278275" y="4464749"/>
            <a:ext cx="1335405" cy="381000"/>
          </a:xfrm>
          <a:prstGeom prst="rect">
            <a:avLst/>
          </a:prstGeom>
          <a:solidFill>
            <a:srgbClr val="88009A"/>
          </a:solidFill>
          <a:ln>
            <a:noFill/>
          </a:ln>
        </p:spPr>
        <p:txBody>
          <a:bodyPr spcFirstLastPara="1" wrap="square" lIns="0" tIns="4380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How</a:t>
            </a:r>
            <a:endParaRPr sz="1800">
              <a:latin typeface="Arial"/>
              <a:ea typeface="Arial"/>
              <a:cs typeface="Arial"/>
              <a:sym typeface="Arial"/>
            </a:endParaRPr>
          </a:p>
        </p:txBody>
      </p:sp>
      <p:pic>
        <p:nvPicPr>
          <p:cNvPr id="1054" name="Google Shape;1054;p88"/>
          <p:cNvPicPr preferRelativeResize="0"/>
          <p:nvPr/>
        </p:nvPicPr>
        <p:blipFill rotWithShape="1">
          <a:blip r:embed="rId9">
            <a:alphaModFix/>
          </a:blip>
          <a:srcRect/>
          <a:stretch/>
        </p:blipFill>
        <p:spPr>
          <a:xfrm>
            <a:off x="3718550" y="3893249"/>
            <a:ext cx="4628100" cy="495300"/>
          </a:xfrm>
          <a:prstGeom prst="rect">
            <a:avLst/>
          </a:prstGeom>
          <a:noFill/>
          <a:ln>
            <a:noFill/>
          </a:ln>
        </p:spPr>
      </p:pic>
      <p:sp>
        <p:nvSpPr>
          <p:cNvPr id="1055" name="Google Shape;1055;p88"/>
          <p:cNvSpPr txBox="1"/>
          <p:nvPr/>
        </p:nvSpPr>
        <p:spPr>
          <a:xfrm>
            <a:off x="3775700" y="3931349"/>
            <a:ext cx="4514215" cy="381000"/>
          </a:xfrm>
          <a:prstGeom prst="rect">
            <a:avLst/>
          </a:prstGeom>
          <a:solidFill>
            <a:srgbClr val="01BDEA"/>
          </a:solidFill>
          <a:ln>
            <a:noFill/>
          </a:ln>
        </p:spPr>
        <p:txBody>
          <a:bodyPr spcFirstLastPara="1" wrap="square" lIns="0" tIns="76200"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People | Stakeholders | Parties involved</a:t>
            </a:r>
            <a:endParaRPr sz="1400">
              <a:latin typeface="Arial"/>
              <a:ea typeface="Arial"/>
              <a:cs typeface="Arial"/>
              <a:sym typeface="Arial"/>
            </a:endParaRPr>
          </a:p>
        </p:txBody>
      </p:sp>
      <p:pic>
        <p:nvPicPr>
          <p:cNvPr id="1056" name="Google Shape;1056;p88"/>
          <p:cNvPicPr preferRelativeResize="0"/>
          <p:nvPr/>
        </p:nvPicPr>
        <p:blipFill rotWithShape="1">
          <a:blip r:embed="rId10">
            <a:alphaModFix/>
          </a:blip>
          <a:srcRect/>
          <a:stretch/>
        </p:blipFill>
        <p:spPr>
          <a:xfrm>
            <a:off x="2221125" y="3893249"/>
            <a:ext cx="1449600" cy="495300"/>
          </a:xfrm>
          <a:prstGeom prst="rect">
            <a:avLst/>
          </a:prstGeom>
          <a:noFill/>
          <a:ln>
            <a:noFill/>
          </a:ln>
        </p:spPr>
      </p:pic>
      <p:sp>
        <p:nvSpPr>
          <p:cNvPr id="1057" name="Google Shape;1057;p88"/>
          <p:cNvSpPr txBox="1"/>
          <p:nvPr/>
        </p:nvSpPr>
        <p:spPr>
          <a:xfrm>
            <a:off x="2278275" y="3931349"/>
            <a:ext cx="1335405" cy="381000"/>
          </a:xfrm>
          <a:prstGeom prst="rect">
            <a:avLst/>
          </a:prstGeom>
          <a:solidFill>
            <a:srgbClr val="01BDEA"/>
          </a:solidFill>
          <a:ln>
            <a:noFill/>
          </a:ln>
        </p:spPr>
        <p:txBody>
          <a:bodyPr spcFirstLastPara="1" wrap="square" lIns="0" tIns="4380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Who</a:t>
            </a:r>
            <a:endParaRPr sz="18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460925" y="196790"/>
            <a:ext cx="41636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Examples of Problem Solving</a:t>
            </a:r>
            <a:endParaRPr/>
          </a:p>
        </p:txBody>
      </p:sp>
      <p:grpSp>
        <p:nvGrpSpPr>
          <p:cNvPr id="166" name="Google Shape;166;p26"/>
          <p:cNvGrpSpPr/>
          <p:nvPr/>
        </p:nvGrpSpPr>
        <p:grpSpPr>
          <a:xfrm>
            <a:off x="379043" y="1546450"/>
            <a:ext cx="1171881" cy="1479103"/>
            <a:chOff x="379043" y="1546450"/>
            <a:chExt cx="1171881" cy="1479103"/>
          </a:xfrm>
        </p:grpSpPr>
        <p:pic>
          <p:nvPicPr>
            <p:cNvPr id="167" name="Google Shape;167;p26"/>
            <p:cNvPicPr preferRelativeResize="0"/>
            <p:nvPr/>
          </p:nvPicPr>
          <p:blipFill rotWithShape="1">
            <a:blip r:embed="rId3">
              <a:alphaModFix/>
            </a:blip>
            <a:srcRect/>
            <a:stretch/>
          </p:blipFill>
          <p:spPr>
            <a:xfrm>
              <a:off x="379043" y="1546450"/>
              <a:ext cx="1171881" cy="1479103"/>
            </a:xfrm>
            <a:prstGeom prst="rect">
              <a:avLst/>
            </a:prstGeom>
            <a:noFill/>
            <a:ln>
              <a:noFill/>
            </a:ln>
          </p:spPr>
        </p:pic>
        <p:pic>
          <p:nvPicPr>
            <p:cNvPr id="168" name="Google Shape;168;p26"/>
            <p:cNvPicPr preferRelativeResize="0"/>
            <p:nvPr/>
          </p:nvPicPr>
          <p:blipFill rotWithShape="1">
            <a:blip r:embed="rId4">
              <a:alphaModFix/>
            </a:blip>
            <a:srcRect/>
            <a:stretch/>
          </p:blipFill>
          <p:spPr>
            <a:xfrm>
              <a:off x="436193" y="1584550"/>
              <a:ext cx="1057580" cy="1364802"/>
            </a:xfrm>
            <a:prstGeom prst="rect">
              <a:avLst/>
            </a:prstGeom>
            <a:noFill/>
            <a:ln>
              <a:noFill/>
            </a:ln>
          </p:spPr>
        </p:pic>
      </p:grpSp>
      <p:grpSp>
        <p:nvGrpSpPr>
          <p:cNvPr id="169" name="Google Shape;169;p26"/>
          <p:cNvGrpSpPr/>
          <p:nvPr/>
        </p:nvGrpSpPr>
        <p:grpSpPr>
          <a:xfrm>
            <a:off x="2388011" y="961037"/>
            <a:ext cx="3083326" cy="921050"/>
            <a:chOff x="2388011" y="961037"/>
            <a:chExt cx="3083326" cy="921050"/>
          </a:xfrm>
        </p:grpSpPr>
        <p:pic>
          <p:nvPicPr>
            <p:cNvPr id="170" name="Google Shape;170;p26"/>
            <p:cNvPicPr preferRelativeResize="0"/>
            <p:nvPr/>
          </p:nvPicPr>
          <p:blipFill rotWithShape="1">
            <a:blip r:embed="rId5">
              <a:alphaModFix/>
            </a:blip>
            <a:srcRect/>
            <a:stretch/>
          </p:blipFill>
          <p:spPr>
            <a:xfrm>
              <a:off x="2388011" y="961037"/>
              <a:ext cx="3083326" cy="921050"/>
            </a:xfrm>
            <a:prstGeom prst="rect">
              <a:avLst/>
            </a:prstGeom>
            <a:noFill/>
            <a:ln>
              <a:noFill/>
            </a:ln>
          </p:spPr>
        </p:pic>
        <p:pic>
          <p:nvPicPr>
            <p:cNvPr id="171" name="Google Shape;171;p26"/>
            <p:cNvPicPr preferRelativeResize="0"/>
            <p:nvPr/>
          </p:nvPicPr>
          <p:blipFill rotWithShape="1">
            <a:blip r:embed="rId6">
              <a:alphaModFix/>
            </a:blip>
            <a:srcRect/>
            <a:stretch/>
          </p:blipFill>
          <p:spPr>
            <a:xfrm>
              <a:off x="2445161" y="999137"/>
              <a:ext cx="2969025" cy="806749"/>
            </a:xfrm>
            <a:prstGeom prst="rect">
              <a:avLst/>
            </a:prstGeom>
            <a:noFill/>
            <a:ln>
              <a:noFill/>
            </a:ln>
          </p:spPr>
        </p:pic>
      </p:grpSp>
      <p:grpSp>
        <p:nvGrpSpPr>
          <p:cNvPr id="172" name="Google Shape;172;p26"/>
          <p:cNvGrpSpPr/>
          <p:nvPr/>
        </p:nvGrpSpPr>
        <p:grpSpPr>
          <a:xfrm>
            <a:off x="6214666" y="3320725"/>
            <a:ext cx="2458584" cy="821700"/>
            <a:chOff x="6214666" y="3320725"/>
            <a:chExt cx="2458584" cy="821700"/>
          </a:xfrm>
        </p:grpSpPr>
        <p:pic>
          <p:nvPicPr>
            <p:cNvPr id="173" name="Google Shape;173;p26"/>
            <p:cNvPicPr preferRelativeResize="0"/>
            <p:nvPr/>
          </p:nvPicPr>
          <p:blipFill rotWithShape="1">
            <a:blip r:embed="rId7">
              <a:alphaModFix/>
            </a:blip>
            <a:srcRect/>
            <a:stretch/>
          </p:blipFill>
          <p:spPr>
            <a:xfrm>
              <a:off x="6214666" y="3320725"/>
              <a:ext cx="2458584" cy="821700"/>
            </a:xfrm>
            <a:prstGeom prst="rect">
              <a:avLst/>
            </a:prstGeom>
            <a:noFill/>
            <a:ln>
              <a:noFill/>
            </a:ln>
          </p:spPr>
        </p:pic>
        <p:pic>
          <p:nvPicPr>
            <p:cNvPr id="174" name="Google Shape;174;p26"/>
            <p:cNvPicPr preferRelativeResize="0"/>
            <p:nvPr/>
          </p:nvPicPr>
          <p:blipFill rotWithShape="1">
            <a:blip r:embed="rId8">
              <a:alphaModFix/>
            </a:blip>
            <a:srcRect/>
            <a:stretch/>
          </p:blipFill>
          <p:spPr>
            <a:xfrm>
              <a:off x="6271816" y="3358825"/>
              <a:ext cx="2344283" cy="707399"/>
            </a:xfrm>
            <a:prstGeom prst="rect">
              <a:avLst/>
            </a:prstGeom>
            <a:noFill/>
            <a:ln>
              <a:noFill/>
            </a:ln>
          </p:spPr>
        </p:pic>
      </p:grpSp>
      <p:sp>
        <p:nvSpPr>
          <p:cNvPr id="175" name="Google Shape;175;p26"/>
          <p:cNvSpPr txBox="1"/>
          <p:nvPr/>
        </p:nvSpPr>
        <p:spPr>
          <a:xfrm>
            <a:off x="275425" y="3084450"/>
            <a:ext cx="1979700" cy="571500"/>
          </a:xfrm>
          <a:prstGeom prst="rect">
            <a:avLst/>
          </a:prstGeom>
          <a:noFill/>
          <a:ln>
            <a:noFill/>
          </a:ln>
        </p:spPr>
        <p:txBody>
          <a:bodyPr spcFirstLastPara="1" wrap="square" lIns="0" tIns="17125" rIns="0" bIns="0" anchor="t" anchorCtr="0">
            <a:spAutoFit/>
          </a:bodyPr>
          <a:lstStyle/>
          <a:p>
            <a:pPr marL="134620" marR="5080" lvl="0" indent="-122555" algn="l" rtl="0">
              <a:lnSpc>
                <a:spcPct val="100000"/>
              </a:lnSpc>
              <a:spcBef>
                <a:spcPts val="0"/>
              </a:spcBef>
              <a:spcAft>
                <a:spcPts val="0"/>
              </a:spcAft>
              <a:buNone/>
            </a:pPr>
            <a:r>
              <a:rPr lang="en-GB" sz="1800" b="1" i="1">
                <a:solidFill>
                  <a:srgbClr val="E72127"/>
                </a:solidFill>
                <a:latin typeface="Arial"/>
                <a:ea typeface="Arial"/>
                <a:cs typeface="Arial"/>
                <a:sym typeface="Arial"/>
              </a:rPr>
              <a:t>World’s transition  to electric cars</a:t>
            </a:r>
            <a:endParaRPr sz="1800">
              <a:latin typeface="Arial"/>
              <a:ea typeface="Arial"/>
              <a:cs typeface="Arial"/>
              <a:sym typeface="Arial"/>
            </a:endParaRPr>
          </a:p>
        </p:txBody>
      </p:sp>
      <p:sp>
        <p:nvSpPr>
          <p:cNvPr id="176" name="Google Shape;176;p26"/>
          <p:cNvSpPr txBox="1"/>
          <p:nvPr/>
        </p:nvSpPr>
        <p:spPr>
          <a:xfrm>
            <a:off x="1801675" y="4075050"/>
            <a:ext cx="3574500" cy="848400"/>
          </a:xfrm>
          <a:prstGeom prst="rect">
            <a:avLst/>
          </a:prstGeom>
          <a:noFill/>
          <a:ln>
            <a:noFill/>
          </a:ln>
        </p:spPr>
        <p:txBody>
          <a:bodyPr spcFirstLastPara="1" wrap="square" lIns="0" tIns="17125" rIns="0" bIns="0" anchor="t" anchorCtr="0">
            <a:spAutoFit/>
          </a:bodyPr>
          <a:lstStyle/>
          <a:p>
            <a:pPr marL="12700" marR="5080" lvl="0" indent="0" algn="ctr" rtl="0">
              <a:lnSpc>
                <a:spcPct val="100000"/>
              </a:lnSpc>
              <a:spcBef>
                <a:spcPts val="0"/>
              </a:spcBef>
              <a:spcAft>
                <a:spcPts val="0"/>
              </a:spcAft>
              <a:buNone/>
            </a:pPr>
            <a:r>
              <a:rPr lang="en-GB" sz="1800" b="1" i="1">
                <a:solidFill>
                  <a:srgbClr val="12B447"/>
                </a:solidFill>
                <a:latin typeface="Arial"/>
                <a:ea typeface="Arial"/>
                <a:cs typeface="Arial"/>
                <a:sym typeface="Arial"/>
              </a:rPr>
              <a:t>Organize world’s information  and make it universally  accessible</a:t>
            </a:r>
            <a:endParaRPr sz="1800">
              <a:latin typeface="Arial"/>
              <a:ea typeface="Arial"/>
              <a:cs typeface="Arial"/>
              <a:sym typeface="Arial"/>
            </a:endParaRPr>
          </a:p>
        </p:txBody>
      </p:sp>
      <p:sp>
        <p:nvSpPr>
          <p:cNvPr id="177" name="Google Shape;177;p26"/>
          <p:cNvSpPr txBox="1"/>
          <p:nvPr/>
        </p:nvSpPr>
        <p:spPr>
          <a:xfrm>
            <a:off x="3016206" y="1789053"/>
            <a:ext cx="1858010" cy="30543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sz="1800" b="1" i="1">
                <a:solidFill>
                  <a:srgbClr val="706C6E"/>
                </a:solidFill>
                <a:latin typeface="Arial"/>
                <a:ea typeface="Arial"/>
                <a:cs typeface="Arial"/>
                <a:sym typeface="Arial"/>
              </a:rPr>
              <a:t>Empower every person</a:t>
            </a:r>
            <a:endParaRPr sz="1800">
              <a:latin typeface="Arial"/>
              <a:ea typeface="Arial"/>
              <a:cs typeface="Arial"/>
              <a:sym typeface="Arial"/>
            </a:endParaRPr>
          </a:p>
        </p:txBody>
      </p:sp>
      <p:sp>
        <p:nvSpPr>
          <p:cNvPr id="178" name="Google Shape;178;p26"/>
          <p:cNvSpPr txBox="1"/>
          <p:nvPr/>
        </p:nvSpPr>
        <p:spPr>
          <a:xfrm>
            <a:off x="6622409" y="2170053"/>
            <a:ext cx="1807845" cy="30543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sz="1800" b="1" i="1">
                <a:solidFill>
                  <a:srgbClr val="3D5C9B"/>
                </a:solidFill>
                <a:latin typeface="Arial"/>
                <a:ea typeface="Arial"/>
                <a:cs typeface="Arial"/>
                <a:sym typeface="Arial"/>
              </a:rPr>
              <a:t>Bring the world closer</a:t>
            </a:r>
            <a:endParaRPr sz="1800">
              <a:latin typeface="Arial"/>
              <a:ea typeface="Arial"/>
              <a:cs typeface="Arial"/>
              <a:sym typeface="Arial"/>
            </a:endParaRPr>
          </a:p>
        </p:txBody>
      </p:sp>
      <p:grpSp>
        <p:nvGrpSpPr>
          <p:cNvPr id="179" name="Google Shape;179;p26"/>
          <p:cNvGrpSpPr/>
          <p:nvPr/>
        </p:nvGrpSpPr>
        <p:grpSpPr>
          <a:xfrm>
            <a:off x="6973650" y="965675"/>
            <a:ext cx="1171875" cy="1157768"/>
            <a:chOff x="6973650" y="965675"/>
            <a:chExt cx="1171875" cy="1157768"/>
          </a:xfrm>
        </p:grpSpPr>
        <p:pic>
          <p:nvPicPr>
            <p:cNvPr id="180" name="Google Shape;180;p26"/>
            <p:cNvPicPr preferRelativeResize="0"/>
            <p:nvPr/>
          </p:nvPicPr>
          <p:blipFill rotWithShape="1">
            <a:blip r:embed="rId9">
              <a:alphaModFix/>
            </a:blip>
            <a:srcRect/>
            <a:stretch/>
          </p:blipFill>
          <p:spPr>
            <a:xfrm>
              <a:off x="6973650" y="965675"/>
              <a:ext cx="1171875" cy="1157768"/>
            </a:xfrm>
            <a:prstGeom prst="rect">
              <a:avLst/>
            </a:prstGeom>
            <a:noFill/>
            <a:ln>
              <a:noFill/>
            </a:ln>
          </p:spPr>
        </p:pic>
        <p:pic>
          <p:nvPicPr>
            <p:cNvPr id="181" name="Google Shape;181;p26"/>
            <p:cNvPicPr preferRelativeResize="0"/>
            <p:nvPr/>
          </p:nvPicPr>
          <p:blipFill rotWithShape="1">
            <a:blip r:embed="rId10">
              <a:alphaModFix/>
            </a:blip>
            <a:srcRect/>
            <a:stretch/>
          </p:blipFill>
          <p:spPr>
            <a:xfrm>
              <a:off x="7030800" y="1003775"/>
              <a:ext cx="1057574" cy="1043467"/>
            </a:xfrm>
            <a:prstGeom prst="rect">
              <a:avLst/>
            </a:prstGeom>
            <a:noFill/>
            <a:ln>
              <a:noFill/>
            </a:ln>
          </p:spPr>
        </p:pic>
      </p:grpSp>
      <p:sp>
        <p:nvSpPr>
          <p:cNvPr id="182" name="Google Shape;182;p26"/>
          <p:cNvSpPr txBox="1"/>
          <p:nvPr/>
        </p:nvSpPr>
        <p:spPr>
          <a:xfrm>
            <a:off x="6214679" y="4084775"/>
            <a:ext cx="2929500" cy="571500"/>
          </a:xfrm>
          <a:prstGeom prst="rect">
            <a:avLst/>
          </a:prstGeom>
          <a:noFill/>
          <a:ln>
            <a:noFill/>
          </a:ln>
        </p:spPr>
        <p:txBody>
          <a:bodyPr spcFirstLastPara="1" wrap="square" lIns="0" tIns="17125" rIns="0" bIns="0" anchor="t" anchorCtr="0">
            <a:spAutoFit/>
          </a:bodyPr>
          <a:lstStyle/>
          <a:p>
            <a:pPr marL="12700" marR="5080" lvl="0" indent="65405" algn="l" rtl="0">
              <a:lnSpc>
                <a:spcPct val="100000"/>
              </a:lnSpc>
              <a:spcBef>
                <a:spcPts val="0"/>
              </a:spcBef>
              <a:spcAft>
                <a:spcPts val="0"/>
              </a:spcAft>
              <a:buNone/>
            </a:pPr>
            <a:r>
              <a:rPr lang="en-GB" sz="1800" b="1" i="1">
                <a:solidFill>
                  <a:srgbClr val="FF9900"/>
                </a:solidFill>
                <a:latin typeface="Arial"/>
                <a:ea typeface="Arial"/>
                <a:cs typeface="Arial"/>
                <a:sym typeface="Arial"/>
              </a:rPr>
              <a:t>Serve consumer through  online and physical stores</a:t>
            </a:r>
            <a:endParaRPr sz="1800">
              <a:latin typeface="Arial"/>
              <a:ea typeface="Arial"/>
              <a:cs typeface="Arial"/>
              <a:sym typeface="Arial"/>
            </a:endParaRPr>
          </a:p>
        </p:txBody>
      </p:sp>
      <p:grpSp>
        <p:nvGrpSpPr>
          <p:cNvPr id="183" name="Google Shape;183;p26"/>
          <p:cNvGrpSpPr/>
          <p:nvPr/>
        </p:nvGrpSpPr>
        <p:grpSpPr>
          <a:xfrm>
            <a:off x="3343774" y="2912899"/>
            <a:ext cx="1171874" cy="1171874"/>
            <a:chOff x="3343774" y="2912899"/>
            <a:chExt cx="1171874" cy="1171874"/>
          </a:xfrm>
        </p:grpSpPr>
        <p:pic>
          <p:nvPicPr>
            <p:cNvPr id="184" name="Google Shape;184;p26"/>
            <p:cNvPicPr preferRelativeResize="0"/>
            <p:nvPr/>
          </p:nvPicPr>
          <p:blipFill rotWithShape="1">
            <a:blip r:embed="rId11">
              <a:alphaModFix/>
            </a:blip>
            <a:srcRect/>
            <a:stretch/>
          </p:blipFill>
          <p:spPr>
            <a:xfrm>
              <a:off x="3343774" y="2912899"/>
              <a:ext cx="1171874" cy="1171874"/>
            </a:xfrm>
            <a:prstGeom prst="rect">
              <a:avLst/>
            </a:prstGeom>
            <a:noFill/>
            <a:ln>
              <a:noFill/>
            </a:ln>
          </p:spPr>
        </p:pic>
        <p:pic>
          <p:nvPicPr>
            <p:cNvPr id="185" name="Google Shape;185;p26"/>
            <p:cNvPicPr preferRelativeResize="0"/>
            <p:nvPr/>
          </p:nvPicPr>
          <p:blipFill rotWithShape="1">
            <a:blip r:embed="rId12">
              <a:alphaModFix/>
            </a:blip>
            <a:srcRect/>
            <a:stretch/>
          </p:blipFill>
          <p:spPr>
            <a:xfrm>
              <a:off x="3400924" y="2951000"/>
              <a:ext cx="1057573" cy="1057573"/>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1061"/>
        <p:cNvGrpSpPr/>
        <p:nvPr/>
      </p:nvGrpSpPr>
      <p:grpSpPr>
        <a:xfrm>
          <a:off x="0" y="0"/>
          <a:ext cx="0" cy="0"/>
          <a:chOff x="0" y="0"/>
          <a:chExt cx="0" cy="0"/>
        </a:xfrm>
      </p:grpSpPr>
      <p:sp>
        <p:nvSpPr>
          <p:cNvPr id="1062" name="Google Shape;1062;p89"/>
          <p:cNvSpPr txBox="1">
            <a:spLocks noGrp="1"/>
          </p:cNvSpPr>
          <p:nvPr>
            <p:ph type="title"/>
          </p:nvPr>
        </p:nvSpPr>
        <p:spPr>
          <a:xfrm>
            <a:off x="384725" y="501590"/>
            <a:ext cx="322961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1063" name="Google Shape;1063;p89"/>
          <p:cNvSpPr txBox="1"/>
          <p:nvPr/>
        </p:nvSpPr>
        <p:spPr>
          <a:xfrm>
            <a:off x="1144450" y="1686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064" name="Google Shape;1064;p89"/>
          <p:cNvPicPr preferRelativeResize="0"/>
          <p:nvPr/>
        </p:nvPicPr>
        <p:blipFill rotWithShape="1">
          <a:blip r:embed="rId3">
            <a:alphaModFix/>
          </a:blip>
          <a:srcRect/>
          <a:stretch/>
        </p:blipFill>
        <p:spPr>
          <a:xfrm>
            <a:off x="399885" y="1653829"/>
            <a:ext cx="373881" cy="401969"/>
          </a:xfrm>
          <a:prstGeom prst="rect">
            <a:avLst/>
          </a:prstGeom>
          <a:noFill/>
          <a:ln>
            <a:noFill/>
          </a:ln>
        </p:spPr>
      </p:pic>
      <p:pic>
        <p:nvPicPr>
          <p:cNvPr id="1065" name="Google Shape;1065;p89"/>
          <p:cNvPicPr preferRelativeResize="0"/>
          <p:nvPr/>
        </p:nvPicPr>
        <p:blipFill rotWithShape="1">
          <a:blip r:embed="rId4">
            <a:alphaModFix/>
          </a:blip>
          <a:srcRect/>
          <a:stretch/>
        </p:blipFill>
        <p:spPr>
          <a:xfrm>
            <a:off x="391785" y="2198155"/>
            <a:ext cx="393766" cy="438639"/>
          </a:xfrm>
          <a:prstGeom prst="rect">
            <a:avLst/>
          </a:prstGeom>
          <a:noFill/>
          <a:ln>
            <a:noFill/>
          </a:ln>
        </p:spPr>
      </p:pic>
      <p:pic>
        <p:nvPicPr>
          <p:cNvPr id="1066" name="Google Shape;1066;p89"/>
          <p:cNvPicPr preferRelativeResize="0"/>
          <p:nvPr/>
        </p:nvPicPr>
        <p:blipFill rotWithShape="1">
          <a:blip r:embed="rId5">
            <a:alphaModFix/>
          </a:blip>
          <a:srcRect/>
          <a:stretch/>
        </p:blipFill>
        <p:spPr>
          <a:xfrm>
            <a:off x="376627" y="2858615"/>
            <a:ext cx="425949" cy="424056"/>
          </a:xfrm>
          <a:prstGeom prst="rect">
            <a:avLst/>
          </a:prstGeom>
          <a:noFill/>
          <a:ln>
            <a:noFill/>
          </a:ln>
        </p:spPr>
      </p:pic>
      <p:pic>
        <p:nvPicPr>
          <p:cNvPr id="1067" name="Google Shape;1067;p89"/>
          <p:cNvPicPr preferRelativeResize="0"/>
          <p:nvPr/>
        </p:nvPicPr>
        <p:blipFill rotWithShape="1">
          <a:blip r:embed="rId6">
            <a:alphaModFix/>
          </a:blip>
          <a:srcRect/>
          <a:stretch/>
        </p:blipFill>
        <p:spPr>
          <a:xfrm>
            <a:off x="4773401" y="1570989"/>
            <a:ext cx="566558" cy="545974"/>
          </a:xfrm>
          <a:prstGeom prst="rect">
            <a:avLst/>
          </a:prstGeom>
          <a:noFill/>
          <a:ln>
            <a:noFill/>
          </a:ln>
        </p:spPr>
      </p:pic>
      <p:pic>
        <p:nvPicPr>
          <p:cNvPr id="1068" name="Google Shape;1068;p89"/>
          <p:cNvPicPr preferRelativeResize="0"/>
          <p:nvPr/>
        </p:nvPicPr>
        <p:blipFill rotWithShape="1">
          <a:blip r:embed="rId7">
            <a:alphaModFix/>
          </a:blip>
          <a:srcRect/>
          <a:stretch/>
        </p:blipFill>
        <p:spPr>
          <a:xfrm>
            <a:off x="316603" y="3411215"/>
            <a:ext cx="545974" cy="545974"/>
          </a:xfrm>
          <a:prstGeom prst="rect">
            <a:avLst/>
          </a:prstGeom>
          <a:noFill/>
          <a:ln>
            <a:noFill/>
          </a:ln>
        </p:spPr>
      </p:pic>
      <p:pic>
        <p:nvPicPr>
          <p:cNvPr id="1069" name="Google Shape;1069;p89"/>
          <p:cNvPicPr preferRelativeResize="0"/>
          <p:nvPr/>
        </p:nvPicPr>
        <p:blipFill rotWithShape="1">
          <a:blip r:embed="rId8">
            <a:alphaModFix/>
          </a:blip>
          <a:srcRect/>
          <a:stretch/>
        </p:blipFill>
        <p:spPr>
          <a:xfrm>
            <a:off x="4843690" y="2205539"/>
            <a:ext cx="425949" cy="425949"/>
          </a:xfrm>
          <a:prstGeom prst="rect">
            <a:avLst/>
          </a:prstGeom>
          <a:noFill/>
          <a:ln>
            <a:noFill/>
          </a:ln>
        </p:spPr>
      </p:pic>
      <p:pic>
        <p:nvPicPr>
          <p:cNvPr id="1070" name="Google Shape;1070;p89"/>
          <p:cNvPicPr preferRelativeResize="0"/>
          <p:nvPr/>
        </p:nvPicPr>
        <p:blipFill rotWithShape="1">
          <a:blip r:embed="rId9">
            <a:alphaModFix/>
          </a:blip>
          <a:srcRect/>
          <a:stretch/>
        </p:blipFill>
        <p:spPr>
          <a:xfrm>
            <a:off x="4843699" y="2858624"/>
            <a:ext cx="425949" cy="425949"/>
          </a:xfrm>
          <a:prstGeom prst="rect">
            <a:avLst/>
          </a:prstGeom>
          <a:noFill/>
          <a:ln>
            <a:noFill/>
          </a:ln>
        </p:spPr>
      </p:pic>
      <p:pic>
        <p:nvPicPr>
          <p:cNvPr id="1071" name="Google Shape;1071;p89"/>
          <p:cNvPicPr preferRelativeResize="0"/>
          <p:nvPr/>
        </p:nvPicPr>
        <p:blipFill rotWithShape="1">
          <a:blip r:embed="rId10">
            <a:alphaModFix/>
          </a:blip>
          <a:srcRect/>
          <a:stretch/>
        </p:blipFill>
        <p:spPr>
          <a:xfrm>
            <a:off x="4843701" y="3541991"/>
            <a:ext cx="425949" cy="363477"/>
          </a:xfrm>
          <a:prstGeom prst="rect">
            <a:avLst/>
          </a:prstGeom>
          <a:noFill/>
          <a:ln>
            <a:noFill/>
          </a:ln>
        </p:spPr>
      </p:pic>
      <p:sp>
        <p:nvSpPr>
          <p:cNvPr id="1072" name="Google Shape;1072;p89"/>
          <p:cNvSpPr txBox="1"/>
          <p:nvPr/>
        </p:nvSpPr>
        <p:spPr>
          <a:xfrm>
            <a:off x="1144450" y="2274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073" name="Google Shape;1073;p89"/>
          <p:cNvSpPr txBox="1"/>
          <p:nvPr/>
        </p:nvSpPr>
        <p:spPr>
          <a:xfrm>
            <a:off x="1144450" y="2926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074" name="Google Shape;1074;p89"/>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075" name="Google Shape;1075;p89"/>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076" name="Google Shape;1076;p89"/>
          <p:cNvSpPr txBox="1"/>
          <p:nvPr/>
        </p:nvSpPr>
        <p:spPr>
          <a:xfrm>
            <a:off x="5591125" y="2318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077" name="Google Shape;1077;p89"/>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1078" name="Google Shape;1078;p89"/>
          <p:cNvSpPr txBox="1"/>
          <p:nvPr/>
        </p:nvSpPr>
        <p:spPr>
          <a:xfrm>
            <a:off x="5591125" y="36220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sp>
        <p:nvSpPr>
          <p:cNvPr id="1079" name="Google Shape;1079;p89"/>
          <p:cNvSpPr txBox="1"/>
          <p:nvPr/>
        </p:nvSpPr>
        <p:spPr>
          <a:xfrm>
            <a:off x="1140862" y="4256168"/>
            <a:ext cx="20796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Internal or External</a:t>
            </a:r>
            <a:endParaRPr sz="1800">
              <a:latin typeface="Tahoma"/>
              <a:ea typeface="Tahoma"/>
              <a:cs typeface="Tahoma"/>
              <a:sym typeface="Tahoma"/>
            </a:endParaRPr>
          </a:p>
        </p:txBody>
      </p:sp>
      <p:pic>
        <p:nvPicPr>
          <p:cNvPr id="1080" name="Google Shape;1080;p89"/>
          <p:cNvPicPr preferRelativeResize="0"/>
          <p:nvPr/>
        </p:nvPicPr>
        <p:blipFill rotWithShape="1">
          <a:blip r:embed="rId11">
            <a:alphaModFix/>
          </a:blip>
          <a:srcRect/>
          <a:stretch/>
        </p:blipFill>
        <p:spPr>
          <a:xfrm>
            <a:off x="387900" y="4209233"/>
            <a:ext cx="425949" cy="427841"/>
          </a:xfrm>
          <a:prstGeom prst="rect">
            <a:avLst/>
          </a:prstGeom>
          <a:noFill/>
          <a:ln>
            <a:noFill/>
          </a:ln>
        </p:spPr>
      </p:pic>
      <p:pic>
        <p:nvPicPr>
          <p:cNvPr id="1081" name="Google Shape;1081;p89"/>
          <p:cNvPicPr preferRelativeResize="0"/>
          <p:nvPr/>
        </p:nvPicPr>
        <p:blipFill rotWithShape="1">
          <a:blip r:embed="rId12">
            <a:alphaModFix/>
          </a:blip>
          <a:srcRect/>
          <a:stretch/>
        </p:blipFill>
        <p:spPr>
          <a:xfrm>
            <a:off x="4843700" y="4124819"/>
            <a:ext cx="425949" cy="4259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085"/>
        <p:cNvGrpSpPr/>
        <p:nvPr/>
      </p:nvGrpSpPr>
      <p:grpSpPr>
        <a:xfrm>
          <a:off x="0" y="0"/>
          <a:ext cx="0" cy="0"/>
          <a:chOff x="0" y="0"/>
          <a:chExt cx="0" cy="0"/>
        </a:xfrm>
      </p:grpSpPr>
      <p:sp>
        <p:nvSpPr>
          <p:cNvPr id="1086" name="Google Shape;1086;p90"/>
          <p:cNvSpPr txBox="1">
            <a:spLocks noGrp="1"/>
          </p:cNvSpPr>
          <p:nvPr>
            <p:ph type="title"/>
          </p:nvPr>
        </p:nvSpPr>
        <p:spPr>
          <a:xfrm>
            <a:off x="384725" y="120600"/>
            <a:ext cx="5852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Exercise - Use 5W and H</a:t>
            </a:r>
            <a:endParaRPr/>
          </a:p>
        </p:txBody>
      </p:sp>
      <p:grpSp>
        <p:nvGrpSpPr>
          <p:cNvPr id="1087" name="Google Shape;1087;p90"/>
          <p:cNvGrpSpPr/>
          <p:nvPr/>
        </p:nvGrpSpPr>
        <p:grpSpPr>
          <a:xfrm>
            <a:off x="7812075" y="18832"/>
            <a:ext cx="1268151" cy="1262517"/>
            <a:chOff x="7812075" y="18832"/>
            <a:chExt cx="1268151" cy="1262517"/>
          </a:xfrm>
        </p:grpSpPr>
        <p:pic>
          <p:nvPicPr>
            <p:cNvPr id="1088" name="Google Shape;1088;p9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89" name="Google Shape;1089;p9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1090" name="Google Shape;1090;p90"/>
          <p:cNvSpPr txBox="1"/>
          <p:nvPr/>
        </p:nvSpPr>
        <p:spPr>
          <a:xfrm>
            <a:off x="372799" y="1483672"/>
            <a:ext cx="4085590" cy="2463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latin typeface="Tahoma"/>
                <a:ea typeface="Tahoma"/>
                <a:cs typeface="Tahoma"/>
                <a:sym typeface="Tahoma"/>
              </a:rPr>
              <a:t>You're a manager at a company and one of  your employees has come to you with a  problem. They're having trouble with a</a:t>
            </a:r>
            <a:endParaRPr sz="1600">
              <a:latin typeface="Tahoma"/>
              <a:ea typeface="Tahoma"/>
              <a:cs typeface="Tahoma"/>
              <a:sym typeface="Tahoma"/>
            </a:endParaRPr>
          </a:p>
          <a:p>
            <a:pPr marL="12700" marR="11430" lvl="0" indent="0" algn="just" rtl="0">
              <a:lnSpc>
                <a:spcPct val="100000"/>
              </a:lnSpc>
              <a:spcBef>
                <a:spcPts val="0"/>
              </a:spcBef>
              <a:spcAft>
                <a:spcPts val="0"/>
              </a:spcAft>
              <a:buNone/>
            </a:pPr>
            <a:r>
              <a:rPr lang="en-GB" sz="1600">
                <a:latin typeface="Tahoma"/>
                <a:ea typeface="Tahoma"/>
                <a:cs typeface="Tahoma"/>
                <a:sym typeface="Tahoma"/>
              </a:rPr>
              <a:t>co-worker who's been consistently arriving  late to work. Your task is to come up with a  solution to this problem.</a:t>
            </a:r>
            <a:endParaRPr sz="1600">
              <a:latin typeface="Tahoma"/>
              <a:ea typeface="Tahoma"/>
              <a:cs typeface="Tahoma"/>
              <a:sym typeface="Tahoma"/>
            </a:endParaRPr>
          </a:p>
          <a:p>
            <a:pPr marL="12700" marR="6350" lvl="0" indent="0" algn="l" rtl="0">
              <a:lnSpc>
                <a:spcPct val="100000"/>
              </a:lnSpc>
              <a:spcBef>
                <a:spcPts val="1920"/>
              </a:spcBef>
              <a:spcAft>
                <a:spcPts val="0"/>
              </a:spcAft>
              <a:buNone/>
            </a:pPr>
            <a:r>
              <a:rPr lang="en-GB" sz="1600">
                <a:latin typeface="Tahoma"/>
                <a:ea typeface="Tahoma"/>
                <a:cs typeface="Tahoma"/>
                <a:sym typeface="Tahoma"/>
              </a:rPr>
              <a:t>Take 10 minutes to brainstorm and discuss  possible solutions, and then present your  solution to the rest of the group.</a:t>
            </a:r>
            <a:endParaRPr sz="1600">
              <a:latin typeface="Tahoma"/>
              <a:ea typeface="Tahoma"/>
              <a:cs typeface="Tahoma"/>
              <a:sym typeface="Tahoma"/>
            </a:endParaRPr>
          </a:p>
        </p:txBody>
      </p:sp>
      <p:grpSp>
        <p:nvGrpSpPr>
          <p:cNvPr id="1091" name="Google Shape;1091;p90"/>
          <p:cNvGrpSpPr/>
          <p:nvPr/>
        </p:nvGrpSpPr>
        <p:grpSpPr>
          <a:xfrm>
            <a:off x="5069679" y="1660337"/>
            <a:ext cx="3667375" cy="2484173"/>
            <a:chOff x="5069679" y="1660337"/>
            <a:chExt cx="3667375" cy="2484173"/>
          </a:xfrm>
        </p:grpSpPr>
        <p:pic>
          <p:nvPicPr>
            <p:cNvPr id="1092" name="Google Shape;1092;p90"/>
            <p:cNvPicPr preferRelativeResize="0"/>
            <p:nvPr/>
          </p:nvPicPr>
          <p:blipFill rotWithShape="1">
            <a:blip r:embed="rId5">
              <a:alphaModFix/>
            </a:blip>
            <a:srcRect/>
            <a:stretch/>
          </p:blipFill>
          <p:spPr>
            <a:xfrm>
              <a:off x="5069679" y="1660337"/>
              <a:ext cx="3667375" cy="2484173"/>
            </a:xfrm>
            <a:prstGeom prst="rect">
              <a:avLst/>
            </a:prstGeom>
            <a:noFill/>
            <a:ln>
              <a:noFill/>
            </a:ln>
          </p:spPr>
        </p:pic>
        <p:pic>
          <p:nvPicPr>
            <p:cNvPr id="1093" name="Google Shape;1093;p90"/>
            <p:cNvPicPr preferRelativeResize="0"/>
            <p:nvPr/>
          </p:nvPicPr>
          <p:blipFill rotWithShape="1">
            <a:blip r:embed="rId6">
              <a:alphaModFix/>
            </a:blip>
            <a:srcRect/>
            <a:stretch/>
          </p:blipFill>
          <p:spPr>
            <a:xfrm>
              <a:off x="5126829" y="1698437"/>
              <a:ext cx="3553074" cy="2369872"/>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1"/>
          <p:cNvSpPr txBox="1">
            <a:spLocks noGrp="1"/>
          </p:cNvSpPr>
          <p:nvPr>
            <p:ph type="title"/>
          </p:nvPr>
        </p:nvSpPr>
        <p:spPr>
          <a:xfrm>
            <a:off x="384725" y="120600"/>
            <a:ext cx="5567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a:t>
            </a:r>
            <a:endParaRPr/>
          </a:p>
        </p:txBody>
      </p:sp>
      <p:grpSp>
        <p:nvGrpSpPr>
          <p:cNvPr id="1099" name="Google Shape;1099;p91"/>
          <p:cNvGrpSpPr/>
          <p:nvPr/>
        </p:nvGrpSpPr>
        <p:grpSpPr>
          <a:xfrm>
            <a:off x="294450" y="746425"/>
            <a:ext cx="6231600" cy="4174500"/>
            <a:chOff x="294450" y="746425"/>
            <a:chExt cx="6231600" cy="4174500"/>
          </a:xfrm>
        </p:grpSpPr>
        <p:pic>
          <p:nvPicPr>
            <p:cNvPr id="1100" name="Google Shape;1100;p91"/>
            <p:cNvPicPr preferRelativeResize="0"/>
            <p:nvPr/>
          </p:nvPicPr>
          <p:blipFill rotWithShape="1">
            <a:blip r:embed="rId3">
              <a:alphaModFix/>
            </a:blip>
            <a:srcRect/>
            <a:stretch/>
          </p:blipFill>
          <p:spPr>
            <a:xfrm>
              <a:off x="294450" y="746425"/>
              <a:ext cx="6231600" cy="821700"/>
            </a:xfrm>
            <a:prstGeom prst="rect">
              <a:avLst/>
            </a:prstGeom>
            <a:noFill/>
            <a:ln>
              <a:noFill/>
            </a:ln>
          </p:spPr>
        </p:pic>
        <p:sp>
          <p:nvSpPr>
            <p:cNvPr id="1101" name="Google Shape;1101;p91"/>
            <p:cNvSpPr/>
            <p:nvPr/>
          </p:nvSpPr>
          <p:spPr>
            <a:xfrm>
              <a:off x="351599" y="7845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2" name="Google Shape;1102;p91"/>
            <p:cNvPicPr preferRelativeResize="0"/>
            <p:nvPr/>
          </p:nvPicPr>
          <p:blipFill rotWithShape="1">
            <a:blip r:embed="rId3">
              <a:alphaModFix/>
            </a:blip>
            <a:srcRect/>
            <a:stretch/>
          </p:blipFill>
          <p:spPr>
            <a:xfrm>
              <a:off x="294450" y="1584625"/>
              <a:ext cx="6231600" cy="821700"/>
            </a:xfrm>
            <a:prstGeom prst="rect">
              <a:avLst/>
            </a:prstGeom>
            <a:noFill/>
            <a:ln>
              <a:noFill/>
            </a:ln>
          </p:spPr>
        </p:pic>
        <p:sp>
          <p:nvSpPr>
            <p:cNvPr id="1103" name="Google Shape;1103;p91"/>
            <p:cNvSpPr/>
            <p:nvPr/>
          </p:nvSpPr>
          <p:spPr>
            <a:xfrm>
              <a:off x="351599" y="16227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4" name="Google Shape;1104;p91"/>
            <p:cNvPicPr preferRelativeResize="0"/>
            <p:nvPr/>
          </p:nvPicPr>
          <p:blipFill rotWithShape="1">
            <a:blip r:embed="rId3">
              <a:alphaModFix/>
            </a:blip>
            <a:srcRect/>
            <a:stretch/>
          </p:blipFill>
          <p:spPr>
            <a:xfrm>
              <a:off x="294450" y="3261025"/>
              <a:ext cx="6231600" cy="821700"/>
            </a:xfrm>
            <a:prstGeom prst="rect">
              <a:avLst/>
            </a:prstGeom>
            <a:noFill/>
            <a:ln>
              <a:noFill/>
            </a:ln>
          </p:spPr>
        </p:pic>
        <p:sp>
          <p:nvSpPr>
            <p:cNvPr id="1105" name="Google Shape;1105;p91"/>
            <p:cNvSpPr/>
            <p:nvPr/>
          </p:nvSpPr>
          <p:spPr>
            <a:xfrm>
              <a:off x="351599" y="32991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6" name="Google Shape;1106;p91"/>
            <p:cNvPicPr preferRelativeResize="0"/>
            <p:nvPr/>
          </p:nvPicPr>
          <p:blipFill rotWithShape="1">
            <a:blip r:embed="rId3">
              <a:alphaModFix/>
            </a:blip>
            <a:srcRect/>
            <a:stretch/>
          </p:blipFill>
          <p:spPr>
            <a:xfrm>
              <a:off x="294450" y="4099225"/>
              <a:ext cx="6231600" cy="821700"/>
            </a:xfrm>
            <a:prstGeom prst="rect">
              <a:avLst/>
            </a:prstGeom>
            <a:noFill/>
            <a:ln>
              <a:noFill/>
            </a:ln>
          </p:spPr>
        </p:pic>
        <p:sp>
          <p:nvSpPr>
            <p:cNvPr id="1107" name="Google Shape;1107;p91"/>
            <p:cNvSpPr/>
            <p:nvPr/>
          </p:nvSpPr>
          <p:spPr>
            <a:xfrm>
              <a:off x="351599" y="41373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8" name="Google Shape;1108;p91"/>
            <p:cNvPicPr preferRelativeResize="0"/>
            <p:nvPr/>
          </p:nvPicPr>
          <p:blipFill rotWithShape="1">
            <a:blip r:embed="rId3">
              <a:alphaModFix/>
            </a:blip>
            <a:srcRect/>
            <a:stretch/>
          </p:blipFill>
          <p:spPr>
            <a:xfrm>
              <a:off x="294450" y="2422825"/>
              <a:ext cx="6231600" cy="821700"/>
            </a:xfrm>
            <a:prstGeom prst="rect">
              <a:avLst/>
            </a:prstGeom>
            <a:noFill/>
            <a:ln>
              <a:noFill/>
            </a:ln>
          </p:spPr>
        </p:pic>
        <p:sp>
          <p:nvSpPr>
            <p:cNvPr id="1109" name="Google Shape;1109;p91"/>
            <p:cNvSpPr/>
            <p:nvPr/>
          </p:nvSpPr>
          <p:spPr>
            <a:xfrm>
              <a:off x="351599" y="24609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110" name="Google Shape;1110;p91"/>
          <p:cNvSpPr txBox="1"/>
          <p:nvPr/>
        </p:nvSpPr>
        <p:spPr>
          <a:xfrm>
            <a:off x="424625" y="798372"/>
            <a:ext cx="5688330" cy="4018279"/>
          </a:xfrm>
          <a:prstGeom prst="rect">
            <a:avLst/>
          </a:prstGeom>
          <a:noFill/>
          <a:ln>
            <a:noFill/>
          </a:ln>
        </p:spPr>
        <p:txBody>
          <a:bodyPr spcFirstLastPara="1" wrap="square" lIns="0" tIns="12700" rIns="0" bIns="0" anchor="t" anchorCtr="0">
            <a:spAutoFit/>
          </a:bodyPr>
          <a:lstStyle/>
          <a:p>
            <a:pPr marL="12700" marR="330200" lvl="0" indent="0" algn="just" rtl="0">
              <a:lnSpc>
                <a:spcPct val="100000"/>
              </a:lnSpc>
              <a:spcBef>
                <a:spcPts val="0"/>
              </a:spcBef>
              <a:spcAft>
                <a:spcPts val="0"/>
              </a:spcAft>
              <a:buNone/>
            </a:pPr>
            <a:r>
              <a:rPr lang="en-GB" sz="1400">
                <a:latin typeface="Tahoma"/>
                <a:ea typeface="Tahoma"/>
                <a:cs typeface="Tahoma"/>
                <a:sym typeface="Tahoma"/>
              </a:rPr>
              <a:t>Analytical, creative problem solving is about creating a variety of  solutions, not just one. Often the most obvious answer is not the  most eﬀective solution to the problem.</a:t>
            </a:r>
            <a:endParaRPr sz="1400">
              <a:latin typeface="Tahoma"/>
              <a:ea typeface="Tahoma"/>
              <a:cs typeface="Tahoma"/>
              <a:sym typeface="Tahoma"/>
            </a:endParaRPr>
          </a:p>
          <a:p>
            <a:pPr marL="0" marR="0" lvl="0" indent="0" algn="l" rtl="0">
              <a:lnSpc>
                <a:spcPct val="100000"/>
              </a:lnSpc>
              <a:spcBef>
                <a:spcPts val="45"/>
              </a:spcBef>
              <a:spcAft>
                <a:spcPts val="0"/>
              </a:spcAft>
              <a:buNone/>
            </a:pPr>
            <a:endParaRPr sz="1950">
              <a:latin typeface="Tahoma"/>
              <a:ea typeface="Tahoma"/>
              <a:cs typeface="Tahoma"/>
              <a:sym typeface="Tahoma"/>
            </a:endParaRPr>
          </a:p>
          <a:p>
            <a:pPr marL="12700" marR="51435" lvl="0" indent="0" algn="l" rtl="0">
              <a:lnSpc>
                <a:spcPct val="100000"/>
              </a:lnSpc>
              <a:spcBef>
                <a:spcPts val="0"/>
              </a:spcBef>
              <a:spcAft>
                <a:spcPts val="0"/>
              </a:spcAft>
              <a:buNone/>
            </a:pPr>
            <a:r>
              <a:rPr lang="en-GB" sz="1400">
                <a:latin typeface="Tahoma"/>
                <a:ea typeface="Tahoma"/>
                <a:cs typeface="Tahoma"/>
                <a:sym typeface="Tahoma"/>
              </a:rPr>
              <a:t>Try to ﬁnd as many solutions as possible. Analyse how each solution  relates to the Root Cause and also the symptoms of the problem.</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650">
              <a:latin typeface="Tahoma"/>
              <a:ea typeface="Tahoma"/>
              <a:cs typeface="Tahoma"/>
              <a:sym typeface="Tahoma"/>
            </a:endParaRPr>
          </a:p>
          <a:p>
            <a:pPr marL="12700" marR="24765" lvl="0" indent="0" algn="l" rtl="0">
              <a:lnSpc>
                <a:spcPct val="100000"/>
              </a:lnSpc>
              <a:spcBef>
                <a:spcPts val="0"/>
              </a:spcBef>
              <a:spcAft>
                <a:spcPts val="0"/>
              </a:spcAft>
              <a:buNone/>
            </a:pPr>
            <a:r>
              <a:rPr lang="en-GB" sz="1400">
                <a:latin typeface="Tahoma"/>
                <a:ea typeface="Tahoma"/>
                <a:cs typeface="Tahoma"/>
                <a:sym typeface="Tahoma"/>
              </a:rPr>
              <a:t>Deciding if diﬀerent solutions can be merged to give a better answer  to the problem</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650">
              <a:latin typeface="Tahoma"/>
              <a:ea typeface="Tahoma"/>
              <a:cs typeface="Tahoma"/>
              <a:sym typeface="Tahoma"/>
            </a:endParaRPr>
          </a:p>
          <a:p>
            <a:pPr marL="12700" marR="5080" lvl="0" indent="0" algn="l" rtl="0">
              <a:lnSpc>
                <a:spcPct val="100000"/>
              </a:lnSpc>
              <a:spcBef>
                <a:spcPts val="5"/>
              </a:spcBef>
              <a:spcAft>
                <a:spcPts val="0"/>
              </a:spcAft>
              <a:buNone/>
            </a:pPr>
            <a:r>
              <a:rPr lang="en-GB" sz="1400">
                <a:latin typeface="Tahoma"/>
                <a:ea typeface="Tahoma"/>
                <a:cs typeface="Tahoma"/>
                <a:sym typeface="Tahoma"/>
              </a:rPr>
              <a:t>Diﬀerentiate between long term and short term. Select and Rank the  possible solutions</a:t>
            </a:r>
            <a:endParaRPr sz="1400">
              <a:latin typeface="Tahoma"/>
              <a:ea typeface="Tahoma"/>
              <a:cs typeface="Tahoma"/>
              <a:sym typeface="Tahoma"/>
            </a:endParaRPr>
          </a:p>
          <a:p>
            <a:pPr marL="0" marR="0" lvl="0" indent="0" algn="l" rtl="0">
              <a:lnSpc>
                <a:spcPct val="100000"/>
              </a:lnSpc>
              <a:spcBef>
                <a:spcPts val="45"/>
              </a:spcBef>
              <a:spcAft>
                <a:spcPts val="0"/>
              </a:spcAft>
              <a:buNone/>
            </a:pPr>
            <a:endParaRPr sz="1950">
              <a:latin typeface="Tahoma"/>
              <a:ea typeface="Tahoma"/>
              <a:cs typeface="Tahoma"/>
              <a:sym typeface="Tahoma"/>
            </a:endParaRPr>
          </a:p>
          <a:p>
            <a:pPr marL="12700" marR="121920" lvl="0" indent="0" algn="l" rtl="0">
              <a:lnSpc>
                <a:spcPct val="100000"/>
              </a:lnSpc>
              <a:spcBef>
                <a:spcPts val="0"/>
              </a:spcBef>
              <a:spcAft>
                <a:spcPts val="0"/>
              </a:spcAft>
              <a:buNone/>
            </a:pPr>
            <a:r>
              <a:rPr lang="en-GB" sz="1400">
                <a:latin typeface="Tahoma"/>
                <a:ea typeface="Tahoma"/>
                <a:cs typeface="Tahoma"/>
                <a:sym typeface="Tahoma"/>
              </a:rPr>
              <a:t>At this stage it is not about ﬁnding one solution, but eliminating the  options that will prove less eﬀective at dealing with both the  symptoms and the root cause.</a:t>
            </a:r>
            <a:endParaRPr sz="1400">
              <a:latin typeface="Tahoma"/>
              <a:ea typeface="Tahoma"/>
              <a:cs typeface="Tahoma"/>
              <a:sym typeface="Tahoma"/>
            </a:endParaRPr>
          </a:p>
        </p:txBody>
      </p:sp>
      <p:grpSp>
        <p:nvGrpSpPr>
          <p:cNvPr id="1111" name="Google Shape;1111;p91"/>
          <p:cNvGrpSpPr/>
          <p:nvPr/>
        </p:nvGrpSpPr>
        <p:grpSpPr>
          <a:xfrm>
            <a:off x="7812075" y="18832"/>
            <a:ext cx="1268151" cy="1262517"/>
            <a:chOff x="7812075" y="18832"/>
            <a:chExt cx="1268151" cy="1262517"/>
          </a:xfrm>
        </p:grpSpPr>
        <p:pic>
          <p:nvPicPr>
            <p:cNvPr id="1112" name="Google Shape;1112;p91"/>
            <p:cNvPicPr preferRelativeResize="0"/>
            <p:nvPr/>
          </p:nvPicPr>
          <p:blipFill rotWithShape="1">
            <a:blip r:embed="rId4">
              <a:alphaModFix/>
            </a:blip>
            <a:srcRect/>
            <a:stretch/>
          </p:blipFill>
          <p:spPr>
            <a:xfrm>
              <a:off x="7812075" y="18832"/>
              <a:ext cx="1268151" cy="1262517"/>
            </a:xfrm>
            <a:prstGeom prst="rect">
              <a:avLst/>
            </a:prstGeom>
            <a:noFill/>
            <a:ln>
              <a:noFill/>
            </a:ln>
          </p:spPr>
        </p:pic>
        <p:pic>
          <p:nvPicPr>
            <p:cNvPr id="1113" name="Google Shape;1113;p91"/>
            <p:cNvPicPr preferRelativeResize="0"/>
            <p:nvPr/>
          </p:nvPicPr>
          <p:blipFill rotWithShape="1">
            <a:blip r:embed="rId5">
              <a:alphaModFix/>
            </a:blip>
            <a:srcRect/>
            <a:stretch/>
          </p:blipFill>
          <p:spPr>
            <a:xfrm>
              <a:off x="7869225" y="56932"/>
              <a:ext cx="1153850" cy="1148216"/>
            </a:xfrm>
            <a:prstGeom prst="rect">
              <a:avLst/>
            </a:prstGeom>
            <a:noFill/>
            <a:ln>
              <a:noFill/>
            </a:ln>
          </p:spPr>
        </p:pic>
      </p:grpSp>
      <p:grpSp>
        <p:nvGrpSpPr>
          <p:cNvPr id="1114" name="Google Shape;1114;p91"/>
          <p:cNvGrpSpPr/>
          <p:nvPr/>
        </p:nvGrpSpPr>
        <p:grpSpPr>
          <a:xfrm>
            <a:off x="6593325" y="1606113"/>
            <a:ext cx="2455425" cy="2264000"/>
            <a:chOff x="6593325" y="1606113"/>
            <a:chExt cx="2455425" cy="2264000"/>
          </a:xfrm>
        </p:grpSpPr>
        <p:pic>
          <p:nvPicPr>
            <p:cNvPr id="1115" name="Google Shape;1115;p91"/>
            <p:cNvPicPr preferRelativeResize="0"/>
            <p:nvPr/>
          </p:nvPicPr>
          <p:blipFill rotWithShape="1">
            <a:blip r:embed="rId6">
              <a:alphaModFix/>
            </a:blip>
            <a:srcRect/>
            <a:stretch/>
          </p:blipFill>
          <p:spPr>
            <a:xfrm>
              <a:off x="6593325" y="1606113"/>
              <a:ext cx="2455425" cy="2264000"/>
            </a:xfrm>
            <a:prstGeom prst="rect">
              <a:avLst/>
            </a:prstGeom>
            <a:noFill/>
            <a:ln>
              <a:noFill/>
            </a:ln>
          </p:spPr>
        </p:pic>
        <p:pic>
          <p:nvPicPr>
            <p:cNvPr id="1116" name="Google Shape;1116;p91"/>
            <p:cNvPicPr preferRelativeResize="0"/>
            <p:nvPr/>
          </p:nvPicPr>
          <p:blipFill rotWithShape="1">
            <a:blip r:embed="rId7">
              <a:alphaModFix/>
            </a:blip>
            <a:srcRect/>
            <a:stretch/>
          </p:blipFill>
          <p:spPr>
            <a:xfrm>
              <a:off x="6650475" y="1644212"/>
              <a:ext cx="2341124" cy="2149699"/>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92"/>
          <p:cNvSpPr txBox="1">
            <a:spLocks noGrp="1"/>
          </p:cNvSpPr>
          <p:nvPr>
            <p:ph type="title"/>
          </p:nvPr>
        </p:nvSpPr>
        <p:spPr>
          <a:xfrm>
            <a:off x="384725" y="120600"/>
            <a:ext cx="7207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a:t>
            </a:r>
            <a:endParaRPr/>
          </a:p>
        </p:txBody>
      </p:sp>
      <p:grpSp>
        <p:nvGrpSpPr>
          <p:cNvPr id="1122" name="Google Shape;1122;p92"/>
          <p:cNvGrpSpPr/>
          <p:nvPr/>
        </p:nvGrpSpPr>
        <p:grpSpPr>
          <a:xfrm>
            <a:off x="7812075" y="18832"/>
            <a:ext cx="1268151" cy="1262517"/>
            <a:chOff x="7812075" y="18832"/>
            <a:chExt cx="1268151" cy="1262517"/>
          </a:xfrm>
        </p:grpSpPr>
        <p:pic>
          <p:nvPicPr>
            <p:cNvPr id="1123" name="Google Shape;1123;p9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24" name="Google Shape;1124;p92"/>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125" name="Google Shape;1125;p92"/>
          <p:cNvPicPr preferRelativeResize="0"/>
          <p:nvPr/>
        </p:nvPicPr>
        <p:blipFill rotWithShape="1">
          <a:blip r:embed="rId5">
            <a:alphaModFix/>
          </a:blip>
          <a:srcRect/>
          <a:stretch/>
        </p:blipFill>
        <p:spPr>
          <a:xfrm>
            <a:off x="505775" y="938449"/>
            <a:ext cx="2755500" cy="1281600"/>
          </a:xfrm>
          <a:prstGeom prst="rect">
            <a:avLst/>
          </a:prstGeom>
          <a:noFill/>
          <a:ln>
            <a:noFill/>
          </a:ln>
        </p:spPr>
      </p:pic>
      <p:sp>
        <p:nvSpPr>
          <p:cNvPr id="1126" name="Google Shape;1126;p92"/>
          <p:cNvSpPr txBox="1"/>
          <p:nvPr/>
        </p:nvSpPr>
        <p:spPr>
          <a:xfrm>
            <a:off x="562924" y="976549"/>
            <a:ext cx="2641600" cy="1167765"/>
          </a:xfrm>
          <a:prstGeom prst="rect">
            <a:avLst/>
          </a:prstGeom>
          <a:solidFill>
            <a:srgbClr val="F4CCCC"/>
          </a:solidFill>
          <a:ln>
            <a:noFill/>
          </a:ln>
        </p:spPr>
        <p:txBody>
          <a:bodyPr spcFirstLastPara="1" wrap="square" lIns="0" tIns="5700" rIns="0" bIns="0" anchor="t" anchorCtr="0">
            <a:spAutoFit/>
          </a:bodyPr>
          <a:lstStyle/>
          <a:p>
            <a:pPr marL="0" marR="0" lvl="0" indent="0" algn="l" rtl="0">
              <a:lnSpc>
                <a:spcPct val="100000"/>
              </a:lnSpc>
              <a:spcBef>
                <a:spcPts val="0"/>
              </a:spcBef>
              <a:spcAft>
                <a:spcPts val="0"/>
              </a:spcAft>
              <a:buNone/>
            </a:pPr>
            <a:endParaRPr sz="2900">
              <a:latin typeface="Times New Roman"/>
              <a:ea typeface="Times New Roman"/>
              <a:cs typeface="Times New Roman"/>
              <a:sym typeface="Times New Roman"/>
            </a:endParaRPr>
          </a:p>
          <a:p>
            <a:pPr marL="645160" marR="0" lvl="0" indent="0" algn="l" rtl="0">
              <a:lnSpc>
                <a:spcPct val="100000"/>
              </a:lnSpc>
              <a:spcBef>
                <a:spcPts val="0"/>
              </a:spcBef>
              <a:spcAft>
                <a:spcPts val="0"/>
              </a:spcAft>
              <a:buNone/>
            </a:pPr>
            <a:r>
              <a:rPr lang="en-GB" sz="1900">
                <a:latin typeface="Tahoma"/>
                <a:ea typeface="Tahoma"/>
                <a:cs typeface="Tahoma"/>
                <a:sym typeface="Tahoma"/>
              </a:rPr>
              <a:t>MIND MAPS</a:t>
            </a:r>
            <a:endParaRPr sz="1900">
              <a:latin typeface="Tahoma"/>
              <a:ea typeface="Tahoma"/>
              <a:cs typeface="Tahoma"/>
              <a:sym typeface="Tahoma"/>
            </a:endParaRPr>
          </a:p>
        </p:txBody>
      </p:sp>
      <p:grpSp>
        <p:nvGrpSpPr>
          <p:cNvPr id="1127" name="Google Shape;1127;p92"/>
          <p:cNvGrpSpPr/>
          <p:nvPr/>
        </p:nvGrpSpPr>
        <p:grpSpPr>
          <a:xfrm>
            <a:off x="2410775" y="938449"/>
            <a:ext cx="2755500" cy="2577000"/>
            <a:chOff x="2410775" y="938449"/>
            <a:chExt cx="2755500" cy="2577000"/>
          </a:xfrm>
        </p:grpSpPr>
        <p:pic>
          <p:nvPicPr>
            <p:cNvPr id="1128" name="Google Shape;1128;p92"/>
            <p:cNvPicPr preferRelativeResize="0"/>
            <p:nvPr/>
          </p:nvPicPr>
          <p:blipFill rotWithShape="1">
            <a:blip r:embed="rId6">
              <a:alphaModFix/>
            </a:blip>
            <a:srcRect/>
            <a:stretch/>
          </p:blipFill>
          <p:spPr>
            <a:xfrm>
              <a:off x="3261350" y="938449"/>
              <a:ext cx="1409700" cy="1262525"/>
            </a:xfrm>
            <a:prstGeom prst="rect">
              <a:avLst/>
            </a:prstGeom>
            <a:noFill/>
            <a:ln>
              <a:noFill/>
            </a:ln>
          </p:spPr>
        </p:pic>
        <p:pic>
          <p:nvPicPr>
            <p:cNvPr id="1129" name="Google Shape;1129;p92"/>
            <p:cNvPicPr preferRelativeResize="0"/>
            <p:nvPr/>
          </p:nvPicPr>
          <p:blipFill rotWithShape="1">
            <a:blip r:embed="rId7">
              <a:alphaModFix/>
            </a:blip>
            <a:srcRect/>
            <a:stretch/>
          </p:blipFill>
          <p:spPr>
            <a:xfrm>
              <a:off x="3318500" y="976549"/>
              <a:ext cx="1295399" cy="1148224"/>
            </a:xfrm>
            <a:prstGeom prst="rect">
              <a:avLst/>
            </a:prstGeom>
            <a:noFill/>
            <a:ln>
              <a:noFill/>
            </a:ln>
          </p:spPr>
        </p:pic>
        <p:pic>
          <p:nvPicPr>
            <p:cNvPr id="1130" name="Google Shape;1130;p92"/>
            <p:cNvPicPr preferRelativeResize="0"/>
            <p:nvPr/>
          </p:nvPicPr>
          <p:blipFill rotWithShape="1">
            <a:blip r:embed="rId5">
              <a:alphaModFix/>
            </a:blip>
            <a:srcRect/>
            <a:stretch/>
          </p:blipFill>
          <p:spPr>
            <a:xfrm>
              <a:off x="2410775" y="2233849"/>
              <a:ext cx="2755500" cy="1281600"/>
            </a:xfrm>
            <a:prstGeom prst="rect">
              <a:avLst/>
            </a:prstGeom>
            <a:noFill/>
            <a:ln>
              <a:noFill/>
            </a:ln>
          </p:spPr>
        </p:pic>
      </p:grpSp>
      <p:sp>
        <p:nvSpPr>
          <p:cNvPr id="1131" name="Google Shape;1131;p92"/>
          <p:cNvSpPr txBox="1"/>
          <p:nvPr/>
        </p:nvSpPr>
        <p:spPr>
          <a:xfrm>
            <a:off x="2467924" y="2271950"/>
            <a:ext cx="2641600" cy="1167765"/>
          </a:xfrm>
          <a:prstGeom prst="rect">
            <a:avLst/>
          </a:prstGeom>
          <a:solidFill>
            <a:srgbClr val="CEE1F3"/>
          </a:solidFill>
          <a:ln>
            <a:noFill/>
          </a:ln>
        </p:spPr>
        <p:txBody>
          <a:bodyPr spcFirstLastPara="1" wrap="square" lIns="0" tIns="5700" rIns="0" bIns="0" anchor="t" anchorCtr="0">
            <a:spAutoFit/>
          </a:bodyPr>
          <a:lstStyle/>
          <a:p>
            <a:pPr marL="0" marR="0" lvl="0" indent="0" algn="l" rtl="0">
              <a:lnSpc>
                <a:spcPct val="100000"/>
              </a:lnSpc>
              <a:spcBef>
                <a:spcPts val="0"/>
              </a:spcBef>
              <a:spcAft>
                <a:spcPts val="0"/>
              </a:spcAft>
              <a:buNone/>
            </a:pPr>
            <a:endParaRPr sz="2900">
              <a:latin typeface="Times New Roman"/>
              <a:ea typeface="Times New Roman"/>
              <a:cs typeface="Times New Roman"/>
              <a:sym typeface="Times New Roman"/>
            </a:endParaRPr>
          </a:p>
          <a:p>
            <a:pPr marL="557530" marR="0" lvl="0" indent="0" algn="l" rtl="0">
              <a:lnSpc>
                <a:spcPct val="100000"/>
              </a:lnSpc>
              <a:spcBef>
                <a:spcPts val="0"/>
              </a:spcBef>
              <a:spcAft>
                <a:spcPts val="0"/>
              </a:spcAft>
              <a:buNone/>
            </a:pPr>
            <a:r>
              <a:rPr lang="en-GB" sz="1900">
                <a:latin typeface="Tahoma"/>
                <a:ea typeface="Tahoma"/>
                <a:cs typeface="Tahoma"/>
                <a:sym typeface="Tahoma"/>
              </a:rPr>
              <a:t>BRAINSTORM</a:t>
            </a:r>
            <a:endParaRPr sz="1900">
              <a:latin typeface="Tahoma"/>
              <a:ea typeface="Tahoma"/>
              <a:cs typeface="Tahoma"/>
              <a:sym typeface="Tahoma"/>
            </a:endParaRPr>
          </a:p>
        </p:txBody>
      </p:sp>
      <p:grpSp>
        <p:nvGrpSpPr>
          <p:cNvPr id="1132" name="Google Shape;1132;p92"/>
          <p:cNvGrpSpPr/>
          <p:nvPr/>
        </p:nvGrpSpPr>
        <p:grpSpPr>
          <a:xfrm>
            <a:off x="3934774" y="2233850"/>
            <a:ext cx="2755500" cy="2577000"/>
            <a:chOff x="3934774" y="2233850"/>
            <a:chExt cx="2755500" cy="2577000"/>
          </a:xfrm>
        </p:grpSpPr>
        <p:pic>
          <p:nvPicPr>
            <p:cNvPr id="1133" name="Google Shape;1133;p92"/>
            <p:cNvPicPr preferRelativeResize="0"/>
            <p:nvPr/>
          </p:nvPicPr>
          <p:blipFill rotWithShape="1">
            <a:blip r:embed="rId8">
              <a:alphaModFix/>
            </a:blip>
            <a:srcRect/>
            <a:stretch/>
          </p:blipFill>
          <p:spPr>
            <a:xfrm>
              <a:off x="5194050" y="2233850"/>
              <a:ext cx="1409700" cy="1304450"/>
            </a:xfrm>
            <a:prstGeom prst="rect">
              <a:avLst/>
            </a:prstGeom>
            <a:noFill/>
            <a:ln>
              <a:noFill/>
            </a:ln>
          </p:spPr>
        </p:pic>
        <p:pic>
          <p:nvPicPr>
            <p:cNvPr id="1134" name="Google Shape;1134;p92"/>
            <p:cNvPicPr preferRelativeResize="0"/>
            <p:nvPr/>
          </p:nvPicPr>
          <p:blipFill rotWithShape="1">
            <a:blip r:embed="rId9">
              <a:alphaModFix/>
            </a:blip>
            <a:srcRect/>
            <a:stretch/>
          </p:blipFill>
          <p:spPr>
            <a:xfrm>
              <a:off x="5251199" y="2271950"/>
              <a:ext cx="1295399" cy="1190149"/>
            </a:xfrm>
            <a:prstGeom prst="rect">
              <a:avLst/>
            </a:prstGeom>
            <a:noFill/>
            <a:ln>
              <a:noFill/>
            </a:ln>
          </p:spPr>
        </p:pic>
        <p:pic>
          <p:nvPicPr>
            <p:cNvPr id="1135" name="Google Shape;1135;p92"/>
            <p:cNvPicPr preferRelativeResize="0"/>
            <p:nvPr/>
          </p:nvPicPr>
          <p:blipFill rotWithShape="1">
            <a:blip r:embed="rId5">
              <a:alphaModFix/>
            </a:blip>
            <a:srcRect/>
            <a:stretch/>
          </p:blipFill>
          <p:spPr>
            <a:xfrm>
              <a:off x="3934774" y="3529250"/>
              <a:ext cx="2755500" cy="1281600"/>
            </a:xfrm>
            <a:prstGeom prst="rect">
              <a:avLst/>
            </a:prstGeom>
            <a:noFill/>
            <a:ln>
              <a:noFill/>
            </a:ln>
          </p:spPr>
        </p:pic>
      </p:grpSp>
      <p:sp>
        <p:nvSpPr>
          <p:cNvPr id="1136" name="Google Shape;1136;p92"/>
          <p:cNvSpPr txBox="1"/>
          <p:nvPr/>
        </p:nvSpPr>
        <p:spPr>
          <a:xfrm>
            <a:off x="3991924" y="3567350"/>
            <a:ext cx="2641600" cy="1167765"/>
          </a:xfrm>
          <a:prstGeom prst="rect">
            <a:avLst/>
          </a:prstGeom>
          <a:solidFill>
            <a:srgbClr val="FFF1CC"/>
          </a:solidFill>
          <a:ln>
            <a:noFill/>
          </a:ln>
        </p:spPr>
        <p:txBody>
          <a:bodyPr spcFirstLastPara="1" wrap="square" lIns="0" tIns="284475" rIns="0" bIns="0" anchor="t" anchorCtr="0">
            <a:spAutoFit/>
          </a:bodyPr>
          <a:lstStyle/>
          <a:p>
            <a:pPr marL="622300" marR="317500" lvl="0" indent="-298450" algn="l" rtl="0">
              <a:lnSpc>
                <a:spcPct val="100000"/>
              </a:lnSpc>
              <a:spcBef>
                <a:spcPts val="0"/>
              </a:spcBef>
              <a:spcAft>
                <a:spcPts val="0"/>
              </a:spcAft>
              <a:buNone/>
            </a:pPr>
            <a:r>
              <a:rPr lang="en-GB" sz="1900">
                <a:latin typeface="Tahoma"/>
                <a:ea typeface="Tahoma"/>
                <a:cs typeface="Tahoma"/>
                <a:sym typeface="Tahoma"/>
              </a:rPr>
              <a:t>RANDOM WORDS  GENERATOR</a:t>
            </a:r>
            <a:endParaRPr sz="1900">
              <a:latin typeface="Tahoma"/>
              <a:ea typeface="Tahoma"/>
              <a:cs typeface="Tahoma"/>
              <a:sym typeface="Tahoma"/>
            </a:endParaRPr>
          </a:p>
        </p:txBody>
      </p:sp>
      <p:grpSp>
        <p:nvGrpSpPr>
          <p:cNvPr id="1137" name="Google Shape;1137;p92"/>
          <p:cNvGrpSpPr/>
          <p:nvPr/>
        </p:nvGrpSpPr>
        <p:grpSpPr>
          <a:xfrm>
            <a:off x="6718050" y="3571175"/>
            <a:ext cx="1409700" cy="1262524"/>
            <a:chOff x="6718050" y="3571175"/>
            <a:chExt cx="1409700" cy="1262524"/>
          </a:xfrm>
        </p:grpSpPr>
        <p:pic>
          <p:nvPicPr>
            <p:cNvPr id="1138" name="Google Shape;1138;p92"/>
            <p:cNvPicPr preferRelativeResize="0"/>
            <p:nvPr/>
          </p:nvPicPr>
          <p:blipFill rotWithShape="1">
            <a:blip r:embed="rId6">
              <a:alphaModFix/>
            </a:blip>
            <a:srcRect/>
            <a:stretch/>
          </p:blipFill>
          <p:spPr>
            <a:xfrm>
              <a:off x="6718050" y="3571175"/>
              <a:ext cx="1409700" cy="1262524"/>
            </a:xfrm>
            <a:prstGeom prst="rect">
              <a:avLst/>
            </a:prstGeom>
            <a:noFill/>
            <a:ln>
              <a:noFill/>
            </a:ln>
          </p:spPr>
        </p:pic>
        <p:pic>
          <p:nvPicPr>
            <p:cNvPr id="1139" name="Google Shape;1139;p92"/>
            <p:cNvPicPr preferRelativeResize="0"/>
            <p:nvPr/>
          </p:nvPicPr>
          <p:blipFill rotWithShape="1">
            <a:blip r:embed="rId10">
              <a:alphaModFix/>
            </a:blip>
            <a:srcRect/>
            <a:stretch/>
          </p:blipFill>
          <p:spPr>
            <a:xfrm>
              <a:off x="6775200" y="3609275"/>
              <a:ext cx="1295399" cy="1148223"/>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3"/>
          <p:cNvSpPr txBox="1">
            <a:spLocks noGrp="1"/>
          </p:cNvSpPr>
          <p:nvPr>
            <p:ph type="title"/>
          </p:nvPr>
        </p:nvSpPr>
        <p:spPr>
          <a:xfrm>
            <a:off x="384725" y="120600"/>
            <a:ext cx="5174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What are Mind Maps</a:t>
            </a:r>
            <a:endParaRPr/>
          </a:p>
        </p:txBody>
      </p:sp>
      <p:grpSp>
        <p:nvGrpSpPr>
          <p:cNvPr id="1145" name="Google Shape;1145;p93"/>
          <p:cNvGrpSpPr/>
          <p:nvPr/>
        </p:nvGrpSpPr>
        <p:grpSpPr>
          <a:xfrm>
            <a:off x="7812075" y="18832"/>
            <a:ext cx="1268151" cy="1262517"/>
            <a:chOff x="7812075" y="18832"/>
            <a:chExt cx="1268151" cy="1262517"/>
          </a:xfrm>
        </p:grpSpPr>
        <p:pic>
          <p:nvPicPr>
            <p:cNvPr id="1146" name="Google Shape;1146;p93"/>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47" name="Google Shape;1147;p93"/>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48" name="Google Shape;1148;p93"/>
          <p:cNvGrpSpPr/>
          <p:nvPr/>
        </p:nvGrpSpPr>
        <p:grpSpPr>
          <a:xfrm>
            <a:off x="5501900" y="2047775"/>
            <a:ext cx="3463750" cy="2322301"/>
            <a:chOff x="5501900" y="2047775"/>
            <a:chExt cx="3463750" cy="2322301"/>
          </a:xfrm>
        </p:grpSpPr>
        <p:pic>
          <p:nvPicPr>
            <p:cNvPr id="1149" name="Google Shape;1149;p93"/>
            <p:cNvPicPr preferRelativeResize="0"/>
            <p:nvPr/>
          </p:nvPicPr>
          <p:blipFill rotWithShape="1">
            <a:blip r:embed="rId5">
              <a:alphaModFix/>
            </a:blip>
            <a:srcRect/>
            <a:stretch/>
          </p:blipFill>
          <p:spPr>
            <a:xfrm>
              <a:off x="5501900" y="2047775"/>
              <a:ext cx="3463750" cy="2322301"/>
            </a:xfrm>
            <a:prstGeom prst="rect">
              <a:avLst/>
            </a:prstGeom>
            <a:noFill/>
            <a:ln>
              <a:noFill/>
            </a:ln>
          </p:spPr>
        </p:pic>
        <p:pic>
          <p:nvPicPr>
            <p:cNvPr id="1150" name="Google Shape;1150;p93"/>
            <p:cNvPicPr preferRelativeResize="0"/>
            <p:nvPr/>
          </p:nvPicPr>
          <p:blipFill rotWithShape="1">
            <a:blip r:embed="rId6">
              <a:alphaModFix/>
            </a:blip>
            <a:srcRect/>
            <a:stretch/>
          </p:blipFill>
          <p:spPr>
            <a:xfrm>
              <a:off x="5559050" y="2085875"/>
              <a:ext cx="3349449" cy="2208000"/>
            </a:xfrm>
            <a:prstGeom prst="rect">
              <a:avLst/>
            </a:prstGeom>
            <a:noFill/>
            <a:ln>
              <a:noFill/>
            </a:ln>
          </p:spPr>
        </p:pic>
      </p:grpSp>
      <p:sp>
        <p:nvSpPr>
          <p:cNvPr id="1151" name="Google Shape;1151;p93"/>
          <p:cNvSpPr txBox="1"/>
          <p:nvPr/>
        </p:nvSpPr>
        <p:spPr>
          <a:xfrm>
            <a:off x="343525" y="1062613"/>
            <a:ext cx="7203440" cy="324104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A diagram in which information is represented visually, usually with a  central idea placed in the middle and associated ideas arranged around  it.</a:t>
            </a:r>
            <a:endParaRPr sz="1700">
              <a:latin typeface="Tahoma"/>
              <a:ea typeface="Tahoma"/>
              <a:cs typeface="Tahoma"/>
              <a:sym typeface="Tahoma"/>
            </a:endParaRPr>
          </a:p>
          <a:p>
            <a:pPr marL="0" marR="0" lvl="0" indent="0" algn="l" rtl="0">
              <a:lnSpc>
                <a:spcPct val="100000"/>
              </a:lnSpc>
              <a:spcBef>
                <a:spcPts val="40"/>
              </a:spcBef>
              <a:spcAft>
                <a:spcPts val="0"/>
              </a:spcAft>
              <a:buNone/>
            </a:pPr>
            <a:endParaRPr sz="2350">
              <a:latin typeface="Tahoma"/>
              <a:ea typeface="Tahoma"/>
              <a:cs typeface="Tahoma"/>
              <a:sym typeface="Tahoma"/>
            </a:endParaRPr>
          </a:p>
          <a:p>
            <a:pPr marL="12700" marR="2369820" lvl="0" indent="0" algn="l" rtl="0">
              <a:lnSpc>
                <a:spcPct val="100000"/>
              </a:lnSpc>
              <a:spcBef>
                <a:spcPts val="0"/>
              </a:spcBef>
              <a:spcAft>
                <a:spcPts val="0"/>
              </a:spcAft>
              <a:buNone/>
            </a:pPr>
            <a:r>
              <a:rPr lang="en-GB" sz="1700">
                <a:latin typeface="Tahoma"/>
                <a:ea typeface="Tahoma"/>
                <a:cs typeface="Tahoma"/>
                <a:sym typeface="Tahoma"/>
              </a:rPr>
              <a:t>A mind map involves </a:t>
            </a:r>
            <a:r>
              <a:rPr lang="en-GB" sz="1700" b="1">
                <a:latin typeface="Arial"/>
                <a:ea typeface="Arial"/>
                <a:cs typeface="Arial"/>
                <a:sym typeface="Arial"/>
              </a:rPr>
              <a:t>writing down a central  theme </a:t>
            </a:r>
            <a:r>
              <a:rPr lang="en-GB" sz="1700">
                <a:latin typeface="Tahoma"/>
                <a:ea typeface="Tahoma"/>
                <a:cs typeface="Tahoma"/>
                <a:sym typeface="Tahoma"/>
              </a:rPr>
              <a:t>and </a:t>
            </a:r>
            <a:r>
              <a:rPr lang="en-GB" sz="1700" b="1">
                <a:latin typeface="Arial"/>
                <a:ea typeface="Arial"/>
                <a:cs typeface="Arial"/>
                <a:sym typeface="Arial"/>
              </a:rPr>
              <a:t>thinking of new and related ideas  </a:t>
            </a:r>
            <a:r>
              <a:rPr lang="en-GB" sz="1700">
                <a:latin typeface="Tahoma"/>
                <a:ea typeface="Tahoma"/>
                <a:cs typeface="Tahoma"/>
                <a:sym typeface="Tahoma"/>
              </a:rPr>
              <a:t>which radiate out from the centre.</a:t>
            </a:r>
            <a:endParaRPr sz="1700">
              <a:latin typeface="Tahoma"/>
              <a:ea typeface="Tahoma"/>
              <a:cs typeface="Tahoma"/>
              <a:sym typeface="Tahoma"/>
            </a:endParaRPr>
          </a:p>
          <a:p>
            <a:pPr marL="12700" marR="2423160" lvl="0" indent="0" algn="l" rtl="0">
              <a:lnSpc>
                <a:spcPct val="100000"/>
              </a:lnSpc>
              <a:spcBef>
                <a:spcPts val="0"/>
              </a:spcBef>
              <a:spcAft>
                <a:spcPts val="0"/>
              </a:spcAft>
              <a:buNone/>
            </a:pPr>
            <a:r>
              <a:rPr lang="en-GB" sz="1700">
                <a:latin typeface="Tahoma"/>
                <a:ea typeface="Tahoma"/>
                <a:cs typeface="Tahoma"/>
                <a:sym typeface="Tahoma"/>
              </a:rPr>
              <a:t>By focusing on </a:t>
            </a:r>
            <a:r>
              <a:rPr lang="en-GB" sz="1700" b="1">
                <a:latin typeface="Arial"/>
                <a:ea typeface="Arial"/>
                <a:cs typeface="Arial"/>
                <a:sym typeface="Arial"/>
              </a:rPr>
              <a:t>key ideas </a:t>
            </a:r>
            <a:r>
              <a:rPr lang="en-GB" sz="1700">
                <a:latin typeface="Tahoma"/>
                <a:ea typeface="Tahoma"/>
                <a:cs typeface="Tahoma"/>
                <a:sym typeface="Tahoma"/>
              </a:rPr>
              <a:t>written down in your  own words and looking for </a:t>
            </a:r>
            <a:r>
              <a:rPr lang="en-GB" sz="1700" b="1">
                <a:latin typeface="Arial"/>
                <a:ea typeface="Arial"/>
                <a:cs typeface="Arial"/>
                <a:sym typeface="Arial"/>
              </a:rPr>
              <a:t>connections  between them</a:t>
            </a:r>
            <a:r>
              <a:rPr lang="en-GB" sz="1700">
                <a:latin typeface="Tahoma"/>
                <a:ea typeface="Tahoma"/>
                <a:cs typeface="Tahoma"/>
                <a:sym typeface="Tahoma"/>
              </a:rPr>
              <a:t>, you can map knowledge in a  way that will help you to better understand and  retain information.</a:t>
            </a:r>
            <a:endParaRPr sz="1700">
              <a:latin typeface="Tahoma"/>
              <a:ea typeface="Tahoma"/>
              <a:cs typeface="Tahoma"/>
              <a:sym typeface="Tahom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94"/>
          <p:cNvSpPr txBox="1">
            <a:spLocks noGrp="1"/>
          </p:cNvSpPr>
          <p:nvPr>
            <p:ph type="title"/>
          </p:nvPr>
        </p:nvSpPr>
        <p:spPr>
          <a:xfrm>
            <a:off x="384725" y="120590"/>
            <a:ext cx="66897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 - Mind Maps</a:t>
            </a:r>
            <a:endParaRPr/>
          </a:p>
        </p:txBody>
      </p:sp>
      <p:grpSp>
        <p:nvGrpSpPr>
          <p:cNvPr id="1157" name="Google Shape;1157;p94"/>
          <p:cNvGrpSpPr/>
          <p:nvPr/>
        </p:nvGrpSpPr>
        <p:grpSpPr>
          <a:xfrm>
            <a:off x="7812075" y="18832"/>
            <a:ext cx="1268151" cy="1262517"/>
            <a:chOff x="7812075" y="18832"/>
            <a:chExt cx="1268151" cy="1262517"/>
          </a:xfrm>
        </p:grpSpPr>
        <p:pic>
          <p:nvPicPr>
            <p:cNvPr id="1158" name="Google Shape;1158;p94"/>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59" name="Google Shape;1159;p94"/>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160" name="Google Shape;1160;p94"/>
          <p:cNvPicPr preferRelativeResize="0"/>
          <p:nvPr/>
        </p:nvPicPr>
        <p:blipFill rotWithShape="1">
          <a:blip r:embed="rId5">
            <a:alphaModFix/>
          </a:blip>
          <a:srcRect/>
          <a:stretch/>
        </p:blipFill>
        <p:spPr>
          <a:xfrm>
            <a:off x="1147050" y="1492649"/>
            <a:ext cx="6080749" cy="342042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95"/>
          <p:cNvSpPr txBox="1">
            <a:spLocks noGrp="1"/>
          </p:cNvSpPr>
          <p:nvPr>
            <p:ph type="title"/>
          </p:nvPr>
        </p:nvSpPr>
        <p:spPr>
          <a:xfrm>
            <a:off x="460925" y="273000"/>
            <a:ext cx="8509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Activity on Problem Solving - Use Mind Maps</a:t>
            </a:r>
            <a:endParaRPr/>
          </a:p>
        </p:txBody>
      </p:sp>
      <p:grpSp>
        <p:nvGrpSpPr>
          <p:cNvPr id="1166" name="Google Shape;1166;p95"/>
          <p:cNvGrpSpPr/>
          <p:nvPr/>
        </p:nvGrpSpPr>
        <p:grpSpPr>
          <a:xfrm>
            <a:off x="476250" y="1038124"/>
            <a:ext cx="7871201" cy="3100525"/>
            <a:chOff x="476250" y="1038124"/>
            <a:chExt cx="7871201" cy="3100525"/>
          </a:xfrm>
        </p:grpSpPr>
        <p:pic>
          <p:nvPicPr>
            <p:cNvPr id="1167" name="Google Shape;1167;p95"/>
            <p:cNvPicPr preferRelativeResize="0"/>
            <p:nvPr/>
          </p:nvPicPr>
          <p:blipFill rotWithShape="1">
            <a:blip r:embed="rId3">
              <a:alphaModFix/>
            </a:blip>
            <a:srcRect/>
            <a:stretch/>
          </p:blipFill>
          <p:spPr>
            <a:xfrm>
              <a:off x="476250" y="1038124"/>
              <a:ext cx="7871201" cy="3100525"/>
            </a:xfrm>
            <a:prstGeom prst="rect">
              <a:avLst/>
            </a:prstGeom>
            <a:noFill/>
            <a:ln>
              <a:noFill/>
            </a:ln>
          </p:spPr>
        </p:pic>
        <p:pic>
          <p:nvPicPr>
            <p:cNvPr id="1168" name="Google Shape;1168;p95"/>
            <p:cNvPicPr preferRelativeResize="0"/>
            <p:nvPr/>
          </p:nvPicPr>
          <p:blipFill rotWithShape="1">
            <a:blip r:embed="rId4">
              <a:alphaModFix/>
            </a:blip>
            <a:srcRect/>
            <a:stretch/>
          </p:blipFill>
          <p:spPr>
            <a:xfrm>
              <a:off x="533400" y="1076225"/>
              <a:ext cx="7756901" cy="2986224"/>
            </a:xfrm>
            <a:prstGeom prst="rect">
              <a:avLst/>
            </a:prstGeom>
            <a:noFill/>
            <a:ln>
              <a:noFill/>
            </a:ln>
          </p:spPr>
        </p:pic>
      </p:grpSp>
      <p:sp>
        <p:nvSpPr>
          <p:cNvPr id="1169" name="Google Shape;1169;p95"/>
          <p:cNvSpPr txBox="1"/>
          <p:nvPr/>
        </p:nvSpPr>
        <p:spPr>
          <a:xfrm>
            <a:off x="1029325" y="4263014"/>
            <a:ext cx="6969759" cy="543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Create a mind map to show what options and alternatives you have if  your car is not starting?</a:t>
            </a:r>
            <a:endParaRPr sz="1700">
              <a:latin typeface="Tahoma"/>
              <a:ea typeface="Tahoma"/>
              <a:cs typeface="Tahoma"/>
              <a:sym typeface="Tahom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96"/>
          <p:cNvSpPr txBox="1">
            <a:spLocks noGrp="1"/>
          </p:cNvSpPr>
          <p:nvPr>
            <p:ph type="title"/>
          </p:nvPr>
        </p:nvSpPr>
        <p:spPr>
          <a:xfrm>
            <a:off x="384725" y="120590"/>
            <a:ext cx="66960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 - Brainstorm</a:t>
            </a:r>
            <a:endParaRPr/>
          </a:p>
        </p:txBody>
      </p:sp>
      <p:grpSp>
        <p:nvGrpSpPr>
          <p:cNvPr id="1175" name="Google Shape;1175;p96"/>
          <p:cNvGrpSpPr/>
          <p:nvPr/>
        </p:nvGrpSpPr>
        <p:grpSpPr>
          <a:xfrm>
            <a:off x="7812075" y="18832"/>
            <a:ext cx="1268151" cy="1262517"/>
            <a:chOff x="7812075" y="18832"/>
            <a:chExt cx="1268151" cy="1262517"/>
          </a:xfrm>
        </p:grpSpPr>
        <p:pic>
          <p:nvPicPr>
            <p:cNvPr id="1176" name="Google Shape;1176;p9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77" name="Google Shape;1177;p9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78" name="Google Shape;1178;p96"/>
          <p:cNvGrpSpPr/>
          <p:nvPr/>
        </p:nvGrpSpPr>
        <p:grpSpPr>
          <a:xfrm>
            <a:off x="5708350" y="1733400"/>
            <a:ext cx="3087800" cy="2017348"/>
            <a:chOff x="5708350" y="1733400"/>
            <a:chExt cx="3087800" cy="2017348"/>
          </a:xfrm>
        </p:grpSpPr>
        <p:pic>
          <p:nvPicPr>
            <p:cNvPr id="1179" name="Google Shape;1179;p96"/>
            <p:cNvPicPr preferRelativeResize="0"/>
            <p:nvPr/>
          </p:nvPicPr>
          <p:blipFill rotWithShape="1">
            <a:blip r:embed="rId5">
              <a:alphaModFix/>
            </a:blip>
            <a:srcRect/>
            <a:stretch/>
          </p:blipFill>
          <p:spPr>
            <a:xfrm>
              <a:off x="5708350" y="1733400"/>
              <a:ext cx="3087800" cy="2017348"/>
            </a:xfrm>
            <a:prstGeom prst="rect">
              <a:avLst/>
            </a:prstGeom>
            <a:noFill/>
            <a:ln>
              <a:noFill/>
            </a:ln>
          </p:spPr>
        </p:pic>
        <p:pic>
          <p:nvPicPr>
            <p:cNvPr id="1180" name="Google Shape;1180;p96"/>
            <p:cNvPicPr preferRelativeResize="0"/>
            <p:nvPr/>
          </p:nvPicPr>
          <p:blipFill rotWithShape="1">
            <a:blip r:embed="rId6">
              <a:alphaModFix/>
            </a:blip>
            <a:srcRect/>
            <a:stretch/>
          </p:blipFill>
          <p:spPr>
            <a:xfrm>
              <a:off x="5765500" y="1771500"/>
              <a:ext cx="2973499" cy="1903047"/>
            </a:xfrm>
            <a:prstGeom prst="rect">
              <a:avLst/>
            </a:prstGeom>
            <a:noFill/>
            <a:ln>
              <a:noFill/>
            </a:ln>
          </p:spPr>
        </p:pic>
      </p:grpSp>
      <p:sp>
        <p:nvSpPr>
          <p:cNvPr id="1181" name="Google Shape;1181;p96"/>
          <p:cNvSpPr txBox="1"/>
          <p:nvPr/>
        </p:nvSpPr>
        <p:spPr>
          <a:xfrm>
            <a:off x="482980" y="1233039"/>
            <a:ext cx="4522470" cy="2875280"/>
          </a:xfrm>
          <a:prstGeom prst="rect">
            <a:avLst/>
          </a:prstGeom>
          <a:noFill/>
          <a:ln>
            <a:noFill/>
          </a:ln>
        </p:spPr>
        <p:txBody>
          <a:bodyPr spcFirstLastPara="1" wrap="square" lIns="0" tIns="12700" rIns="0" bIns="0" anchor="t" anchorCtr="0">
            <a:spAutoFit/>
          </a:bodyPr>
          <a:lstStyle/>
          <a:p>
            <a:pPr marL="371475" marR="0"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Brainstorming is a </a:t>
            </a:r>
            <a:r>
              <a:rPr lang="en-GB" sz="1700" b="1">
                <a:latin typeface="Arial"/>
                <a:ea typeface="Arial"/>
                <a:cs typeface="Arial"/>
                <a:sym typeface="Arial"/>
              </a:rPr>
              <a:t>group</a:t>
            </a:r>
            <a:endParaRPr sz="1700">
              <a:latin typeface="Arial"/>
              <a:ea typeface="Arial"/>
              <a:cs typeface="Arial"/>
              <a:sym typeface="Arial"/>
            </a:endParaRPr>
          </a:p>
          <a:p>
            <a:pPr marL="371475" marR="175895" lvl="0" indent="0" algn="l" rtl="0">
              <a:lnSpc>
                <a:spcPct val="100000"/>
              </a:lnSpc>
              <a:spcBef>
                <a:spcPts val="0"/>
              </a:spcBef>
              <a:spcAft>
                <a:spcPts val="0"/>
              </a:spcAft>
              <a:buNone/>
            </a:pPr>
            <a:r>
              <a:rPr lang="en-GB" sz="1700" b="1">
                <a:latin typeface="Arial"/>
                <a:ea typeface="Arial"/>
                <a:cs typeface="Arial"/>
                <a:sym typeface="Arial"/>
              </a:rPr>
              <a:t>problem-solving method </a:t>
            </a:r>
            <a:r>
              <a:rPr lang="en-GB" sz="1700">
                <a:latin typeface="Tahoma"/>
                <a:ea typeface="Tahoma"/>
                <a:cs typeface="Tahoma"/>
                <a:sym typeface="Tahoma"/>
              </a:rPr>
              <a:t>that involves  the </a:t>
            </a:r>
            <a:r>
              <a:rPr lang="en-GB" sz="1700" b="1">
                <a:latin typeface="Arial"/>
                <a:ea typeface="Arial"/>
                <a:cs typeface="Arial"/>
                <a:sym typeface="Arial"/>
              </a:rPr>
              <a:t>spontaneous contribution </a:t>
            </a:r>
            <a:r>
              <a:rPr lang="en-GB" sz="1700">
                <a:latin typeface="Tahoma"/>
                <a:ea typeface="Tahoma"/>
                <a:cs typeface="Tahoma"/>
                <a:sym typeface="Tahoma"/>
              </a:rPr>
              <a:t>of  creative ideas and solutions</a:t>
            </a:r>
            <a:endParaRPr sz="1700">
              <a:latin typeface="Tahoma"/>
              <a:ea typeface="Tahoma"/>
              <a:cs typeface="Tahoma"/>
              <a:sym typeface="Tahoma"/>
            </a:endParaRPr>
          </a:p>
          <a:p>
            <a:pPr marL="371475" marR="5080" lvl="0" indent="-359410" algn="l" rtl="0">
              <a:lnSpc>
                <a:spcPct val="100000"/>
              </a:lnSpc>
              <a:spcBef>
                <a:spcPts val="2040"/>
              </a:spcBef>
              <a:spcAft>
                <a:spcPts val="0"/>
              </a:spcAft>
              <a:buSzPts val="1700"/>
              <a:buFont typeface="Arial"/>
              <a:buChar char="●"/>
            </a:pPr>
            <a:r>
              <a:rPr lang="en-GB" sz="1700">
                <a:latin typeface="Tahoma"/>
                <a:ea typeface="Tahoma"/>
                <a:cs typeface="Tahoma"/>
                <a:sym typeface="Tahoma"/>
              </a:rPr>
              <a:t>This technique requires intensive,  freewheeling discussion in which every  member of the group is </a:t>
            </a:r>
            <a:r>
              <a:rPr lang="en-GB" sz="1700" b="1">
                <a:latin typeface="Arial"/>
                <a:ea typeface="Arial"/>
                <a:cs typeface="Arial"/>
                <a:sym typeface="Arial"/>
              </a:rPr>
              <a:t>encouraged to  think aloud </a:t>
            </a:r>
            <a:r>
              <a:rPr lang="en-GB" sz="1700">
                <a:latin typeface="Tahoma"/>
                <a:ea typeface="Tahoma"/>
                <a:cs typeface="Tahoma"/>
                <a:sym typeface="Tahoma"/>
              </a:rPr>
              <a:t>and </a:t>
            </a:r>
            <a:r>
              <a:rPr lang="en-GB" sz="1700" b="1">
                <a:latin typeface="Arial"/>
                <a:ea typeface="Arial"/>
                <a:cs typeface="Arial"/>
                <a:sym typeface="Arial"/>
              </a:rPr>
              <a:t>suggest as many ideas  </a:t>
            </a:r>
            <a:r>
              <a:rPr lang="en-GB" sz="1700">
                <a:latin typeface="Tahoma"/>
                <a:ea typeface="Tahoma"/>
                <a:cs typeface="Tahoma"/>
                <a:sym typeface="Tahoma"/>
              </a:rPr>
              <a:t>as possible based on their </a:t>
            </a:r>
            <a:r>
              <a:rPr lang="en-GB" sz="1700" b="1">
                <a:latin typeface="Arial"/>
                <a:ea typeface="Arial"/>
                <a:cs typeface="Arial"/>
                <a:sym typeface="Arial"/>
              </a:rPr>
              <a:t>diverse  knowledge.</a:t>
            </a:r>
            <a:endParaRPr sz="1700">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185"/>
        <p:cNvGrpSpPr/>
        <p:nvPr/>
      </p:nvGrpSpPr>
      <p:grpSpPr>
        <a:xfrm>
          <a:off x="0" y="0"/>
          <a:ext cx="0" cy="0"/>
          <a:chOff x="0" y="0"/>
          <a:chExt cx="0" cy="0"/>
        </a:xfrm>
      </p:grpSpPr>
      <p:sp>
        <p:nvSpPr>
          <p:cNvPr id="1186" name="Google Shape;1186;p97"/>
          <p:cNvSpPr txBox="1"/>
          <p:nvPr/>
        </p:nvSpPr>
        <p:spPr>
          <a:xfrm>
            <a:off x="384725" y="120590"/>
            <a:ext cx="660019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Brainstorm discussion on Artiﬁcial Intelligence</a:t>
            </a:r>
            <a:endParaRPr sz="3200">
              <a:latin typeface="Tahoma"/>
              <a:ea typeface="Tahoma"/>
              <a:cs typeface="Tahoma"/>
              <a:sym typeface="Tahoma"/>
            </a:endParaRPr>
          </a:p>
        </p:txBody>
      </p:sp>
      <p:grpSp>
        <p:nvGrpSpPr>
          <p:cNvPr id="1187" name="Google Shape;1187;p97"/>
          <p:cNvGrpSpPr/>
          <p:nvPr/>
        </p:nvGrpSpPr>
        <p:grpSpPr>
          <a:xfrm>
            <a:off x="7812075" y="18832"/>
            <a:ext cx="1268151" cy="1262517"/>
            <a:chOff x="7812075" y="18832"/>
            <a:chExt cx="1268151" cy="1262517"/>
          </a:xfrm>
        </p:grpSpPr>
        <p:pic>
          <p:nvPicPr>
            <p:cNvPr id="1188" name="Google Shape;1188;p9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89" name="Google Shape;1189;p9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90" name="Google Shape;1190;p97"/>
          <p:cNvGrpSpPr/>
          <p:nvPr/>
        </p:nvGrpSpPr>
        <p:grpSpPr>
          <a:xfrm>
            <a:off x="5708350" y="1733400"/>
            <a:ext cx="3087800" cy="2017348"/>
            <a:chOff x="5708350" y="1733400"/>
            <a:chExt cx="3087800" cy="2017348"/>
          </a:xfrm>
        </p:grpSpPr>
        <p:pic>
          <p:nvPicPr>
            <p:cNvPr id="1191" name="Google Shape;1191;p97"/>
            <p:cNvPicPr preferRelativeResize="0"/>
            <p:nvPr/>
          </p:nvPicPr>
          <p:blipFill rotWithShape="1">
            <a:blip r:embed="rId5">
              <a:alphaModFix/>
            </a:blip>
            <a:srcRect/>
            <a:stretch/>
          </p:blipFill>
          <p:spPr>
            <a:xfrm>
              <a:off x="5708350" y="1733400"/>
              <a:ext cx="3087800" cy="2017348"/>
            </a:xfrm>
            <a:prstGeom prst="rect">
              <a:avLst/>
            </a:prstGeom>
            <a:noFill/>
            <a:ln>
              <a:noFill/>
            </a:ln>
          </p:spPr>
        </p:pic>
        <p:pic>
          <p:nvPicPr>
            <p:cNvPr id="1192" name="Google Shape;1192;p97"/>
            <p:cNvPicPr preferRelativeResize="0"/>
            <p:nvPr/>
          </p:nvPicPr>
          <p:blipFill rotWithShape="1">
            <a:blip r:embed="rId6">
              <a:alphaModFix/>
            </a:blip>
            <a:srcRect/>
            <a:stretch/>
          </p:blipFill>
          <p:spPr>
            <a:xfrm>
              <a:off x="5765500" y="1771500"/>
              <a:ext cx="2973499" cy="1903047"/>
            </a:xfrm>
            <a:prstGeom prst="rect">
              <a:avLst/>
            </a:prstGeom>
            <a:noFill/>
            <a:ln>
              <a:noFill/>
            </a:ln>
          </p:spPr>
        </p:pic>
      </p:grpSp>
      <p:sp>
        <p:nvSpPr>
          <p:cNvPr id="1193" name="Google Shape;1193;p97"/>
          <p:cNvSpPr txBox="1"/>
          <p:nvPr/>
        </p:nvSpPr>
        <p:spPr>
          <a:xfrm>
            <a:off x="460925" y="1233039"/>
            <a:ext cx="4312285" cy="543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Brainstorm around the concept of Artiﬁcial  Intelligence - a boon or a bane</a:t>
            </a:r>
            <a:r>
              <a:rPr lang="en-GB" sz="1700" b="1">
                <a:latin typeface="Arial"/>
                <a:ea typeface="Arial"/>
                <a:cs typeface="Arial"/>
                <a:sym typeface="Arial"/>
              </a:rPr>
              <a:t>.</a:t>
            </a:r>
            <a:endParaRPr sz="1700">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98"/>
          <p:cNvSpPr txBox="1">
            <a:spLocks noGrp="1"/>
          </p:cNvSpPr>
          <p:nvPr>
            <p:ph type="title"/>
          </p:nvPr>
        </p:nvSpPr>
        <p:spPr>
          <a:xfrm>
            <a:off x="384725" y="120590"/>
            <a:ext cx="66922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 - Random words generator</a:t>
            </a:r>
            <a:endParaRPr/>
          </a:p>
        </p:txBody>
      </p:sp>
      <p:grpSp>
        <p:nvGrpSpPr>
          <p:cNvPr id="1199" name="Google Shape;1199;p98"/>
          <p:cNvGrpSpPr/>
          <p:nvPr/>
        </p:nvGrpSpPr>
        <p:grpSpPr>
          <a:xfrm>
            <a:off x="7812075" y="18832"/>
            <a:ext cx="1268151" cy="1262517"/>
            <a:chOff x="7812075" y="18832"/>
            <a:chExt cx="1268151" cy="1262517"/>
          </a:xfrm>
        </p:grpSpPr>
        <p:pic>
          <p:nvPicPr>
            <p:cNvPr id="1200" name="Google Shape;1200;p9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201" name="Google Shape;1201;p9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202" name="Google Shape;1202;p98"/>
          <p:cNvPicPr preferRelativeResize="0"/>
          <p:nvPr/>
        </p:nvPicPr>
        <p:blipFill rotWithShape="1">
          <a:blip r:embed="rId5">
            <a:alphaModFix/>
          </a:blip>
          <a:srcRect/>
          <a:stretch/>
        </p:blipFill>
        <p:spPr>
          <a:xfrm>
            <a:off x="5203377" y="1767478"/>
            <a:ext cx="3758322" cy="1771042"/>
          </a:xfrm>
          <a:prstGeom prst="rect">
            <a:avLst/>
          </a:prstGeom>
          <a:noFill/>
          <a:ln>
            <a:noFill/>
          </a:ln>
        </p:spPr>
      </p:pic>
      <p:sp>
        <p:nvSpPr>
          <p:cNvPr id="1203" name="Google Shape;1203;p98"/>
          <p:cNvSpPr txBox="1"/>
          <p:nvPr/>
        </p:nvSpPr>
        <p:spPr>
          <a:xfrm>
            <a:off x="406780" y="1080639"/>
            <a:ext cx="4345940" cy="3134360"/>
          </a:xfrm>
          <a:prstGeom prst="rect">
            <a:avLst/>
          </a:prstGeom>
          <a:noFill/>
          <a:ln>
            <a:noFill/>
          </a:ln>
        </p:spPr>
        <p:txBody>
          <a:bodyPr spcFirstLastPara="1" wrap="square" lIns="0" tIns="12700" rIns="0" bIns="0" anchor="t" anchorCtr="0">
            <a:spAutoFit/>
          </a:bodyPr>
          <a:lstStyle/>
          <a:p>
            <a:pPr marL="371475" marR="28575"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By exposing our minds to </a:t>
            </a:r>
            <a:r>
              <a:rPr lang="en-GB" sz="1700" b="1">
                <a:latin typeface="Arial"/>
                <a:ea typeface="Arial"/>
                <a:cs typeface="Arial"/>
                <a:sym typeface="Arial"/>
              </a:rPr>
              <a:t>random  words that are unconnected </a:t>
            </a:r>
            <a:r>
              <a:rPr lang="en-GB" sz="1700">
                <a:latin typeface="Tahoma"/>
                <a:ea typeface="Tahoma"/>
                <a:cs typeface="Tahoma"/>
                <a:sym typeface="Tahoma"/>
              </a:rPr>
              <a:t>to our  problem or challenge, they </a:t>
            </a:r>
            <a:r>
              <a:rPr lang="en-GB" sz="1700" b="1">
                <a:latin typeface="Arial"/>
                <a:ea typeface="Arial"/>
                <a:cs typeface="Arial"/>
                <a:sym typeface="Arial"/>
              </a:rPr>
              <a:t>provoke  new associations</a:t>
            </a:r>
            <a:r>
              <a:rPr lang="en-GB" sz="1700">
                <a:latin typeface="Tahoma"/>
                <a:ea typeface="Tahoma"/>
                <a:cs typeface="Tahoma"/>
                <a:sym typeface="Tahoma"/>
              </a:rPr>
              <a:t>, much like the ripple  that spreads outward in all directions  after you drop a pebble into a pond.</a:t>
            </a:r>
            <a:endParaRPr sz="1700">
              <a:latin typeface="Tahoma"/>
              <a:ea typeface="Tahoma"/>
              <a:cs typeface="Tahoma"/>
              <a:sym typeface="Tahoma"/>
            </a:endParaRPr>
          </a:p>
          <a:p>
            <a:pPr marL="371475" marR="5080" lvl="0" indent="-359410" algn="l" rtl="0">
              <a:lnSpc>
                <a:spcPct val="100000"/>
              </a:lnSpc>
              <a:spcBef>
                <a:spcPts val="2040"/>
              </a:spcBef>
              <a:spcAft>
                <a:spcPts val="0"/>
              </a:spcAft>
              <a:buSzPts val="1700"/>
              <a:buFont typeface="Arial"/>
              <a:buChar char="●"/>
            </a:pPr>
            <a:r>
              <a:rPr lang="en-GB" sz="1700">
                <a:latin typeface="Tahoma"/>
                <a:ea typeface="Tahoma"/>
                <a:cs typeface="Tahoma"/>
                <a:sym typeface="Tahoma"/>
              </a:rPr>
              <a:t>The </a:t>
            </a:r>
            <a:r>
              <a:rPr lang="en-GB" sz="1700" b="1">
                <a:latin typeface="Arial"/>
                <a:ea typeface="Arial"/>
                <a:cs typeface="Arial"/>
                <a:sym typeface="Arial"/>
              </a:rPr>
              <a:t>mind loves to make connections</a:t>
            </a:r>
            <a:r>
              <a:rPr lang="en-GB" sz="1700">
                <a:latin typeface="Tahoma"/>
                <a:ea typeface="Tahoma"/>
                <a:cs typeface="Tahoma"/>
                <a:sym typeface="Tahoma"/>
              </a:rPr>
              <a:t>,  and will do so, no matter how diﬀerent  two concepts are from each other. We  can use this aspect of the brain’s  “wiring” to do our creative bidding.</a:t>
            </a:r>
            <a:endParaRPr sz="1700">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460925" y="272990"/>
            <a:ext cx="478345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How does problem solving helps?</a:t>
            </a:r>
            <a:endParaRPr/>
          </a:p>
        </p:txBody>
      </p:sp>
      <p:grpSp>
        <p:nvGrpSpPr>
          <p:cNvPr id="191" name="Google Shape;191;p27"/>
          <p:cNvGrpSpPr/>
          <p:nvPr/>
        </p:nvGrpSpPr>
        <p:grpSpPr>
          <a:xfrm>
            <a:off x="251450" y="3975825"/>
            <a:ext cx="6211400" cy="946850"/>
            <a:chOff x="251450" y="3975825"/>
            <a:chExt cx="6211400" cy="946850"/>
          </a:xfrm>
        </p:grpSpPr>
        <p:pic>
          <p:nvPicPr>
            <p:cNvPr id="192" name="Google Shape;192;p27"/>
            <p:cNvPicPr preferRelativeResize="0"/>
            <p:nvPr/>
          </p:nvPicPr>
          <p:blipFill rotWithShape="1">
            <a:blip r:embed="rId3">
              <a:alphaModFix/>
            </a:blip>
            <a:srcRect/>
            <a:stretch/>
          </p:blipFill>
          <p:spPr>
            <a:xfrm>
              <a:off x="5153625" y="3975825"/>
              <a:ext cx="1309225" cy="933600"/>
            </a:xfrm>
            <a:prstGeom prst="rect">
              <a:avLst/>
            </a:prstGeom>
            <a:noFill/>
            <a:ln>
              <a:noFill/>
            </a:ln>
          </p:spPr>
        </p:pic>
        <p:pic>
          <p:nvPicPr>
            <p:cNvPr id="193" name="Google Shape;193;p27"/>
            <p:cNvPicPr preferRelativeResize="0"/>
            <p:nvPr/>
          </p:nvPicPr>
          <p:blipFill rotWithShape="1">
            <a:blip r:embed="rId4">
              <a:alphaModFix/>
            </a:blip>
            <a:srcRect/>
            <a:stretch/>
          </p:blipFill>
          <p:spPr>
            <a:xfrm>
              <a:off x="5210775" y="4013925"/>
              <a:ext cx="1194924" cy="819299"/>
            </a:xfrm>
            <a:prstGeom prst="rect">
              <a:avLst/>
            </a:prstGeom>
            <a:noFill/>
            <a:ln>
              <a:noFill/>
            </a:ln>
          </p:spPr>
        </p:pic>
        <p:pic>
          <p:nvPicPr>
            <p:cNvPr id="194" name="Google Shape;194;p27"/>
            <p:cNvPicPr preferRelativeResize="0"/>
            <p:nvPr/>
          </p:nvPicPr>
          <p:blipFill rotWithShape="1">
            <a:blip r:embed="rId5">
              <a:alphaModFix/>
            </a:blip>
            <a:srcRect/>
            <a:stretch/>
          </p:blipFill>
          <p:spPr>
            <a:xfrm>
              <a:off x="251450" y="3989075"/>
              <a:ext cx="4896000" cy="933600"/>
            </a:xfrm>
            <a:prstGeom prst="rect">
              <a:avLst/>
            </a:prstGeom>
            <a:noFill/>
            <a:ln>
              <a:noFill/>
            </a:ln>
          </p:spPr>
        </p:pic>
      </p:grpSp>
      <p:sp>
        <p:nvSpPr>
          <p:cNvPr id="195" name="Google Shape;195;p27"/>
          <p:cNvSpPr txBox="1"/>
          <p:nvPr/>
        </p:nvSpPr>
        <p:spPr>
          <a:xfrm>
            <a:off x="308600" y="4027175"/>
            <a:ext cx="4782185" cy="819785"/>
          </a:xfrm>
          <a:prstGeom prst="rect">
            <a:avLst/>
          </a:prstGeom>
          <a:solidFill>
            <a:srgbClr val="FFE499"/>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Makes you smart and gain conﬁdence</a:t>
            </a:r>
            <a:endParaRPr sz="1800">
              <a:latin typeface="Tahoma"/>
              <a:ea typeface="Tahoma"/>
              <a:cs typeface="Tahoma"/>
              <a:sym typeface="Tahoma"/>
            </a:endParaRPr>
          </a:p>
        </p:txBody>
      </p:sp>
      <p:pic>
        <p:nvPicPr>
          <p:cNvPr id="196" name="Google Shape;196;p27"/>
          <p:cNvPicPr preferRelativeResize="0"/>
          <p:nvPr/>
        </p:nvPicPr>
        <p:blipFill rotWithShape="1">
          <a:blip r:embed="rId5">
            <a:alphaModFix/>
          </a:blip>
          <a:srcRect/>
          <a:stretch/>
        </p:blipFill>
        <p:spPr>
          <a:xfrm>
            <a:off x="1089650" y="2998475"/>
            <a:ext cx="4896000" cy="933600"/>
          </a:xfrm>
          <a:prstGeom prst="rect">
            <a:avLst/>
          </a:prstGeom>
          <a:noFill/>
          <a:ln>
            <a:noFill/>
          </a:ln>
        </p:spPr>
      </p:pic>
      <p:sp>
        <p:nvSpPr>
          <p:cNvPr id="197" name="Google Shape;197;p27"/>
          <p:cNvSpPr txBox="1"/>
          <p:nvPr/>
        </p:nvSpPr>
        <p:spPr>
          <a:xfrm>
            <a:off x="1146799" y="3036574"/>
            <a:ext cx="4782185" cy="819785"/>
          </a:xfrm>
          <a:prstGeom prst="rect">
            <a:avLst/>
          </a:prstGeom>
          <a:solidFill>
            <a:srgbClr val="FFD966"/>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76225" marR="0" lvl="0" indent="0" algn="l" rtl="0">
              <a:lnSpc>
                <a:spcPct val="100000"/>
              </a:lnSpc>
              <a:spcBef>
                <a:spcPts val="0"/>
              </a:spcBef>
              <a:spcAft>
                <a:spcPts val="0"/>
              </a:spcAft>
              <a:buNone/>
            </a:pPr>
            <a:r>
              <a:rPr lang="en-GB" sz="1800">
                <a:latin typeface="Tahoma"/>
                <a:ea typeface="Tahoma"/>
                <a:cs typeface="Tahoma"/>
                <a:sym typeface="Tahoma"/>
              </a:rPr>
              <a:t>Improves Productivity</a:t>
            </a:r>
            <a:endParaRPr sz="1800">
              <a:latin typeface="Tahoma"/>
              <a:ea typeface="Tahoma"/>
              <a:cs typeface="Tahoma"/>
              <a:sym typeface="Tahoma"/>
            </a:endParaRPr>
          </a:p>
        </p:txBody>
      </p:sp>
      <p:grpSp>
        <p:nvGrpSpPr>
          <p:cNvPr id="198" name="Google Shape;198;p27"/>
          <p:cNvGrpSpPr/>
          <p:nvPr/>
        </p:nvGrpSpPr>
        <p:grpSpPr>
          <a:xfrm>
            <a:off x="6034100" y="2998475"/>
            <a:ext cx="933600" cy="933600"/>
            <a:chOff x="6034100" y="2998475"/>
            <a:chExt cx="933600" cy="933600"/>
          </a:xfrm>
        </p:grpSpPr>
        <p:pic>
          <p:nvPicPr>
            <p:cNvPr id="199" name="Google Shape;199;p27"/>
            <p:cNvPicPr preferRelativeResize="0"/>
            <p:nvPr/>
          </p:nvPicPr>
          <p:blipFill rotWithShape="1">
            <a:blip r:embed="rId6">
              <a:alphaModFix/>
            </a:blip>
            <a:srcRect/>
            <a:stretch/>
          </p:blipFill>
          <p:spPr>
            <a:xfrm>
              <a:off x="6034100" y="2998475"/>
              <a:ext cx="933600" cy="933600"/>
            </a:xfrm>
            <a:prstGeom prst="rect">
              <a:avLst/>
            </a:prstGeom>
            <a:noFill/>
            <a:ln>
              <a:noFill/>
            </a:ln>
          </p:spPr>
        </p:pic>
        <p:pic>
          <p:nvPicPr>
            <p:cNvPr id="200" name="Google Shape;200;p27"/>
            <p:cNvPicPr preferRelativeResize="0"/>
            <p:nvPr/>
          </p:nvPicPr>
          <p:blipFill rotWithShape="1">
            <a:blip r:embed="rId7">
              <a:alphaModFix/>
            </a:blip>
            <a:srcRect/>
            <a:stretch/>
          </p:blipFill>
          <p:spPr>
            <a:xfrm>
              <a:off x="6091250" y="3036575"/>
              <a:ext cx="819299" cy="819299"/>
            </a:xfrm>
            <a:prstGeom prst="rect">
              <a:avLst/>
            </a:prstGeom>
            <a:noFill/>
            <a:ln>
              <a:noFill/>
            </a:ln>
          </p:spPr>
        </p:pic>
      </p:grpSp>
      <p:pic>
        <p:nvPicPr>
          <p:cNvPr id="201" name="Google Shape;201;p27"/>
          <p:cNvPicPr preferRelativeResize="0"/>
          <p:nvPr/>
        </p:nvPicPr>
        <p:blipFill rotWithShape="1">
          <a:blip r:embed="rId5">
            <a:alphaModFix/>
          </a:blip>
          <a:srcRect/>
          <a:stretch/>
        </p:blipFill>
        <p:spPr>
          <a:xfrm>
            <a:off x="2004050" y="2007875"/>
            <a:ext cx="4896000" cy="933600"/>
          </a:xfrm>
          <a:prstGeom prst="rect">
            <a:avLst/>
          </a:prstGeom>
          <a:noFill/>
          <a:ln>
            <a:noFill/>
          </a:ln>
        </p:spPr>
      </p:pic>
      <p:sp>
        <p:nvSpPr>
          <p:cNvPr id="202" name="Google Shape;202;p27"/>
          <p:cNvSpPr txBox="1"/>
          <p:nvPr/>
        </p:nvSpPr>
        <p:spPr>
          <a:xfrm>
            <a:off x="2061199" y="2045974"/>
            <a:ext cx="4782185" cy="819785"/>
          </a:xfrm>
          <a:prstGeom prst="rect">
            <a:avLst/>
          </a:prstGeom>
          <a:solidFill>
            <a:srgbClr val="F1C131"/>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Move to a higher level and grow</a:t>
            </a:r>
            <a:endParaRPr sz="1800">
              <a:latin typeface="Tahoma"/>
              <a:ea typeface="Tahoma"/>
              <a:cs typeface="Tahoma"/>
              <a:sym typeface="Tahoma"/>
            </a:endParaRPr>
          </a:p>
        </p:txBody>
      </p:sp>
      <p:grpSp>
        <p:nvGrpSpPr>
          <p:cNvPr id="203" name="Google Shape;203;p27"/>
          <p:cNvGrpSpPr/>
          <p:nvPr/>
        </p:nvGrpSpPr>
        <p:grpSpPr>
          <a:xfrm>
            <a:off x="6939950" y="2007875"/>
            <a:ext cx="933600" cy="933600"/>
            <a:chOff x="6939950" y="2007875"/>
            <a:chExt cx="933600" cy="933600"/>
          </a:xfrm>
        </p:grpSpPr>
        <p:pic>
          <p:nvPicPr>
            <p:cNvPr id="204" name="Google Shape;204;p27"/>
            <p:cNvPicPr preferRelativeResize="0"/>
            <p:nvPr/>
          </p:nvPicPr>
          <p:blipFill rotWithShape="1">
            <a:blip r:embed="rId6">
              <a:alphaModFix/>
            </a:blip>
            <a:srcRect/>
            <a:stretch/>
          </p:blipFill>
          <p:spPr>
            <a:xfrm>
              <a:off x="6939950" y="2007875"/>
              <a:ext cx="933600" cy="933600"/>
            </a:xfrm>
            <a:prstGeom prst="rect">
              <a:avLst/>
            </a:prstGeom>
            <a:noFill/>
            <a:ln>
              <a:noFill/>
            </a:ln>
          </p:spPr>
        </p:pic>
        <p:pic>
          <p:nvPicPr>
            <p:cNvPr id="205" name="Google Shape;205;p27"/>
            <p:cNvPicPr preferRelativeResize="0"/>
            <p:nvPr/>
          </p:nvPicPr>
          <p:blipFill rotWithShape="1">
            <a:blip r:embed="rId8">
              <a:alphaModFix/>
            </a:blip>
            <a:srcRect/>
            <a:stretch/>
          </p:blipFill>
          <p:spPr>
            <a:xfrm>
              <a:off x="6997100" y="2045975"/>
              <a:ext cx="819299" cy="819299"/>
            </a:xfrm>
            <a:prstGeom prst="rect">
              <a:avLst/>
            </a:prstGeom>
            <a:noFill/>
            <a:ln>
              <a:noFill/>
            </a:ln>
          </p:spPr>
        </p:pic>
      </p:grpSp>
      <p:grpSp>
        <p:nvGrpSpPr>
          <p:cNvPr id="206" name="Google Shape;206;p27"/>
          <p:cNvGrpSpPr/>
          <p:nvPr/>
        </p:nvGrpSpPr>
        <p:grpSpPr>
          <a:xfrm>
            <a:off x="2994650" y="1017275"/>
            <a:ext cx="5852400" cy="933600"/>
            <a:chOff x="2994650" y="1017275"/>
            <a:chExt cx="5852400" cy="933600"/>
          </a:xfrm>
        </p:grpSpPr>
        <p:pic>
          <p:nvPicPr>
            <p:cNvPr id="207" name="Google Shape;207;p27"/>
            <p:cNvPicPr preferRelativeResize="0"/>
            <p:nvPr/>
          </p:nvPicPr>
          <p:blipFill rotWithShape="1">
            <a:blip r:embed="rId6">
              <a:alphaModFix/>
            </a:blip>
            <a:srcRect/>
            <a:stretch/>
          </p:blipFill>
          <p:spPr>
            <a:xfrm>
              <a:off x="7913450" y="1017275"/>
              <a:ext cx="933600" cy="933600"/>
            </a:xfrm>
            <a:prstGeom prst="rect">
              <a:avLst/>
            </a:prstGeom>
            <a:noFill/>
            <a:ln>
              <a:noFill/>
            </a:ln>
          </p:spPr>
        </p:pic>
        <p:pic>
          <p:nvPicPr>
            <p:cNvPr id="208" name="Google Shape;208;p27"/>
            <p:cNvPicPr preferRelativeResize="0"/>
            <p:nvPr/>
          </p:nvPicPr>
          <p:blipFill rotWithShape="1">
            <a:blip r:embed="rId9">
              <a:alphaModFix/>
            </a:blip>
            <a:srcRect/>
            <a:stretch/>
          </p:blipFill>
          <p:spPr>
            <a:xfrm>
              <a:off x="7970600" y="1055375"/>
              <a:ext cx="819299" cy="819299"/>
            </a:xfrm>
            <a:prstGeom prst="rect">
              <a:avLst/>
            </a:prstGeom>
            <a:noFill/>
            <a:ln>
              <a:noFill/>
            </a:ln>
          </p:spPr>
        </p:pic>
        <p:pic>
          <p:nvPicPr>
            <p:cNvPr id="209" name="Google Shape;209;p27"/>
            <p:cNvPicPr preferRelativeResize="0"/>
            <p:nvPr/>
          </p:nvPicPr>
          <p:blipFill rotWithShape="1">
            <a:blip r:embed="rId5">
              <a:alphaModFix/>
            </a:blip>
            <a:srcRect/>
            <a:stretch/>
          </p:blipFill>
          <p:spPr>
            <a:xfrm>
              <a:off x="2994650" y="1017275"/>
              <a:ext cx="4896000" cy="933600"/>
            </a:xfrm>
            <a:prstGeom prst="rect">
              <a:avLst/>
            </a:prstGeom>
            <a:noFill/>
            <a:ln>
              <a:noFill/>
            </a:ln>
          </p:spPr>
        </p:pic>
      </p:grpSp>
      <p:sp>
        <p:nvSpPr>
          <p:cNvPr id="210" name="Google Shape;210;p27"/>
          <p:cNvSpPr txBox="1"/>
          <p:nvPr/>
        </p:nvSpPr>
        <p:spPr>
          <a:xfrm>
            <a:off x="3051799" y="1055375"/>
            <a:ext cx="4782185" cy="819785"/>
          </a:xfrm>
          <a:prstGeom prst="rect">
            <a:avLst/>
          </a:prstGeom>
          <a:solidFill>
            <a:srgbClr val="BE9000"/>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Add value to Organization and Society</a:t>
            </a:r>
            <a:endParaRPr sz="1800">
              <a:latin typeface="Tahoma"/>
              <a:ea typeface="Tahoma"/>
              <a:cs typeface="Tahoma"/>
              <a:sym typeface="Tahom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207"/>
        <p:cNvGrpSpPr/>
        <p:nvPr/>
      </p:nvGrpSpPr>
      <p:grpSpPr>
        <a:xfrm>
          <a:off x="0" y="0"/>
          <a:ext cx="0" cy="0"/>
          <a:chOff x="0" y="0"/>
          <a:chExt cx="0" cy="0"/>
        </a:xfrm>
      </p:grpSpPr>
      <p:sp>
        <p:nvSpPr>
          <p:cNvPr id="1208" name="Google Shape;1208;p99"/>
          <p:cNvSpPr txBox="1">
            <a:spLocks noGrp="1"/>
          </p:cNvSpPr>
          <p:nvPr>
            <p:ph type="title"/>
          </p:nvPr>
        </p:nvSpPr>
        <p:spPr>
          <a:xfrm>
            <a:off x="384725" y="120590"/>
            <a:ext cx="66922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 - Random words generator</a:t>
            </a:r>
            <a:endParaRPr/>
          </a:p>
        </p:txBody>
      </p:sp>
      <p:grpSp>
        <p:nvGrpSpPr>
          <p:cNvPr id="1209" name="Google Shape;1209;p99"/>
          <p:cNvGrpSpPr/>
          <p:nvPr/>
        </p:nvGrpSpPr>
        <p:grpSpPr>
          <a:xfrm>
            <a:off x="7812075" y="18832"/>
            <a:ext cx="1268151" cy="1262517"/>
            <a:chOff x="7812075" y="18832"/>
            <a:chExt cx="1268151" cy="1262517"/>
          </a:xfrm>
        </p:grpSpPr>
        <p:pic>
          <p:nvPicPr>
            <p:cNvPr id="1210" name="Google Shape;1210;p9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211" name="Google Shape;1211;p9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212" name="Google Shape;1212;p99"/>
          <p:cNvPicPr preferRelativeResize="0"/>
          <p:nvPr/>
        </p:nvPicPr>
        <p:blipFill rotWithShape="1">
          <a:blip r:embed="rId5">
            <a:alphaModFix/>
          </a:blip>
          <a:srcRect/>
          <a:stretch/>
        </p:blipFill>
        <p:spPr>
          <a:xfrm>
            <a:off x="5257277" y="2529778"/>
            <a:ext cx="3758323" cy="1771042"/>
          </a:xfrm>
          <a:prstGeom prst="rect">
            <a:avLst/>
          </a:prstGeom>
          <a:noFill/>
          <a:ln>
            <a:noFill/>
          </a:ln>
        </p:spPr>
      </p:pic>
      <p:sp>
        <p:nvSpPr>
          <p:cNvPr id="1213" name="Google Shape;1213;p99"/>
          <p:cNvSpPr txBox="1"/>
          <p:nvPr/>
        </p:nvSpPr>
        <p:spPr>
          <a:xfrm>
            <a:off x="384730" y="1234614"/>
            <a:ext cx="7004100" cy="797700"/>
          </a:xfrm>
          <a:prstGeom prst="rect">
            <a:avLst/>
          </a:prstGeom>
          <a:noFill/>
          <a:ln>
            <a:noFill/>
          </a:ln>
        </p:spPr>
        <p:txBody>
          <a:bodyPr spcFirstLastPara="1" wrap="square" lIns="0" tIns="12700" rIns="0" bIns="0" anchor="t" anchorCtr="0">
            <a:spAutoFit/>
          </a:bodyPr>
          <a:lstStyle/>
          <a:p>
            <a:pPr marL="371475" marR="5080" lvl="0" indent="-359410" algn="just" rtl="0">
              <a:lnSpc>
                <a:spcPct val="100000"/>
              </a:lnSpc>
              <a:spcBef>
                <a:spcPts val="0"/>
              </a:spcBef>
              <a:spcAft>
                <a:spcPts val="0"/>
              </a:spcAft>
              <a:buSzPts val="1700"/>
              <a:buFont typeface="Arial"/>
              <a:buChar char="●"/>
            </a:pPr>
            <a:r>
              <a:rPr lang="en-GB" sz="1700">
                <a:latin typeface="Tahoma"/>
                <a:ea typeface="Tahoma"/>
                <a:cs typeface="Tahoma"/>
                <a:sym typeface="Tahoma"/>
              </a:rPr>
              <a:t>Select a random word: This word must be completely random and  unrelated to your problem or challenge. There are several ways to  ensure this.</a:t>
            </a:r>
            <a:endParaRPr sz="1700">
              <a:latin typeface="Tahoma"/>
              <a:ea typeface="Tahoma"/>
              <a:cs typeface="Tahoma"/>
              <a:sym typeface="Tahom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00"/>
          <p:cNvSpPr/>
          <p:nvPr/>
        </p:nvSpPr>
        <p:spPr>
          <a:xfrm>
            <a:off x="0" y="1694025"/>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19" name="Google Shape;1219;p100"/>
          <p:cNvSpPr txBox="1">
            <a:spLocks noGrp="1"/>
          </p:cNvSpPr>
          <p:nvPr>
            <p:ph type="title"/>
          </p:nvPr>
        </p:nvSpPr>
        <p:spPr>
          <a:xfrm>
            <a:off x="-125" y="1992775"/>
            <a:ext cx="9144000" cy="1040700"/>
          </a:xfrm>
          <a:prstGeom prst="rect">
            <a:avLst/>
          </a:prstGeom>
          <a:noFill/>
          <a:ln>
            <a:noFill/>
          </a:ln>
        </p:spPr>
        <p:txBody>
          <a:bodyPr spcFirstLastPara="1" wrap="square" lIns="0" tIns="34275" rIns="0" bIns="0" anchor="t" anchorCtr="0">
            <a:spAutoFit/>
          </a:bodyPr>
          <a:lstStyle/>
          <a:p>
            <a:pPr marL="751840" marR="5080" lvl="0" indent="-739775" algn="l" rtl="0">
              <a:lnSpc>
                <a:spcPct val="117878"/>
              </a:lnSpc>
              <a:spcBef>
                <a:spcPts val="0"/>
              </a:spcBef>
              <a:spcAft>
                <a:spcPts val="0"/>
              </a:spcAft>
              <a:buNone/>
            </a:pPr>
            <a:r>
              <a:rPr lang="en-GB" sz="3000" b="1" i="1">
                <a:latin typeface="Arial"/>
                <a:ea typeface="Arial"/>
                <a:cs typeface="Arial"/>
                <a:sym typeface="Arial"/>
              </a:rPr>
              <a:t>Asking the right questions is today’s world is more  valuable than getting the right answers</a:t>
            </a:r>
            <a:endParaRPr sz="3000">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223"/>
        <p:cNvGrpSpPr/>
        <p:nvPr/>
      </p:nvGrpSpPr>
      <p:grpSpPr>
        <a:xfrm>
          <a:off x="0" y="0"/>
          <a:ext cx="0" cy="0"/>
          <a:chOff x="0" y="0"/>
          <a:chExt cx="0" cy="0"/>
        </a:xfrm>
      </p:grpSpPr>
      <p:pic>
        <p:nvPicPr>
          <p:cNvPr id="1224" name="Google Shape;1224;p101"/>
          <p:cNvPicPr preferRelativeResize="0"/>
          <p:nvPr/>
        </p:nvPicPr>
        <p:blipFill rotWithShape="1">
          <a:blip r:embed="rId3">
            <a:alphaModFix/>
          </a:blip>
          <a:srcRect/>
          <a:stretch/>
        </p:blipFill>
        <p:spPr>
          <a:xfrm>
            <a:off x="3604424" y="1067125"/>
            <a:ext cx="2087549" cy="3209701"/>
          </a:xfrm>
          <a:prstGeom prst="rect">
            <a:avLst/>
          </a:prstGeom>
          <a:noFill/>
          <a:ln>
            <a:noFill/>
          </a:ln>
        </p:spPr>
      </p:pic>
      <p:sp>
        <p:nvSpPr>
          <p:cNvPr id="1225" name="Google Shape;1225;p101"/>
          <p:cNvSpPr txBox="1">
            <a:spLocks noGrp="1"/>
          </p:cNvSpPr>
          <p:nvPr>
            <p:ph type="title"/>
          </p:nvPr>
        </p:nvSpPr>
        <p:spPr>
          <a:xfrm>
            <a:off x="460925" y="273000"/>
            <a:ext cx="6114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Recommended Book</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229"/>
        <p:cNvGrpSpPr/>
        <p:nvPr/>
      </p:nvGrpSpPr>
      <p:grpSpPr>
        <a:xfrm>
          <a:off x="0" y="0"/>
          <a:ext cx="0" cy="0"/>
          <a:chOff x="0" y="0"/>
          <a:chExt cx="0" cy="0"/>
        </a:xfrm>
      </p:grpSpPr>
      <p:sp>
        <p:nvSpPr>
          <p:cNvPr id="1230" name="Google Shape;1230;p102"/>
          <p:cNvSpPr txBox="1">
            <a:spLocks noGrp="1"/>
          </p:cNvSpPr>
          <p:nvPr>
            <p:ph type="title"/>
          </p:nvPr>
        </p:nvSpPr>
        <p:spPr>
          <a:xfrm>
            <a:off x="460925" y="273000"/>
            <a:ext cx="6122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Recommended Exercise</a:t>
            </a:r>
            <a:endParaRPr/>
          </a:p>
        </p:txBody>
      </p:sp>
      <p:pic>
        <p:nvPicPr>
          <p:cNvPr id="1231" name="Google Shape;1231;p102"/>
          <p:cNvPicPr preferRelativeResize="0"/>
          <p:nvPr/>
        </p:nvPicPr>
        <p:blipFill rotWithShape="1">
          <a:blip r:embed="rId3">
            <a:alphaModFix/>
          </a:blip>
          <a:srcRect/>
          <a:stretch/>
        </p:blipFill>
        <p:spPr>
          <a:xfrm>
            <a:off x="1273400" y="1015225"/>
            <a:ext cx="6057149" cy="34071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235"/>
        <p:cNvGrpSpPr/>
        <p:nvPr/>
      </p:nvGrpSpPr>
      <p:grpSpPr>
        <a:xfrm>
          <a:off x="0" y="0"/>
          <a:ext cx="0" cy="0"/>
          <a:chOff x="0" y="0"/>
          <a:chExt cx="0" cy="0"/>
        </a:xfrm>
      </p:grpSpPr>
      <p:sp>
        <p:nvSpPr>
          <p:cNvPr id="1236" name="Google Shape;1236;p103"/>
          <p:cNvSpPr/>
          <p:nvPr/>
        </p:nvSpPr>
        <p:spPr>
          <a:xfrm>
            <a:off x="0" y="1694025"/>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37" name="Google Shape;1237;p103"/>
          <p:cNvSpPr txBox="1">
            <a:spLocks noGrp="1"/>
          </p:cNvSpPr>
          <p:nvPr>
            <p:ph type="title"/>
          </p:nvPr>
        </p:nvSpPr>
        <p:spPr>
          <a:xfrm>
            <a:off x="903300" y="1629516"/>
            <a:ext cx="7337400" cy="1740000"/>
          </a:xfrm>
          <a:prstGeom prst="rect">
            <a:avLst/>
          </a:prstGeom>
          <a:noFill/>
          <a:ln>
            <a:noFill/>
          </a:ln>
        </p:spPr>
        <p:txBody>
          <a:bodyPr spcFirstLastPara="1" wrap="square" lIns="0" tIns="34275" rIns="0" bIns="0" anchor="t" anchorCtr="0">
            <a:spAutoFit/>
          </a:bodyPr>
          <a:lstStyle/>
          <a:p>
            <a:pPr marL="751840" marR="5080" lvl="0" indent="-739775" algn="l" rtl="0">
              <a:lnSpc>
                <a:spcPct val="117878"/>
              </a:lnSpc>
              <a:spcBef>
                <a:spcPts val="0"/>
              </a:spcBef>
              <a:spcAft>
                <a:spcPts val="0"/>
              </a:spcAft>
              <a:buNone/>
            </a:pPr>
            <a:r>
              <a:rPr lang="en-GB" sz="3300" b="1" i="1">
                <a:latin typeface="Arial"/>
                <a:ea typeface="Arial"/>
                <a:cs typeface="Arial"/>
                <a:sym typeface="Arial"/>
              </a:rPr>
              <a:t>Asking the right questions is today’s world is more  valuable than getting the right answers.</a:t>
            </a:r>
            <a:endParaRPr sz="3300">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1241"/>
        <p:cNvGrpSpPr/>
        <p:nvPr/>
      </p:nvGrpSpPr>
      <p:grpSpPr>
        <a:xfrm>
          <a:off x="0" y="0"/>
          <a:ext cx="0" cy="0"/>
          <a:chOff x="0" y="0"/>
          <a:chExt cx="0" cy="0"/>
        </a:xfrm>
      </p:grpSpPr>
      <p:grpSp>
        <p:nvGrpSpPr>
          <p:cNvPr id="1242" name="Google Shape;1242;p104"/>
          <p:cNvGrpSpPr/>
          <p:nvPr/>
        </p:nvGrpSpPr>
        <p:grpSpPr>
          <a:xfrm>
            <a:off x="-74" y="0"/>
            <a:ext cx="9144074" cy="5143499"/>
            <a:chOff x="-74" y="0"/>
            <a:chExt cx="9144074" cy="5143499"/>
          </a:xfrm>
        </p:grpSpPr>
        <p:pic>
          <p:nvPicPr>
            <p:cNvPr id="1243" name="Google Shape;1243;p104"/>
            <p:cNvPicPr preferRelativeResize="0"/>
            <p:nvPr/>
          </p:nvPicPr>
          <p:blipFill rotWithShape="1">
            <a:blip r:embed="rId3">
              <a:alphaModFix/>
            </a:blip>
            <a:srcRect/>
            <a:stretch/>
          </p:blipFill>
          <p:spPr>
            <a:xfrm>
              <a:off x="-74" y="0"/>
              <a:ext cx="9144074" cy="5143499"/>
            </a:xfrm>
            <a:prstGeom prst="rect">
              <a:avLst/>
            </a:prstGeom>
            <a:noFill/>
            <a:ln>
              <a:noFill/>
            </a:ln>
          </p:spPr>
        </p:pic>
        <p:pic>
          <p:nvPicPr>
            <p:cNvPr id="1244" name="Google Shape;1244;p104"/>
            <p:cNvPicPr preferRelativeResize="0"/>
            <p:nvPr/>
          </p:nvPicPr>
          <p:blipFill rotWithShape="1">
            <a:blip r:embed="rId4">
              <a:alphaModFix/>
            </a:blip>
            <a:srcRect/>
            <a:stretch/>
          </p:blipFill>
          <p:spPr>
            <a:xfrm>
              <a:off x="0" y="0"/>
              <a:ext cx="9143999" cy="5002054"/>
            </a:xfrm>
            <a:prstGeom prst="rect">
              <a:avLst/>
            </a:prstGeom>
            <a:noFill/>
            <a:ln>
              <a:noFill/>
            </a:ln>
          </p:spPr>
        </p:pic>
      </p:grpSp>
      <p:sp>
        <p:nvSpPr>
          <p:cNvPr id="1245" name="Google Shape;1245;p104"/>
          <p:cNvSpPr txBox="1"/>
          <p:nvPr/>
        </p:nvSpPr>
        <p:spPr>
          <a:xfrm>
            <a:off x="3253233" y="308090"/>
            <a:ext cx="26396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Let’s solve a Case!</a:t>
            </a:r>
            <a:endParaRPr sz="3200">
              <a:latin typeface="Tahoma"/>
              <a:ea typeface="Tahoma"/>
              <a:cs typeface="Tahoma"/>
              <a:sym typeface="Tahoma"/>
            </a:endParaRPr>
          </a:p>
        </p:txBody>
      </p:sp>
      <p:sp>
        <p:nvSpPr>
          <p:cNvPr id="1246" name="Google Shape;1246;p104"/>
          <p:cNvSpPr txBox="1"/>
          <p:nvPr/>
        </p:nvSpPr>
        <p:spPr>
          <a:xfrm>
            <a:off x="2948010" y="4036399"/>
            <a:ext cx="32492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b="1">
                <a:latin typeface="Tahoma"/>
                <a:ea typeface="Tahoma"/>
                <a:cs typeface="Tahoma"/>
                <a:sym typeface="Tahoma"/>
              </a:rPr>
              <a:t>Starbucks outlet revenue?</a:t>
            </a:r>
            <a:endParaRPr sz="2200">
              <a:latin typeface="Tahoma"/>
              <a:ea typeface="Tahoma"/>
              <a:cs typeface="Tahoma"/>
              <a:sym typeface="Tahoma"/>
            </a:endParaRPr>
          </a:p>
        </p:txBody>
      </p:sp>
      <p:pic>
        <p:nvPicPr>
          <p:cNvPr id="1247" name="Google Shape;1247;p104"/>
          <p:cNvPicPr preferRelativeResize="0"/>
          <p:nvPr/>
        </p:nvPicPr>
        <p:blipFill rotWithShape="1">
          <a:blip r:embed="rId5">
            <a:alphaModFix/>
          </a:blip>
          <a:srcRect/>
          <a:stretch/>
        </p:blipFill>
        <p:spPr>
          <a:xfrm>
            <a:off x="2791804" y="1568529"/>
            <a:ext cx="3560400" cy="236928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1251"/>
        <p:cNvGrpSpPr/>
        <p:nvPr/>
      </p:nvGrpSpPr>
      <p:grpSpPr>
        <a:xfrm>
          <a:off x="0" y="0"/>
          <a:ext cx="0" cy="0"/>
          <a:chOff x="0" y="0"/>
          <a:chExt cx="0" cy="0"/>
        </a:xfrm>
      </p:grpSpPr>
      <p:sp>
        <p:nvSpPr>
          <p:cNvPr id="1252" name="Google Shape;1252;p105"/>
          <p:cNvSpPr txBox="1">
            <a:spLocks noGrp="1"/>
          </p:cNvSpPr>
          <p:nvPr>
            <p:ph type="title"/>
          </p:nvPr>
        </p:nvSpPr>
        <p:spPr>
          <a:xfrm>
            <a:off x="384725" y="501600"/>
            <a:ext cx="488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Starbucks Revenue</a:t>
            </a:r>
            <a:endParaRPr/>
          </a:p>
        </p:txBody>
      </p:sp>
      <p:sp>
        <p:nvSpPr>
          <p:cNvPr id="1253" name="Google Shape;1253;p105"/>
          <p:cNvSpPr txBox="1">
            <a:spLocks noGrp="1"/>
          </p:cNvSpPr>
          <p:nvPr>
            <p:ph type="body" idx="1"/>
          </p:nvPr>
        </p:nvSpPr>
        <p:spPr>
          <a:xfrm>
            <a:off x="384725" y="1331072"/>
            <a:ext cx="2663190" cy="287845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a:t>Preliminary Questions</a:t>
            </a:r>
            <a:endParaRPr/>
          </a:p>
          <a:p>
            <a:pPr marL="0" lvl="0" indent="0" algn="l" rtl="0">
              <a:lnSpc>
                <a:spcPct val="100000"/>
              </a:lnSpc>
              <a:spcBef>
                <a:spcPts val="20"/>
              </a:spcBef>
              <a:spcAft>
                <a:spcPts val="0"/>
              </a:spcAft>
              <a:buNone/>
            </a:pPr>
            <a:endParaRPr sz="2150"/>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Geography?</a:t>
            </a:r>
            <a:endParaRPr/>
          </a:p>
          <a:p>
            <a:pPr marL="0" lvl="0" indent="0" algn="l" rtl="0">
              <a:lnSpc>
                <a:spcPct val="100000"/>
              </a:lnSpc>
              <a:spcBef>
                <a:spcPts val="25"/>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Business model?</a:t>
            </a:r>
            <a:endParaRPr/>
          </a:p>
          <a:p>
            <a:pPr marL="0" lvl="0" indent="0" algn="l" rtl="0">
              <a:lnSpc>
                <a:spcPct val="100000"/>
              </a:lnSpc>
              <a:spcBef>
                <a:spcPts val="20"/>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What period?</a:t>
            </a:r>
            <a:endParaRPr/>
          </a:p>
          <a:p>
            <a:pPr marL="12700" marR="5080" lvl="0" indent="0" algn="l" rtl="0">
              <a:lnSpc>
                <a:spcPct val="150000"/>
              </a:lnSpc>
              <a:spcBef>
                <a:spcPts val="1535"/>
              </a:spcBef>
              <a:spcAft>
                <a:spcPts val="0"/>
              </a:spcAft>
              <a:buNone/>
            </a:pPr>
            <a:r>
              <a:rPr lang="en-GB"/>
              <a:t>Approach: </a:t>
            </a:r>
            <a:r>
              <a:rPr lang="en-GB" b="0">
                <a:latin typeface="Tahoma"/>
                <a:ea typeface="Tahoma"/>
                <a:cs typeface="Tahoma"/>
                <a:sym typeface="Tahoma"/>
              </a:rPr>
              <a:t>Supply side  Bottleneck - ordering queue</a:t>
            </a:r>
            <a:endParaRPr/>
          </a:p>
        </p:txBody>
      </p:sp>
      <p:sp>
        <p:nvSpPr>
          <p:cNvPr id="1254" name="Google Shape;1254;p105"/>
          <p:cNvSpPr txBox="1"/>
          <p:nvPr/>
        </p:nvSpPr>
        <p:spPr>
          <a:xfrm>
            <a:off x="3663675" y="1331579"/>
            <a:ext cx="81470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Solution</a:t>
            </a:r>
            <a:endParaRPr sz="1500">
              <a:latin typeface="Arial"/>
              <a:ea typeface="Arial"/>
              <a:cs typeface="Arial"/>
              <a:sym typeface="Arial"/>
            </a:endParaRPr>
          </a:p>
        </p:txBody>
      </p:sp>
      <p:sp>
        <p:nvSpPr>
          <p:cNvPr id="1255" name="Google Shape;1255;p105"/>
          <p:cNvSpPr txBox="1"/>
          <p:nvPr/>
        </p:nvSpPr>
        <p:spPr>
          <a:xfrm>
            <a:off x="3663675" y="1817482"/>
            <a:ext cx="5029200" cy="2409190"/>
          </a:xfrm>
          <a:prstGeom prst="rect">
            <a:avLst/>
          </a:prstGeom>
          <a:noFill/>
          <a:ln>
            <a:noFill/>
          </a:ln>
        </p:spPr>
        <p:txBody>
          <a:bodyPr spcFirstLastPara="1" wrap="square" lIns="0" tIns="12700" rIns="0" bIns="0" anchor="t" anchorCtr="0">
            <a:spAutoFit/>
          </a:bodyPr>
          <a:lstStyle/>
          <a:p>
            <a:pPr marL="12700" marR="578485"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1: </a:t>
            </a:r>
            <a:r>
              <a:rPr lang="en-GB" sz="1700">
                <a:solidFill>
                  <a:srgbClr val="685D46"/>
                </a:solidFill>
                <a:latin typeface="Tahoma"/>
                <a:ea typeface="Tahoma"/>
                <a:cs typeface="Tahoma"/>
                <a:sym typeface="Tahoma"/>
              </a:rPr>
              <a:t>Dividing operation hours as peak and  non-peak</a:t>
            </a:r>
            <a:endParaRPr sz="1700">
              <a:latin typeface="Tahoma"/>
              <a:ea typeface="Tahoma"/>
              <a:cs typeface="Tahoma"/>
              <a:sym typeface="Tahoma"/>
            </a:endParaRPr>
          </a:p>
          <a:p>
            <a:pPr marL="0" marR="0" lvl="0" indent="0" algn="l" rtl="0">
              <a:lnSpc>
                <a:spcPct val="100000"/>
              </a:lnSpc>
              <a:spcBef>
                <a:spcPts val="50"/>
              </a:spcBef>
              <a:spcAft>
                <a:spcPts val="0"/>
              </a:spcAft>
              <a:buNone/>
            </a:pPr>
            <a:endParaRPr sz="1900">
              <a:latin typeface="Tahoma"/>
              <a:ea typeface="Tahoma"/>
              <a:cs typeface="Tahoma"/>
              <a:sym typeface="Tahoma"/>
            </a:endParaRPr>
          </a:p>
          <a:p>
            <a:pPr marL="12700" marR="5080"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2</a:t>
            </a:r>
            <a:r>
              <a:rPr lang="en-GB" sz="1700">
                <a:solidFill>
                  <a:srgbClr val="685D46"/>
                </a:solidFill>
                <a:latin typeface="Tahoma"/>
                <a:ea typeface="Tahoma"/>
                <a:cs typeface="Tahoma"/>
                <a:sym typeface="Tahoma"/>
              </a:rPr>
              <a:t>: Derive a mathematical formula to calculate  Starbucks daily revenue</a:t>
            </a:r>
            <a:endParaRPr sz="1700">
              <a:latin typeface="Tahoma"/>
              <a:ea typeface="Tahoma"/>
              <a:cs typeface="Tahoma"/>
              <a:sym typeface="Tahoma"/>
            </a:endParaRPr>
          </a:p>
          <a:p>
            <a:pPr marL="0" marR="0" lvl="0" indent="0" algn="l" rtl="0">
              <a:lnSpc>
                <a:spcPct val="100000"/>
              </a:lnSpc>
              <a:spcBef>
                <a:spcPts val="55"/>
              </a:spcBef>
              <a:spcAft>
                <a:spcPts val="0"/>
              </a:spcAft>
              <a:buNone/>
            </a:pPr>
            <a:endParaRPr sz="1900">
              <a:latin typeface="Tahoma"/>
              <a:ea typeface="Tahoma"/>
              <a:cs typeface="Tahoma"/>
              <a:sym typeface="Tahoma"/>
            </a:endParaRPr>
          </a:p>
          <a:p>
            <a:pPr marL="12700" marR="59055" lvl="0" indent="0" algn="l" rtl="0">
              <a:lnSpc>
                <a:spcPct val="114999"/>
              </a:lnSpc>
              <a:spcBef>
                <a:spcPts val="0"/>
              </a:spcBef>
              <a:spcAft>
                <a:spcPts val="0"/>
              </a:spcAft>
              <a:buNone/>
            </a:pPr>
            <a:r>
              <a:rPr lang="en-GB" sz="1700" b="1">
                <a:solidFill>
                  <a:srgbClr val="685D46"/>
                </a:solidFill>
                <a:latin typeface="Arial"/>
                <a:ea typeface="Arial"/>
                <a:cs typeface="Arial"/>
                <a:sym typeface="Arial"/>
              </a:rPr>
              <a:t>Daily Revenue = </a:t>
            </a:r>
            <a:r>
              <a:rPr lang="en-GB" sz="1700">
                <a:solidFill>
                  <a:srgbClr val="685D46"/>
                </a:solidFill>
                <a:latin typeface="Tahoma"/>
                <a:ea typeface="Tahoma"/>
                <a:cs typeface="Tahoma"/>
                <a:sym typeface="Tahoma"/>
              </a:rPr>
              <a:t># of hours X # of customers per  hour X Average spend per customer</a:t>
            </a:r>
            <a:endParaRPr sz="1700">
              <a:latin typeface="Tahoma"/>
              <a:ea typeface="Tahoma"/>
              <a:cs typeface="Tahoma"/>
              <a:sym typeface="Tahom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1259"/>
        <p:cNvGrpSpPr/>
        <p:nvPr/>
      </p:nvGrpSpPr>
      <p:grpSpPr>
        <a:xfrm>
          <a:off x="0" y="0"/>
          <a:ext cx="0" cy="0"/>
          <a:chOff x="0" y="0"/>
          <a:chExt cx="0" cy="0"/>
        </a:xfrm>
      </p:grpSpPr>
      <p:sp>
        <p:nvSpPr>
          <p:cNvPr id="1260" name="Google Shape;1260;p106"/>
          <p:cNvSpPr txBox="1"/>
          <p:nvPr/>
        </p:nvSpPr>
        <p:spPr>
          <a:xfrm>
            <a:off x="413300" y="1294496"/>
            <a:ext cx="2985770" cy="1708150"/>
          </a:xfrm>
          <a:prstGeom prst="rect">
            <a:avLst/>
          </a:prstGeom>
          <a:noFill/>
          <a:ln>
            <a:noFill/>
          </a:ln>
        </p:spPr>
        <p:txBody>
          <a:bodyPr spcFirstLastPara="1" wrap="square" lIns="0" tIns="48875" rIns="0" bIns="0" anchor="t" anchorCtr="0">
            <a:spAutoFit/>
          </a:bodyPr>
          <a:lstStyle/>
          <a:p>
            <a:pPr marL="441325" marR="0" lvl="0" indent="-428625" algn="l" rtl="0">
              <a:lnSpc>
                <a:spcPct val="100000"/>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Other revenue streams</a:t>
            </a:r>
            <a:endParaRPr sz="1600">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Instant coﬀee powder</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Starbucks accessories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Corporate tie-ups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Gift Cards</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Parking</a:t>
            </a:r>
            <a:endParaRPr sz="1600" b="0" i="0" u="none" strike="noStrike" cap="none">
              <a:latin typeface="Tahoma"/>
              <a:ea typeface="Tahoma"/>
              <a:cs typeface="Tahoma"/>
              <a:sym typeface="Tahoma"/>
            </a:endParaRPr>
          </a:p>
        </p:txBody>
      </p:sp>
      <p:sp>
        <p:nvSpPr>
          <p:cNvPr id="1261" name="Google Shape;1261;p106"/>
          <p:cNvSpPr txBox="1"/>
          <p:nvPr/>
        </p:nvSpPr>
        <p:spPr>
          <a:xfrm>
            <a:off x="413300" y="3257407"/>
            <a:ext cx="3756025" cy="866775"/>
          </a:xfrm>
          <a:prstGeom prst="rect">
            <a:avLst/>
          </a:prstGeom>
          <a:noFill/>
          <a:ln>
            <a:noFill/>
          </a:ln>
        </p:spPr>
        <p:txBody>
          <a:bodyPr spcFirstLastPara="1" wrap="square" lIns="0" tIns="12700" rIns="0" bIns="0" anchor="t" anchorCtr="0">
            <a:spAutoFit/>
          </a:bodyPr>
          <a:lstStyle/>
          <a:p>
            <a:pPr marL="441325" marR="5080" lvl="0" indent="-428625" algn="l" rtl="0">
              <a:lnSpc>
                <a:spcPct val="114999"/>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Can bottleneck be number of seats  as people tend to stay for long in  Starbucks?</a:t>
            </a:r>
            <a:endParaRPr sz="1600">
              <a:latin typeface="Tahoma"/>
              <a:ea typeface="Tahoma"/>
              <a:cs typeface="Tahoma"/>
              <a:sym typeface="Tahoma"/>
            </a:endParaRPr>
          </a:p>
        </p:txBody>
      </p:sp>
      <p:sp>
        <p:nvSpPr>
          <p:cNvPr id="1262" name="Google Shape;1262;p106"/>
          <p:cNvSpPr txBox="1">
            <a:spLocks noGrp="1"/>
          </p:cNvSpPr>
          <p:nvPr>
            <p:ph type="title"/>
          </p:nvPr>
        </p:nvSpPr>
        <p:spPr>
          <a:xfrm>
            <a:off x="384725" y="501600"/>
            <a:ext cx="5421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Brownie Points?</a:t>
            </a:r>
            <a:endParaRPr/>
          </a:p>
        </p:txBody>
      </p:sp>
      <p:sp>
        <p:nvSpPr>
          <p:cNvPr id="1263" name="Google Shape;1263;p106"/>
          <p:cNvSpPr txBox="1"/>
          <p:nvPr/>
        </p:nvSpPr>
        <p:spPr>
          <a:xfrm>
            <a:off x="4965500" y="1331579"/>
            <a:ext cx="110236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What next?</a:t>
            </a:r>
            <a:endParaRPr sz="1500">
              <a:latin typeface="Arial"/>
              <a:ea typeface="Arial"/>
              <a:cs typeface="Arial"/>
              <a:sym typeface="Arial"/>
            </a:endParaRPr>
          </a:p>
        </p:txBody>
      </p:sp>
      <p:sp>
        <p:nvSpPr>
          <p:cNvPr id="1264" name="Google Shape;1264;p106"/>
          <p:cNvSpPr txBox="1"/>
          <p:nvPr/>
        </p:nvSpPr>
        <p:spPr>
          <a:xfrm>
            <a:off x="5003600" y="1823070"/>
            <a:ext cx="3316604"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Recommendations: How can the  revenue be increased?</a:t>
            </a:r>
            <a:endParaRPr sz="1500">
              <a:latin typeface="Tahoma"/>
              <a:ea typeface="Tahoma"/>
              <a:cs typeface="Tahoma"/>
              <a:sym typeface="Tahoma"/>
            </a:endParaRPr>
          </a:p>
        </p:txBody>
      </p:sp>
      <p:sp>
        <p:nvSpPr>
          <p:cNvPr id="1265" name="Google Shape;1265;p106"/>
          <p:cNvSpPr txBox="1"/>
          <p:nvPr/>
        </p:nvSpPr>
        <p:spPr>
          <a:xfrm>
            <a:off x="5003600" y="2611739"/>
            <a:ext cx="3281045"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What are major cost heads for a  Starbucks store?</a:t>
            </a:r>
            <a:endParaRPr sz="1500">
              <a:latin typeface="Tahoma"/>
              <a:ea typeface="Tahoma"/>
              <a:cs typeface="Tahoma"/>
              <a:sym typeface="Tahoma"/>
            </a:endParaRPr>
          </a:p>
        </p:txBody>
      </p:sp>
      <p:sp>
        <p:nvSpPr>
          <p:cNvPr id="1266" name="Google Shape;1266;p106"/>
          <p:cNvSpPr txBox="1"/>
          <p:nvPr/>
        </p:nvSpPr>
        <p:spPr>
          <a:xfrm>
            <a:off x="5003600" y="3434699"/>
            <a:ext cx="3550920" cy="254000"/>
          </a:xfrm>
          <a:prstGeom prst="rect">
            <a:avLst/>
          </a:prstGeom>
          <a:noFill/>
          <a:ln>
            <a:noFill/>
          </a:ln>
        </p:spPr>
        <p:txBody>
          <a:bodyPr spcFirstLastPara="1" wrap="square" lIns="0" tIns="12700" rIns="0" bIns="0" anchor="t" anchorCtr="0">
            <a:spAutoFit/>
          </a:bodyPr>
          <a:lstStyle/>
          <a:p>
            <a:pPr marL="431800" marR="0" lvl="0" indent="-419100" algn="l" rtl="0">
              <a:lnSpc>
                <a:spcPct val="100000"/>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How to optimize operational costs?</a:t>
            </a:r>
            <a:endParaRPr sz="1500">
              <a:latin typeface="Tahoma"/>
              <a:ea typeface="Tahoma"/>
              <a:cs typeface="Tahoma"/>
              <a:sym typeface="Tahom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7"/>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1275"/>
        <p:cNvGrpSpPr/>
        <p:nvPr/>
      </p:nvGrpSpPr>
      <p:grpSpPr>
        <a:xfrm>
          <a:off x="0" y="0"/>
          <a:ext cx="0" cy="0"/>
          <a:chOff x="0" y="0"/>
          <a:chExt cx="0" cy="0"/>
        </a:xfrm>
      </p:grpSpPr>
      <p:sp>
        <p:nvSpPr>
          <p:cNvPr id="1276" name="Google Shape;1276;p108"/>
          <p:cNvSpPr txBox="1">
            <a:spLocks noGrp="1"/>
          </p:cNvSpPr>
          <p:nvPr>
            <p:ph type="title"/>
          </p:nvPr>
        </p:nvSpPr>
        <p:spPr>
          <a:xfrm>
            <a:off x="3543424" y="1444715"/>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277" name="Google Shape;1277;p108"/>
          <p:cNvSpPr txBox="1"/>
          <p:nvPr/>
        </p:nvSpPr>
        <p:spPr>
          <a:xfrm>
            <a:off x="2723719" y="2710763"/>
            <a:ext cx="374142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An Introduction to Case Analysis</a:t>
            </a:r>
            <a:endParaRPr sz="2600">
              <a:latin typeface="Tahoma"/>
              <a:ea typeface="Tahoma"/>
              <a:cs typeface="Tahoma"/>
              <a:sym typeface="Tahoma"/>
            </a:endParaRPr>
          </a:p>
        </p:txBody>
      </p:sp>
      <p:sp>
        <p:nvSpPr>
          <p:cNvPr id="1278" name="Google Shape;1278;p108"/>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28"/>
          <p:cNvGrpSpPr/>
          <p:nvPr/>
        </p:nvGrpSpPr>
        <p:grpSpPr>
          <a:xfrm>
            <a:off x="254550" y="845825"/>
            <a:ext cx="7209900" cy="4152900"/>
            <a:chOff x="254550" y="845825"/>
            <a:chExt cx="7209900" cy="4152900"/>
          </a:xfrm>
        </p:grpSpPr>
        <p:pic>
          <p:nvPicPr>
            <p:cNvPr id="216" name="Google Shape;216;p28"/>
            <p:cNvPicPr preferRelativeResize="0"/>
            <p:nvPr/>
          </p:nvPicPr>
          <p:blipFill rotWithShape="1">
            <a:blip r:embed="rId3">
              <a:alphaModFix/>
            </a:blip>
            <a:srcRect/>
            <a:stretch/>
          </p:blipFill>
          <p:spPr>
            <a:xfrm>
              <a:off x="574950" y="1531625"/>
              <a:ext cx="5266800" cy="723900"/>
            </a:xfrm>
            <a:prstGeom prst="rect">
              <a:avLst/>
            </a:prstGeom>
            <a:noFill/>
            <a:ln>
              <a:noFill/>
            </a:ln>
          </p:spPr>
        </p:pic>
        <p:sp>
          <p:nvSpPr>
            <p:cNvPr id="217" name="Google Shape;217;p28"/>
            <p:cNvSpPr/>
            <p:nvPr/>
          </p:nvSpPr>
          <p:spPr>
            <a:xfrm>
              <a:off x="632099" y="1569724"/>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 name="Google Shape;218;p28"/>
            <p:cNvPicPr preferRelativeResize="0"/>
            <p:nvPr/>
          </p:nvPicPr>
          <p:blipFill rotWithShape="1">
            <a:blip r:embed="rId3">
              <a:alphaModFix/>
            </a:blip>
            <a:srcRect/>
            <a:stretch/>
          </p:blipFill>
          <p:spPr>
            <a:xfrm>
              <a:off x="978450" y="2217425"/>
              <a:ext cx="5266800" cy="723900"/>
            </a:xfrm>
            <a:prstGeom prst="rect">
              <a:avLst/>
            </a:prstGeom>
            <a:noFill/>
            <a:ln>
              <a:noFill/>
            </a:ln>
          </p:spPr>
        </p:pic>
        <p:sp>
          <p:nvSpPr>
            <p:cNvPr id="219" name="Google Shape;219;p28"/>
            <p:cNvSpPr/>
            <p:nvPr/>
          </p:nvSpPr>
          <p:spPr>
            <a:xfrm>
              <a:off x="1035599" y="22555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D9EAD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0" name="Google Shape;220;p28"/>
            <p:cNvPicPr preferRelativeResize="0"/>
            <p:nvPr/>
          </p:nvPicPr>
          <p:blipFill rotWithShape="1">
            <a:blip r:embed="rId3">
              <a:alphaModFix/>
            </a:blip>
            <a:srcRect/>
            <a:stretch/>
          </p:blipFill>
          <p:spPr>
            <a:xfrm>
              <a:off x="1435650" y="2903225"/>
              <a:ext cx="5266800" cy="723900"/>
            </a:xfrm>
            <a:prstGeom prst="rect">
              <a:avLst/>
            </a:prstGeom>
            <a:noFill/>
            <a:ln>
              <a:noFill/>
            </a:ln>
          </p:spPr>
        </p:pic>
        <p:sp>
          <p:nvSpPr>
            <p:cNvPr id="221" name="Google Shape;221;p28"/>
            <p:cNvSpPr/>
            <p:nvPr/>
          </p:nvSpPr>
          <p:spPr>
            <a:xfrm>
              <a:off x="1492799" y="29413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4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2" name="Google Shape;222;p28"/>
            <p:cNvPicPr preferRelativeResize="0"/>
            <p:nvPr/>
          </p:nvPicPr>
          <p:blipFill rotWithShape="1">
            <a:blip r:embed="rId3">
              <a:alphaModFix/>
            </a:blip>
            <a:srcRect/>
            <a:stretch/>
          </p:blipFill>
          <p:spPr>
            <a:xfrm>
              <a:off x="1816649" y="3589025"/>
              <a:ext cx="5266800" cy="723900"/>
            </a:xfrm>
            <a:prstGeom prst="rect">
              <a:avLst/>
            </a:prstGeom>
            <a:noFill/>
            <a:ln>
              <a:noFill/>
            </a:ln>
          </p:spPr>
        </p:pic>
        <p:sp>
          <p:nvSpPr>
            <p:cNvPr id="223" name="Google Shape;223;p28"/>
            <p:cNvSpPr/>
            <p:nvPr/>
          </p:nvSpPr>
          <p:spPr>
            <a:xfrm>
              <a:off x="1873799" y="36271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D9D1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4" name="Google Shape;224;p28"/>
            <p:cNvPicPr preferRelativeResize="0"/>
            <p:nvPr/>
          </p:nvPicPr>
          <p:blipFill rotWithShape="1">
            <a:blip r:embed="rId3">
              <a:alphaModFix/>
            </a:blip>
            <a:srcRect/>
            <a:stretch/>
          </p:blipFill>
          <p:spPr>
            <a:xfrm>
              <a:off x="254550" y="845825"/>
              <a:ext cx="5266800" cy="723900"/>
            </a:xfrm>
            <a:prstGeom prst="rect">
              <a:avLst/>
            </a:prstGeom>
            <a:noFill/>
            <a:ln>
              <a:noFill/>
            </a:ln>
          </p:spPr>
        </p:pic>
        <p:sp>
          <p:nvSpPr>
            <p:cNvPr id="225" name="Google Shape;225;p28"/>
            <p:cNvSpPr/>
            <p:nvPr/>
          </p:nvSpPr>
          <p:spPr>
            <a:xfrm>
              <a:off x="311700" y="883924"/>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6" name="Google Shape;226;p28"/>
            <p:cNvPicPr preferRelativeResize="0"/>
            <p:nvPr/>
          </p:nvPicPr>
          <p:blipFill rotWithShape="1">
            <a:blip r:embed="rId3">
              <a:alphaModFix/>
            </a:blip>
            <a:srcRect/>
            <a:stretch/>
          </p:blipFill>
          <p:spPr>
            <a:xfrm>
              <a:off x="2197650" y="4274825"/>
              <a:ext cx="5266800" cy="723900"/>
            </a:xfrm>
            <a:prstGeom prst="rect">
              <a:avLst/>
            </a:prstGeom>
            <a:noFill/>
            <a:ln>
              <a:noFill/>
            </a:ln>
          </p:spPr>
        </p:pic>
        <p:sp>
          <p:nvSpPr>
            <p:cNvPr id="227" name="Google Shape;227;p28"/>
            <p:cNvSpPr/>
            <p:nvPr/>
          </p:nvSpPr>
          <p:spPr>
            <a:xfrm>
              <a:off x="2254799" y="43129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8" name="Google Shape;228;p28"/>
          <p:cNvSpPr txBox="1">
            <a:spLocks noGrp="1"/>
          </p:cNvSpPr>
          <p:nvPr>
            <p:ph type="title"/>
          </p:nvPr>
        </p:nvSpPr>
        <p:spPr>
          <a:xfrm>
            <a:off x="308525" y="196800"/>
            <a:ext cx="675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Having Fun with Problems Solving</a:t>
            </a:r>
            <a:endParaRPr/>
          </a:p>
        </p:txBody>
      </p:sp>
      <p:sp>
        <p:nvSpPr>
          <p:cNvPr id="229" name="Google Shape;229;p28"/>
          <p:cNvSpPr txBox="1"/>
          <p:nvPr/>
        </p:nvSpPr>
        <p:spPr>
          <a:xfrm>
            <a:off x="384725" y="1062232"/>
            <a:ext cx="6518909" cy="37744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dirty="0">
                <a:latin typeface="Tahoma"/>
                <a:ea typeface="Tahoma"/>
                <a:cs typeface="Tahoma"/>
                <a:sym typeface="Tahoma"/>
              </a:rPr>
              <a:t>Do not get intimidated by the word | Take it as </a:t>
            </a:r>
            <a:r>
              <a:rPr lang="en-GB" sz="1400" b="1" dirty="0">
                <a:latin typeface="Arial"/>
                <a:ea typeface="Arial"/>
                <a:cs typeface="Arial"/>
                <a:sym typeface="Arial"/>
              </a:rPr>
              <a:t>Challenge</a:t>
            </a:r>
            <a:endParaRPr sz="1400" dirty="0">
              <a:latin typeface="Arial"/>
              <a:ea typeface="Arial"/>
              <a:cs typeface="Arial"/>
              <a:sym typeface="Arial"/>
            </a:endParaRPr>
          </a:p>
          <a:p>
            <a:pPr marL="0" marR="0" lvl="0" indent="0" algn="l" rtl="0">
              <a:lnSpc>
                <a:spcPct val="100000"/>
              </a:lnSpc>
              <a:spcBef>
                <a:spcPts val="0"/>
              </a:spcBef>
              <a:spcAft>
                <a:spcPts val="0"/>
              </a:spcAft>
              <a:buNone/>
            </a:pPr>
            <a:endParaRPr sz="1900" dirty="0">
              <a:latin typeface="Arial"/>
              <a:ea typeface="Arial"/>
              <a:cs typeface="Arial"/>
              <a:sym typeface="Arial"/>
            </a:endParaRPr>
          </a:p>
          <a:p>
            <a:pPr marL="332740" marR="0" lvl="0" indent="0" algn="l" rtl="0">
              <a:lnSpc>
                <a:spcPct val="100000"/>
              </a:lnSpc>
              <a:spcBef>
                <a:spcPts val="1535"/>
              </a:spcBef>
              <a:spcAft>
                <a:spcPts val="0"/>
              </a:spcAft>
              <a:buNone/>
            </a:pPr>
            <a:r>
              <a:rPr lang="en-GB" sz="1400" dirty="0">
                <a:latin typeface="Tahoma"/>
                <a:ea typeface="Tahoma"/>
                <a:cs typeface="Tahoma"/>
                <a:sym typeface="Tahoma"/>
              </a:rPr>
              <a:t>Encourage asking questions | </a:t>
            </a:r>
            <a:r>
              <a:rPr lang="en-GB" sz="1400" b="1" dirty="0">
                <a:latin typeface="Arial"/>
                <a:ea typeface="Arial"/>
                <a:cs typeface="Arial"/>
                <a:sym typeface="Arial"/>
              </a:rPr>
              <a:t>Explore </a:t>
            </a:r>
            <a:r>
              <a:rPr lang="en-GB" sz="1400" dirty="0">
                <a:latin typeface="Tahoma"/>
                <a:ea typeface="Tahoma"/>
                <a:cs typeface="Tahoma"/>
                <a:sym typeface="Tahoma"/>
              </a:rPr>
              <a:t>options</a:t>
            </a:r>
            <a:endParaRPr sz="1400" dirty="0">
              <a:latin typeface="Tahoma"/>
              <a:ea typeface="Tahoma"/>
              <a:cs typeface="Tahoma"/>
              <a:sym typeface="Tahoma"/>
            </a:endParaRPr>
          </a:p>
          <a:p>
            <a:pPr marL="0" marR="0" lvl="0" indent="0" algn="l" rtl="0">
              <a:lnSpc>
                <a:spcPct val="100000"/>
              </a:lnSpc>
              <a:spcBef>
                <a:spcPts val="40"/>
              </a:spcBef>
              <a:spcAft>
                <a:spcPts val="0"/>
              </a:spcAft>
              <a:buNone/>
            </a:pPr>
            <a:endParaRPr sz="2350" dirty="0">
              <a:latin typeface="Tahoma"/>
              <a:ea typeface="Tahoma"/>
              <a:cs typeface="Tahoma"/>
              <a:sym typeface="Tahoma"/>
            </a:endParaRPr>
          </a:p>
          <a:p>
            <a:pPr marL="736600" marR="0" lvl="0" indent="0" algn="l" rtl="0">
              <a:lnSpc>
                <a:spcPct val="100000"/>
              </a:lnSpc>
              <a:spcBef>
                <a:spcPts val="0"/>
              </a:spcBef>
              <a:spcAft>
                <a:spcPts val="0"/>
              </a:spcAft>
              <a:buNone/>
            </a:pPr>
            <a:r>
              <a:rPr lang="en-GB" sz="1400" b="1" dirty="0">
                <a:latin typeface="Arial"/>
                <a:ea typeface="Arial"/>
                <a:cs typeface="Arial"/>
                <a:sym typeface="Arial"/>
              </a:rPr>
              <a:t>Think Diﬀerently </a:t>
            </a:r>
            <a:r>
              <a:rPr lang="en-GB" sz="1400" dirty="0">
                <a:latin typeface="Tahoma"/>
                <a:ea typeface="Tahoma"/>
                <a:cs typeface="Tahoma"/>
                <a:sym typeface="Tahoma"/>
              </a:rPr>
              <a:t>| </a:t>
            </a:r>
            <a:r>
              <a:rPr lang="en-GB" sz="1400" b="1" dirty="0">
                <a:latin typeface="Arial"/>
                <a:ea typeface="Arial"/>
                <a:cs typeface="Arial"/>
                <a:sym typeface="Arial"/>
              </a:rPr>
              <a:t>360 degrees </a:t>
            </a:r>
            <a:r>
              <a:rPr lang="en-GB" sz="1400" dirty="0">
                <a:latin typeface="Tahoma"/>
                <a:ea typeface="Tahoma"/>
                <a:cs typeface="Tahoma"/>
                <a:sym typeface="Tahoma"/>
              </a:rPr>
              <a:t>| </a:t>
            </a:r>
            <a:r>
              <a:rPr lang="en-GB" sz="1400" b="1" dirty="0">
                <a:latin typeface="Arial"/>
                <a:ea typeface="Arial"/>
                <a:cs typeface="Arial"/>
                <a:sym typeface="Arial"/>
              </a:rPr>
              <a:t>Creatively </a:t>
            </a:r>
            <a:r>
              <a:rPr lang="en-GB" sz="1400" dirty="0">
                <a:latin typeface="Tahoma"/>
                <a:ea typeface="Tahoma"/>
                <a:cs typeface="Tahoma"/>
                <a:sym typeface="Tahoma"/>
              </a:rPr>
              <a:t>|</a:t>
            </a:r>
            <a:endParaRPr sz="1400" dirty="0">
              <a:latin typeface="Tahoma"/>
              <a:ea typeface="Tahoma"/>
              <a:cs typeface="Tahoma"/>
              <a:sym typeface="Tahoma"/>
            </a:endParaRPr>
          </a:p>
          <a:p>
            <a:pPr marL="736600" marR="0" lvl="0" indent="0" algn="l" rtl="0">
              <a:lnSpc>
                <a:spcPct val="100000"/>
              </a:lnSpc>
              <a:spcBef>
                <a:spcPts val="0"/>
              </a:spcBef>
              <a:spcAft>
                <a:spcPts val="0"/>
              </a:spcAft>
              <a:buNone/>
            </a:pPr>
            <a:r>
              <a:rPr lang="en-GB" sz="1400" b="1" dirty="0">
                <a:latin typeface="Arial"/>
                <a:ea typeface="Arial"/>
                <a:cs typeface="Arial"/>
                <a:sym typeface="Arial"/>
              </a:rPr>
              <a:t>Out of Box</a:t>
            </a:r>
            <a:endParaRPr sz="1400" dirty="0">
              <a:latin typeface="Arial"/>
              <a:ea typeface="Arial"/>
              <a:cs typeface="Arial"/>
              <a:sym typeface="Arial"/>
            </a:endParaRPr>
          </a:p>
          <a:p>
            <a:pPr marL="0" marR="0" lvl="0" indent="0" algn="l" rtl="0">
              <a:lnSpc>
                <a:spcPct val="100000"/>
              </a:lnSpc>
              <a:spcBef>
                <a:spcPts val="5"/>
              </a:spcBef>
              <a:spcAft>
                <a:spcPts val="0"/>
              </a:spcAft>
              <a:buNone/>
            </a:pPr>
            <a:endParaRPr sz="2500" dirty="0">
              <a:latin typeface="Arial"/>
              <a:ea typeface="Arial"/>
              <a:cs typeface="Arial"/>
              <a:sym typeface="Arial"/>
            </a:endParaRPr>
          </a:p>
          <a:p>
            <a:pPr marL="234315" marR="0" lvl="0" indent="0" algn="ctr" rtl="0">
              <a:lnSpc>
                <a:spcPct val="100000"/>
              </a:lnSpc>
              <a:spcBef>
                <a:spcPts val="0"/>
              </a:spcBef>
              <a:spcAft>
                <a:spcPts val="0"/>
              </a:spcAft>
              <a:buNone/>
            </a:pPr>
            <a:r>
              <a:rPr lang="en-GB" sz="1400" dirty="0">
                <a:latin typeface="Tahoma"/>
                <a:ea typeface="Tahoma"/>
                <a:cs typeface="Tahoma"/>
                <a:sym typeface="Tahoma"/>
              </a:rPr>
              <a:t>Inculcate the Problem Solving </a:t>
            </a:r>
            <a:r>
              <a:rPr lang="en-GB" sz="1400" b="1" dirty="0">
                <a:latin typeface="Arial"/>
                <a:ea typeface="Arial"/>
                <a:cs typeface="Arial"/>
                <a:sym typeface="Arial"/>
              </a:rPr>
              <a:t>Mindset </a:t>
            </a:r>
            <a:r>
              <a:rPr lang="en-GB" sz="1400" dirty="0">
                <a:latin typeface="Tahoma"/>
                <a:ea typeface="Tahoma"/>
                <a:cs typeface="Tahoma"/>
                <a:sym typeface="Tahoma"/>
              </a:rPr>
              <a:t>and </a:t>
            </a:r>
            <a:r>
              <a:rPr lang="en-GB" sz="1400" b="1" dirty="0">
                <a:latin typeface="Arial"/>
                <a:ea typeface="Arial"/>
                <a:cs typeface="Arial"/>
                <a:sym typeface="Arial"/>
              </a:rPr>
              <a:t>Attitude</a:t>
            </a:r>
            <a:endParaRPr sz="1400" dirty="0">
              <a:latin typeface="Arial"/>
              <a:ea typeface="Arial"/>
              <a:cs typeface="Arial"/>
              <a:sym typeface="Arial"/>
            </a:endParaRPr>
          </a:p>
          <a:p>
            <a:pPr marL="0" marR="0" lvl="0" indent="0" algn="l" rtl="0">
              <a:lnSpc>
                <a:spcPct val="100000"/>
              </a:lnSpc>
              <a:spcBef>
                <a:spcPts val="0"/>
              </a:spcBef>
              <a:spcAft>
                <a:spcPts val="0"/>
              </a:spcAft>
              <a:buNone/>
            </a:pPr>
            <a:endParaRPr sz="1900" dirty="0">
              <a:latin typeface="Arial"/>
              <a:ea typeface="Arial"/>
              <a:cs typeface="Arial"/>
              <a:sym typeface="Arial"/>
            </a:endParaRPr>
          </a:p>
          <a:p>
            <a:pPr marL="274955" marR="0" lvl="0" indent="0" algn="ctr" rtl="0">
              <a:lnSpc>
                <a:spcPct val="100000"/>
              </a:lnSpc>
              <a:spcBef>
                <a:spcPts val="1540"/>
              </a:spcBef>
              <a:spcAft>
                <a:spcPts val="0"/>
              </a:spcAft>
              <a:buNone/>
            </a:pPr>
            <a:r>
              <a:rPr lang="en-GB" sz="1400" b="1" dirty="0">
                <a:latin typeface="Arial"/>
                <a:ea typeface="Arial"/>
                <a:cs typeface="Arial"/>
                <a:sym typeface="Arial"/>
              </a:rPr>
              <a:t>Engage </a:t>
            </a:r>
            <a:r>
              <a:rPr lang="en-GB" sz="1400" dirty="0">
                <a:latin typeface="Tahoma"/>
                <a:ea typeface="Tahoma"/>
                <a:cs typeface="Tahoma"/>
                <a:sym typeface="Tahoma"/>
              </a:rPr>
              <a:t>in PS Games | Role Plays | Activities</a:t>
            </a:r>
            <a:endParaRPr sz="1400" dirty="0">
              <a:latin typeface="Tahoma"/>
              <a:ea typeface="Tahoma"/>
              <a:cs typeface="Tahoma"/>
              <a:sym typeface="Tahoma"/>
            </a:endParaRPr>
          </a:p>
          <a:p>
            <a:pPr marL="0" marR="0" lvl="0" indent="0" algn="l" rtl="0">
              <a:lnSpc>
                <a:spcPct val="100000"/>
              </a:lnSpc>
              <a:spcBef>
                <a:spcPts val="40"/>
              </a:spcBef>
              <a:spcAft>
                <a:spcPts val="0"/>
              </a:spcAft>
              <a:buNone/>
            </a:pPr>
            <a:endParaRPr sz="2350" dirty="0">
              <a:latin typeface="Tahoma"/>
              <a:ea typeface="Tahoma"/>
              <a:cs typeface="Tahoma"/>
              <a:sym typeface="Tahoma"/>
            </a:endParaRPr>
          </a:p>
          <a:p>
            <a:pPr marL="1955800" marR="5080" lvl="0" indent="0" algn="l" rtl="0">
              <a:lnSpc>
                <a:spcPct val="100000"/>
              </a:lnSpc>
              <a:spcBef>
                <a:spcPts val="0"/>
              </a:spcBef>
              <a:spcAft>
                <a:spcPts val="0"/>
              </a:spcAft>
              <a:buNone/>
            </a:pPr>
            <a:r>
              <a:rPr lang="en-GB" sz="1400" b="1" dirty="0">
                <a:latin typeface="Arial"/>
                <a:ea typeface="Arial"/>
                <a:cs typeface="Arial"/>
                <a:sym typeface="Arial"/>
              </a:rPr>
              <a:t>Take lead </a:t>
            </a:r>
            <a:r>
              <a:rPr lang="en-GB" sz="1400" dirty="0">
                <a:latin typeface="Tahoma"/>
                <a:ea typeface="Tahoma"/>
                <a:cs typeface="Tahoma"/>
                <a:sym typeface="Tahoma"/>
              </a:rPr>
              <a:t>| Be </a:t>
            </a:r>
            <a:r>
              <a:rPr lang="en-GB" sz="1400" b="1" dirty="0">
                <a:latin typeface="Arial"/>
                <a:ea typeface="Arial"/>
                <a:cs typeface="Arial"/>
                <a:sym typeface="Arial"/>
              </a:rPr>
              <a:t>Proactive </a:t>
            </a:r>
            <a:r>
              <a:rPr lang="en-GB" sz="1400" dirty="0">
                <a:latin typeface="Tahoma"/>
                <a:ea typeface="Tahoma"/>
                <a:cs typeface="Tahoma"/>
                <a:sym typeface="Tahoma"/>
              </a:rPr>
              <a:t>| </a:t>
            </a:r>
            <a:r>
              <a:rPr lang="en-GB" sz="1400" b="1" dirty="0">
                <a:latin typeface="Arial"/>
                <a:ea typeface="Arial"/>
                <a:cs typeface="Arial"/>
                <a:sym typeface="Arial"/>
              </a:rPr>
              <a:t>Act </a:t>
            </a:r>
            <a:r>
              <a:rPr lang="en-GB" sz="1400" dirty="0">
                <a:latin typeface="Tahoma"/>
                <a:ea typeface="Tahoma"/>
                <a:cs typeface="Tahoma"/>
                <a:sym typeface="Tahoma"/>
              </a:rPr>
              <a:t>| </a:t>
            </a:r>
            <a:r>
              <a:rPr lang="en-GB" sz="1400" b="1" dirty="0">
                <a:latin typeface="Arial"/>
                <a:ea typeface="Arial"/>
                <a:cs typeface="Arial"/>
                <a:sym typeface="Arial"/>
              </a:rPr>
              <a:t>Start </a:t>
            </a:r>
            <a:r>
              <a:rPr lang="en-GB" sz="1400" dirty="0">
                <a:latin typeface="Tahoma"/>
                <a:ea typeface="Tahoma"/>
                <a:cs typeface="Tahoma"/>
                <a:sym typeface="Tahoma"/>
              </a:rPr>
              <a:t>from areas you  know</a:t>
            </a:r>
            <a:endParaRPr sz="1400" dirty="0">
              <a:latin typeface="Tahoma"/>
              <a:ea typeface="Tahoma"/>
              <a:cs typeface="Tahoma"/>
              <a:sym typeface="Tahoma"/>
            </a:endParaRPr>
          </a:p>
        </p:txBody>
      </p:sp>
      <p:grpSp>
        <p:nvGrpSpPr>
          <p:cNvPr id="230" name="Google Shape;230;p28"/>
          <p:cNvGrpSpPr/>
          <p:nvPr/>
        </p:nvGrpSpPr>
        <p:grpSpPr>
          <a:xfrm>
            <a:off x="19050" y="576188"/>
            <a:ext cx="8973799" cy="4505589"/>
            <a:chOff x="19050" y="576188"/>
            <a:chExt cx="8973799" cy="4505589"/>
          </a:xfrm>
        </p:grpSpPr>
        <p:pic>
          <p:nvPicPr>
            <p:cNvPr id="231" name="Google Shape;231;p28"/>
            <p:cNvPicPr preferRelativeResize="0"/>
            <p:nvPr/>
          </p:nvPicPr>
          <p:blipFill rotWithShape="1">
            <a:blip r:embed="rId4">
              <a:alphaModFix/>
            </a:blip>
            <a:srcRect/>
            <a:stretch/>
          </p:blipFill>
          <p:spPr>
            <a:xfrm>
              <a:off x="7237324" y="576188"/>
              <a:ext cx="1755525" cy="1755525"/>
            </a:xfrm>
            <a:prstGeom prst="rect">
              <a:avLst/>
            </a:prstGeom>
            <a:noFill/>
            <a:ln>
              <a:noFill/>
            </a:ln>
          </p:spPr>
        </p:pic>
        <p:pic>
          <p:nvPicPr>
            <p:cNvPr id="232" name="Google Shape;232;p28"/>
            <p:cNvPicPr preferRelativeResize="0"/>
            <p:nvPr/>
          </p:nvPicPr>
          <p:blipFill rotWithShape="1">
            <a:blip r:embed="rId5">
              <a:alphaModFix/>
            </a:blip>
            <a:srcRect/>
            <a:stretch/>
          </p:blipFill>
          <p:spPr>
            <a:xfrm>
              <a:off x="7294474" y="614288"/>
              <a:ext cx="1641224" cy="1641224"/>
            </a:xfrm>
            <a:prstGeom prst="rect">
              <a:avLst/>
            </a:prstGeom>
            <a:noFill/>
            <a:ln>
              <a:noFill/>
            </a:ln>
          </p:spPr>
        </p:pic>
        <p:pic>
          <p:nvPicPr>
            <p:cNvPr id="233" name="Google Shape;233;p28"/>
            <p:cNvPicPr preferRelativeResize="0"/>
            <p:nvPr/>
          </p:nvPicPr>
          <p:blipFill rotWithShape="1">
            <a:blip r:embed="rId6">
              <a:alphaModFix/>
            </a:blip>
            <a:srcRect/>
            <a:stretch/>
          </p:blipFill>
          <p:spPr>
            <a:xfrm>
              <a:off x="19050" y="3694275"/>
              <a:ext cx="1378500" cy="1387502"/>
            </a:xfrm>
            <a:prstGeom prst="rect">
              <a:avLst/>
            </a:prstGeom>
            <a:noFill/>
            <a:ln>
              <a:noFill/>
            </a:ln>
          </p:spPr>
        </p:pic>
        <p:pic>
          <p:nvPicPr>
            <p:cNvPr id="234" name="Google Shape;234;p28"/>
            <p:cNvPicPr preferRelativeResize="0"/>
            <p:nvPr/>
          </p:nvPicPr>
          <p:blipFill rotWithShape="1">
            <a:blip r:embed="rId7">
              <a:alphaModFix/>
            </a:blip>
            <a:srcRect/>
            <a:stretch/>
          </p:blipFill>
          <p:spPr>
            <a:xfrm>
              <a:off x="76200" y="3732375"/>
              <a:ext cx="1264199" cy="1273201"/>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1282"/>
        <p:cNvGrpSpPr/>
        <p:nvPr/>
      </p:nvGrpSpPr>
      <p:grpSpPr>
        <a:xfrm>
          <a:off x="0" y="0"/>
          <a:ext cx="0" cy="0"/>
          <a:chOff x="0" y="0"/>
          <a:chExt cx="0" cy="0"/>
        </a:xfrm>
      </p:grpSpPr>
      <p:sp>
        <p:nvSpPr>
          <p:cNvPr id="1283" name="Google Shape;1283;p109"/>
          <p:cNvSpPr txBox="1">
            <a:spLocks noGrp="1"/>
          </p:cNvSpPr>
          <p:nvPr>
            <p:ph type="title"/>
          </p:nvPr>
        </p:nvSpPr>
        <p:spPr>
          <a:xfrm>
            <a:off x="460925" y="273000"/>
            <a:ext cx="6954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 of the Previous Lecture</a:t>
            </a:r>
            <a:endParaRPr/>
          </a:p>
        </p:txBody>
      </p:sp>
      <p:sp>
        <p:nvSpPr>
          <p:cNvPr id="1284" name="Google Shape;1284;p109"/>
          <p:cNvSpPr txBox="1"/>
          <p:nvPr/>
        </p:nvSpPr>
        <p:spPr>
          <a:xfrm>
            <a:off x="607125" y="1238970"/>
            <a:ext cx="4091940" cy="2296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b="1">
                <a:latin typeface="Arial"/>
                <a:ea typeface="Arial"/>
                <a:cs typeface="Arial"/>
                <a:sym typeface="Arial"/>
              </a:rPr>
              <a:t>How to solve a Guesstimate</a:t>
            </a:r>
            <a:endParaRPr sz="1300">
              <a:latin typeface="Arial"/>
              <a:ea typeface="Arial"/>
              <a:cs typeface="Arial"/>
              <a:sym typeface="Arial"/>
            </a:endParaRPr>
          </a:p>
          <a:p>
            <a:pPr marL="0" marR="0" lvl="0" indent="0" algn="l" rtl="0">
              <a:lnSpc>
                <a:spcPct val="100000"/>
              </a:lnSpc>
              <a:spcBef>
                <a:spcPts val="5"/>
              </a:spcBef>
              <a:spcAft>
                <a:spcPts val="0"/>
              </a:spcAft>
              <a:buNone/>
            </a:pPr>
            <a:endParaRPr sz="1350">
              <a:latin typeface="Arial"/>
              <a:ea typeface="Arial"/>
              <a:cs typeface="Arial"/>
              <a:sym typeface="Arial"/>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Asking preliminary questions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Developing overall strategy</a:t>
            </a:r>
            <a:endParaRPr sz="1300">
              <a:latin typeface="Tahoma"/>
              <a:ea typeface="Tahoma"/>
              <a:cs typeface="Tahoma"/>
              <a:sym typeface="Tahoma"/>
            </a:endParaRPr>
          </a:p>
          <a:p>
            <a:pPr marL="1384300" marR="0" lvl="1" indent="-363855" algn="l" rtl="0">
              <a:lnSpc>
                <a:spcPct val="100000"/>
              </a:lnSpc>
              <a:spcBef>
                <a:spcPts val="720"/>
              </a:spcBef>
              <a:spcAft>
                <a:spcPts val="0"/>
              </a:spcAft>
              <a:buSzPts val="1300"/>
              <a:buFont typeface="Tahoma"/>
              <a:buAutoNum type="alphaLcPeriod"/>
            </a:pPr>
            <a:r>
              <a:rPr lang="en-GB" sz="1300" b="0" i="0" u="none" strike="noStrike" cap="none">
                <a:latin typeface="Tahoma"/>
                <a:ea typeface="Tahoma"/>
                <a:cs typeface="Tahoma"/>
                <a:sym typeface="Tahoma"/>
              </a:rPr>
              <a:t>MECE</a:t>
            </a:r>
            <a:endParaRPr sz="1300" b="0" i="0" u="none" strike="noStrike" cap="none">
              <a:latin typeface="Tahoma"/>
              <a:ea typeface="Tahoma"/>
              <a:cs typeface="Tahoma"/>
              <a:sym typeface="Tahoma"/>
            </a:endParaRPr>
          </a:p>
          <a:p>
            <a:pPr marL="138430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Demand v/s Supply side</a:t>
            </a:r>
            <a:endParaRPr sz="1300" b="0" i="0" u="none" strike="noStrike" cap="none">
              <a:latin typeface="Tahoma"/>
              <a:ea typeface="Tahoma"/>
              <a:cs typeface="Tahoma"/>
              <a:sym typeface="Tahoma"/>
            </a:endParaRPr>
          </a:p>
          <a:p>
            <a:pPr marL="138430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Top-down v/s Bottom-up Approach</a:t>
            </a:r>
            <a:endParaRPr sz="1300" b="0" i="0" u="none" strike="noStrike" cap="none">
              <a:latin typeface="Tahoma"/>
              <a:ea typeface="Tahoma"/>
              <a:cs typeface="Tahoma"/>
              <a:sym typeface="Tahoma"/>
            </a:endParaRPr>
          </a:p>
          <a:p>
            <a:pPr marL="138430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Mathematical formula breakdown</a:t>
            </a:r>
            <a:endParaRPr sz="1300" b="0" i="0" u="none" strike="noStrike" cap="none">
              <a:latin typeface="Tahoma"/>
              <a:ea typeface="Tahoma"/>
              <a:cs typeface="Tahoma"/>
              <a:sym typeface="Tahoma"/>
            </a:endParaRPr>
          </a:p>
          <a:p>
            <a:pPr marL="0" marR="0" lvl="1" indent="0" algn="l" rtl="0">
              <a:lnSpc>
                <a:spcPct val="100000"/>
              </a:lnSpc>
              <a:spcBef>
                <a:spcPts val="55"/>
              </a:spcBef>
              <a:spcAft>
                <a:spcPts val="0"/>
              </a:spcAft>
              <a:buSzPts val="1250"/>
              <a:buFont typeface="Tahoma"/>
              <a:buNone/>
            </a:pPr>
            <a:endParaRPr sz="1250" b="0" i="0" u="none" strike="noStrike" cap="none">
              <a:latin typeface="Tahoma"/>
              <a:ea typeface="Tahoma"/>
              <a:cs typeface="Tahoma"/>
              <a:sym typeface="Tahoma"/>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Real Madrid jersey example</a:t>
            </a:r>
            <a:endParaRPr sz="1300">
              <a:latin typeface="Tahoma"/>
              <a:ea typeface="Tahoma"/>
              <a:cs typeface="Tahoma"/>
              <a:sym typeface="Tahoma"/>
            </a:endParaRPr>
          </a:p>
        </p:txBody>
      </p:sp>
      <p:pic>
        <p:nvPicPr>
          <p:cNvPr id="1285" name="Google Shape;1285;p109"/>
          <p:cNvPicPr preferRelativeResize="0"/>
          <p:nvPr/>
        </p:nvPicPr>
        <p:blipFill rotWithShape="1">
          <a:blip r:embed="rId3">
            <a:alphaModFix/>
          </a:blip>
          <a:srcRect/>
          <a:stretch/>
        </p:blipFill>
        <p:spPr>
          <a:xfrm>
            <a:off x="5893187" y="1890700"/>
            <a:ext cx="2657474" cy="16668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1289"/>
        <p:cNvGrpSpPr/>
        <p:nvPr/>
      </p:nvGrpSpPr>
      <p:grpSpPr>
        <a:xfrm>
          <a:off x="0" y="0"/>
          <a:ext cx="0" cy="0"/>
          <a:chOff x="0" y="0"/>
          <a:chExt cx="0" cy="0"/>
        </a:xfrm>
      </p:grpSpPr>
      <p:sp>
        <p:nvSpPr>
          <p:cNvPr id="1290" name="Google Shape;1290;p110"/>
          <p:cNvSpPr txBox="1">
            <a:spLocks noGrp="1"/>
          </p:cNvSpPr>
          <p:nvPr>
            <p:ph type="title"/>
          </p:nvPr>
        </p:nvSpPr>
        <p:spPr>
          <a:xfrm>
            <a:off x="460925" y="273000"/>
            <a:ext cx="6692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291" name="Google Shape;1291;p110"/>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292" name="Google Shape;1292;p110"/>
          <p:cNvSpPr txBox="1"/>
          <p:nvPr/>
        </p:nvSpPr>
        <p:spPr>
          <a:xfrm>
            <a:off x="527199" y="1208749"/>
            <a:ext cx="3112135" cy="470534"/>
          </a:xfrm>
          <a:prstGeom prst="rect">
            <a:avLst/>
          </a:prstGeom>
          <a:solidFill>
            <a:srgbClr val="CEE1F3"/>
          </a:solidFill>
          <a:ln>
            <a:noFill/>
          </a:ln>
        </p:spPr>
        <p:txBody>
          <a:bodyPr spcFirstLastPara="1" wrap="square" lIns="0" tIns="121275" rIns="0" bIns="0" anchor="t" anchorCtr="0">
            <a:spAutoFit/>
          </a:bodyPr>
          <a:lstStyle/>
          <a:p>
            <a:pPr marL="542925" marR="0" lvl="0" indent="0" algn="l" rtl="0">
              <a:lnSpc>
                <a:spcPct val="100000"/>
              </a:lnSpc>
              <a:spcBef>
                <a:spcPts val="0"/>
              </a:spcBef>
              <a:spcAft>
                <a:spcPts val="0"/>
              </a:spcAft>
              <a:buNone/>
            </a:pPr>
            <a:r>
              <a:rPr lang="en-GB" sz="1400" b="1">
                <a:latin typeface="Arial"/>
                <a:ea typeface="Arial"/>
                <a:cs typeface="Arial"/>
                <a:sym typeface="Arial"/>
              </a:rPr>
              <a:t>BUSINESS TERMS</a:t>
            </a:r>
            <a:endParaRPr sz="1400">
              <a:latin typeface="Arial"/>
              <a:ea typeface="Arial"/>
              <a:cs typeface="Arial"/>
              <a:sym typeface="Arial"/>
            </a:endParaRPr>
          </a:p>
        </p:txBody>
      </p:sp>
      <p:pic>
        <p:nvPicPr>
          <p:cNvPr id="1293" name="Google Shape;1293;p110"/>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294" name="Google Shape;1294;p110"/>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Revenue</a:t>
            </a:r>
            <a:endParaRPr sz="1600">
              <a:latin typeface="Tahoma"/>
              <a:ea typeface="Tahoma"/>
              <a:cs typeface="Tahoma"/>
              <a:sym typeface="Tahoma"/>
            </a:endParaRPr>
          </a:p>
        </p:txBody>
      </p:sp>
      <p:pic>
        <p:nvPicPr>
          <p:cNvPr id="1295" name="Google Shape;1295;p110"/>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296" name="Google Shape;1296;p110"/>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Costs</a:t>
            </a:r>
            <a:endParaRPr sz="1600">
              <a:latin typeface="Tahoma"/>
              <a:ea typeface="Tahoma"/>
              <a:cs typeface="Tahoma"/>
              <a:sym typeface="Tahoma"/>
            </a:endParaRPr>
          </a:p>
        </p:txBody>
      </p:sp>
      <p:pic>
        <p:nvPicPr>
          <p:cNvPr id="1297" name="Google Shape;1297;p110"/>
          <p:cNvPicPr preferRelativeResize="0"/>
          <p:nvPr/>
        </p:nvPicPr>
        <p:blipFill rotWithShape="1">
          <a:blip r:embed="rId3">
            <a:alphaModFix/>
          </a:blip>
          <a:srcRect/>
          <a:stretch/>
        </p:blipFill>
        <p:spPr>
          <a:xfrm>
            <a:off x="471950" y="2999450"/>
            <a:ext cx="3225900" cy="584400"/>
          </a:xfrm>
          <a:prstGeom prst="rect">
            <a:avLst/>
          </a:prstGeom>
          <a:noFill/>
          <a:ln>
            <a:noFill/>
          </a:ln>
        </p:spPr>
      </p:pic>
      <p:sp>
        <p:nvSpPr>
          <p:cNvPr id="1298" name="Google Shape;1298;p110"/>
          <p:cNvSpPr txBox="1"/>
          <p:nvPr/>
        </p:nvSpPr>
        <p:spPr>
          <a:xfrm>
            <a:off x="529100"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Proﬁt</a:t>
            </a:r>
            <a:endParaRPr sz="1600">
              <a:latin typeface="Tahoma"/>
              <a:ea typeface="Tahoma"/>
              <a:cs typeface="Tahoma"/>
              <a:sym typeface="Tahoma"/>
            </a:endParaRPr>
          </a:p>
        </p:txBody>
      </p:sp>
      <p:pic>
        <p:nvPicPr>
          <p:cNvPr id="1299" name="Google Shape;1299;p110"/>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00" name="Google Shape;1300;p110"/>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Loss</a:t>
            </a:r>
            <a:endParaRPr sz="1600">
              <a:latin typeface="Tahoma"/>
              <a:ea typeface="Tahoma"/>
              <a:cs typeface="Tahoma"/>
              <a:sym typeface="Tahoma"/>
            </a:endParaRPr>
          </a:p>
        </p:txBody>
      </p:sp>
      <p:grpSp>
        <p:nvGrpSpPr>
          <p:cNvPr id="1301" name="Google Shape;1301;p110"/>
          <p:cNvGrpSpPr/>
          <p:nvPr/>
        </p:nvGrpSpPr>
        <p:grpSpPr>
          <a:xfrm>
            <a:off x="6031903" y="1512931"/>
            <a:ext cx="3112096" cy="1781174"/>
            <a:chOff x="6031903" y="1512931"/>
            <a:chExt cx="3112096" cy="1781174"/>
          </a:xfrm>
        </p:grpSpPr>
        <p:pic>
          <p:nvPicPr>
            <p:cNvPr id="1302" name="Google Shape;1302;p110"/>
            <p:cNvPicPr preferRelativeResize="0"/>
            <p:nvPr/>
          </p:nvPicPr>
          <p:blipFill rotWithShape="1">
            <a:blip r:embed="rId4">
              <a:alphaModFix/>
            </a:blip>
            <a:srcRect/>
            <a:stretch/>
          </p:blipFill>
          <p:spPr>
            <a:xfrm>
              <a:off x="6031903" y="2504150"/>
              <a:ext cx="509273" cy="707382"/>
            </a:xfrm>
            <a:prstGeom prst="rect">
              <a:avLst/>
            </a:prstGeom>
            <a:noFill/>
            <a:ln>
              <a:noFill/>
            </a:ln>
          </p:spPr>
        </p:pic>
        <p:pic>
          <p:nvPicPr>
            <p:cNvPr id="1303" name="Google Shape;1303;p110"/>
            <p:cNvPicPr preferRelativeResize="0"/>
            <p:nvPr/>
          </p:nvPicPr>
          <p:blipFill rotWithShape="1">
            <a:blip r:embed="rId5">
              <a:alphaModFix/>
            </a:blip>
            <a:srcRect/>
            <a:stretch/>
          </p:blipFill>
          <p:spPr>
            <a:xfrm>
              <a:off x="6581775" y="1512931"/>
              <a:ext cx="2562224" cy="1781174"/>
            </a:xfrm>
            <a:prstGeom prst="rect">
              <a:avLst/>
            </a:prstGeom>
            <a:noFill/>
            <a:ln>
              <a:noFill/>
            </a:ln>
          </p:spPr>
        </p:pic>
      </p:grpSp>
      <p:pic>
        <p:nvPicPr>
          <p:cNvPr id="1304" name="Google Shape;1304;p110"/>
          <p:cNvPicPr preferRelativeResize="0"/>
          <p:nvPr/>
        </p:nvPicPr>
        <p:blipFill rotWithShape="1">
          <a:blip r:embed="rId6">
            <a:alphaModFix/>
          </a:blip>
          <a:srcRect/>
          <a:stretch/>
        </p:blipFill>
        <p:spPr>
          <a:xfrm>
            <a:off x="5056924" y="2019387"/>
            <a:ext cx="801324" cy="1462674"/>
          </a:xfrm>
          <a:prstGeom prst="rect">
            <a:avLst/>
          </a:prstGeom>
          <a:noFill/>
          <a:ln>
            <a:noFill/>
          </a:ln>
        </p:spPr>
      </p:pic>
      <p:sp>
        <p:nvSpPr>
          <p:cNvPr id="1305" name="Google Shape;1305;p110"/>
          <p:cNvSpPr txBox="1"/>
          <p:nvPr/>
        </p:nvSpPr>
        <p:spPr>
          <a:xfrm>
            <a:off x="3891931" y="1935313"/>
            <a:ext cx="4806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20</a:t>
            </a:r>
            <a:endParaRPr sz="1400">
              <a:latin typeface="Arial"/>
              <a:ea typeface="Arial"/>
              <a:cs typeface="Arial"/>
              <a:sym typeface="Arial"/>
            </a:endParaRPr>
          </a:p>
        </p:txBody>
      </p:sp>
      <p:sp>
        <p:nvSpPr>
          <p:cNvPr id="1306" name="Google Shape;1306;p110"/>
          <p:cNvSpPr txBox="1"/>
          <p:nvPr/>
        </p:nvSpPr>
        <p:spPr>
          <a:xfrm>
            <a:off x="3891919" y="2540338"/>
            <a:ext cx="4806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12</a:t>
            </a:r>
            <a:endParaRPr sz="1400">
              <a:latin typeface="Arial"/>
              <a:ea typeface="Arial"/>
              <a:cs typeface="Arial"/>
              <a:sym typeface="Arial"/>
            </a:endParaRPr>
          </a:p>
        </p:txBody>
      </p:sp>
      <p:sp>
        <p:nvSpPr>
          <p:cNvPr id="1307" name="Google Shape;1307;p110"/>
          <p:cNvSpPr txBox="1"/>
          <p:nvPr/>
        </p:nvSpPr>
        <p:spPr>
          <a:xfrm>
            <a:off x="3891931" y="3145363"/>
            <a:ext cx="3790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8</a:t>
            </a:r>
            <a:endParaRPr sz="14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1312" name="Google Shape;1312;p111"/>
          <p:cNvSpPr txBox="1"/>
          <p:nvPr/>
        </p:nvSpPr>
        <p:spPr>
          <a:xfrm>
            <a:off x="3859875" y="1887238"/>
            <a:ext cx="3683000" cy="15220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Tahoma"/>
                <a:ea typeface="Tahoma"/>
                <a:cs typeface="Tahoma"/>
                <a:sym typeface="Tahoma"/>
              </a:rPr>
              <a:t>Plant, Property and Equipment (PPE), etc.</a:t>
            </a:r>
            <a:endParaRPr sz="1400">
              <a:latin typeface="Tahoma"/>
              <a:ea typeface="Tahoma"/>
              <a:cs typeface="Tahoma"/>
              <a:sym typeface="Tahoma"/>
            </a:endParaRPr>
          </a:p>
          <a:p>
            <a:pPr marL="24765" marR="5080" lvl="0" indent="-12700" algn="l" rtl="0">
              <a:lnSpc>
                <a:spcPct val="300700"/>
              </a:lnSpc>
              <a:spcBef>
                <a:spcPts val="0"/>
              </a:spcBef>
              <a:spcAft>
                <a:spcPts val="0"/>
              </a:spcAft>
              <a:buNone/>
            </a:pPr>
            <a:r>
              <a:rPr lang="en-GB" sz="1400">
                <a:latin typeface="Tahoma"/>
                <a:ea typeface="Tahoma"/>
                <a:cs typeface="Tahoma"/>
                <a:sym typeface="Tahoma"/>
              </a:rPr>
              <a:t>Raw materials cost, Packaging cost, etc.  Employee salaries, Advertisement costs, etc.</a:t>
            </a:r>
            <a:endParaRPr sz="1400">
              <a:latin typeface="Tahoma"/>
              <a:ea typeface="Tahoma"/>
              <a:cs typeface="Tahoma"/>
              <a:sym typeface="Tahoma"/>
            </a:endParaRPr>
          </a:p>
        </p:txBody>
      </p:sp>
      <p:sp>
        <p:nvSpPr>
          <p:cNvPr id="1313" name="Google Shape;1313;p111"/>
          <p:cNvSpPr txBox="1">
            <a:spLocks noGrp="1"/>
          </p:cNvSpPr>
          <p:nvPr>
            <p:ph type="title"/>
          </p:nvPr>
        </p:nvSpPr>
        <p:spPr>
          <a:xfrm>
            <a:off x="460925" y="273000"/>
            <a:ext cx="7231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14" name="Google Shape;1314;p111"/>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315" name="Google Shape;1315;p111"/>
          <p:cNvSpPr txBox="1"/>
          <p:nvPr/>
        </p:nvSpPr>
        <p:spPr>
          <a:xfrm>
            <a:off x="527199" y="1208749"/>
            <a:ext cx="3112135" cy="470534"/>
          </a:xfrm>
          <a:prstGeom prst="rect">
            <a:avLst/>
          </a:prstGeom>
          <a:solidFill>
            <a:srgbClr val="CEE1F3"/>
          </a:solidFill>
          <a:ln>
            <a:noFill/>
          </a:ln>
        </p:spPr>
        <p:txBody>
          <a:bodyPr spcFirstLastPara="1" wrap="square" lIns="0" tIns="104775" rIns="0" bIns="0" anchor="t" anchorCtr="0">
            <a:spAutoFit/>
          </a:bodyPr>
          <a:lstStyle/>
          <a:p>
            <a:pPr marL="551180" marR="0" lvl="0" indent="0" algn="l" rtl="0">
              <a:lnSpc>
                <a:spcPct val="100000"/>
              </a:lnSpc>
              <a:spcBef>
                <a:spcPts val="0"/>
              </a:spcBef>
              <a:spcAft>
                <a:spcPts val="0"/>
              </a:spcAft>
              <a:buNone/>
            </a:pPr>
            <a:r>
              <a:rPr lang="en-GB" sz="1600" b="1">
                <a:latin typeface="Arial"/>
                <a:ea typeface="Arial"/>
                <a:cs typeface="Arial"/>
                <a:sym typeface="Arial"/>
              </a:rPr>
              <a:t>COST STRUCTURES</a:t>
            </a:r>
            <a:endParaRPr sz="1600">
              <a:latin typeface="Arial"/>
              <a:ea typeface="Arial"/>
              <a:cs typeface="Arial"/>
              <a:sym typeface="Arial"/>
            </a:endParaRPr>
          </a:p>
        </p:txBody>
      </p:sp>
      <p:pic>
        <p:nvPicPr>
          <p:cNvPr id="1316" name="Google Shape;1316;p111"/>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317" name="Google Shape;1317;p111"/>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Fixed Costs</a:t>
            </a:r>
            <a:endParaRPr sz="1600">
              <a:latin typeface="Arial"/>
              <a:ea typeface="Arial"/>
              <a:cs typeface="Arial"/>
              <a:sym typeface="Arial"/>
            </a:endParaRPr>
          </a:p>
        </p:txBody>
      </p:sp>
      <p:pic>
        <p:nvPicPr>
          <p:cNvPr id="1318" name="Google Shape;1318;p111"/>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319" name="Google Shape;1319;p111"/>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Variable Costs</a:t>
            </a:r>
            <a:endParaRPr sz="1600">
              <a:latin typeface="Arial"/>
              <a:ea typeface="Arial"/>
              <a:cs typeface="Arial"/>
              <a:sym typeface="Arial"/>
            </a:endParaRPr>
          </a:p>
        </p:txBody>
      </p:sp>
      <p:pic>
        <p:nvPicPr>
          <p:cNvPr id="1320" name="Google Shape;1320;p111"/>
          <p:cNvPicPr preferRelativeResize="0"/>
          <p:nvPr/>
        </p:nvPicPr>
        <p:blipFill rotWithShape="1">
          <a:blip r:embed="rId3">
            <a:alphaModFix/>
          </a:blip>
          <a:srcRect/>
          <a:stretch/>
        </p:blipFill>
        <p:spPr>
          <a:xfrm>
            <a:off x="470049" y="2999450"/>
            <a:ext cx="3225900" cy="584400"/>
          </a:xfrm>
          <a:prstGeom prst="rect">
            <a:avLst/>
          </a:prstGeom>
          <a:noFill/>
          <a:ln>
            <a:noFill/>
          </a:ln>
        </p:spPr>
      </p:pic>
      <p:sp>
        <p:nvSpPr>
          <p:cNvPr id="1321" name="Google Shape;1321;p111"/>
          <p:cNvSpPr txBox="1"/>
          <p:nvPr/>
        </p:nvSpPr>
        <p:spPr>
          <a:xfrm>
            <a:off x="527199" y="3037550"/>
            <a:ext cx="3112135" cy="470534"/>
          </a:xfrm>
          <a:prstGeom prst="rect">
            <a:avLst/>
          </a:prstGeom>
          <a:solidFill>
            <a:srgbClr val="CEE1F3"/>
          </a:solidFill>
          <a:ln>
            <a:noFill/>
          </a:ln>
        </p:spPr>
        <p:txBody>
          <a:bodyPr spcFirstLastPara="1" wrap="square" lIns="0" tIns="113025" rIns="0" bIns="0" anchor="t" anchorCtr="0">
            <a:spAutoFit/>
          </a:bodyPr>
          <a:lstStyle/>
          <a:p>
            <a:pPr marL="542925" marR="0" lvl="0" indent="-344170" algn="l" rtl="0">
              <a:lnSpc>
                <a:spcPct val="100000"/>
              </a:lnSpc>
              <a:spcBef>
                <a:spcPts val="0"/>
              </a:spcBef>
              <a:spcAft>
                <a:spcPts val="0"/>
              </a:spcAft>
              <a:buSzPts val="1500"/>
              <a:buFont typeface="Arial"/>
              <a:buChar char="●"/>
            </a:pPr>
            <a:r>
              <a:rPr lang="en-GB" sz="1500">
                <a:latin typeface="Arial"/>
                <a:ea typeface="Arial"/>
                <a:cs typeface="Arial"/>
                <a:sym typeface="Arial"/>
              </a:rPr>
              <a:t>Overhead Costs</a:t>
            </a:r>
            <a:endParaRPr sz="1500">
              <a:latin typeface="Arial"/>
              <a:ea typeface="Arial"/>
              <a:cs typeface="Arial"/>
              <a:sym typeface="Arial"/>
            </a:endParaRPr>
          </a:p>
        </p:txBody>
      </p:sp>
      <p:pic>
        <p:nvPicPr>
          <p:cNvPr id="1322" name="Google Shape;1322;p111"/>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23" name="Google Shape;1323;p111"/>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Depreciation</a:t>
            </a:r>
            <a:endParaRPr sz="1600">
              <a:latin typeface="Arial"/>
              <a:ea typeface="Arial"/>
              <a:cs typeface="Arial"/>
              <a:sym typeface="Arial"/>
            </a:endParaRPr>
          </a:p>
        </p:txBody>
      </p:sp>
      <p:grpSp>
        <p:nvGrpSpPr>
          <p:cNvPr id="1324" name="Google Shape;1324;p111"/>
          <p:cNvGrpSpPr/>
          <p:nvPr/>
        </p:nvGrpSpPr>
        <p:grpSpPr>
          <a:xfrm>
            <a:off x="7453912" y="1660452"/>
            <a:ext cx="1482458" cy="1986247"/>
            <a:chOff x="7453912" y="1660452"/>
            <a:chExt cx="1482458" cy="1986247"/>
          </a:xfrm>
        </p:grpSpPr>
        <p:pic>
          <p:nvPicPr>
            <p:cNvPr id="1325" name="Google Shape;1325;p111"/>
            <p:cNvPicPr preferRelativeResize="0"/>
            <p:nvPr/>
          </p:nvPicPr>
          <p:blipFill rotWithShape="1">
            <a:blip r:embed="rId4">
              <a:alphaModFix/>
            </a:blip>
            <a:srcRect/>
            <a:stretch/>
          </p:blipFill>
          <p:spPr>
            <a:xfrm>
              <a:off x="8047294" y="1660452"/>
              <a:ext cx="889076" cy="684206"/>
            </a:xfrm>
            <a:prstGeom prst="rect">
              <a:avLst/>
            </a:prstGeom>
            <a:noFill/>
            <a:ln>
              <a:noFill/>
            </a:ln>
          </p:spPr>
        </p:pic>
        <p:pic>
          <p:nvPicPr>
            <p:cNvPr id="1326" name="Google Shape;1326;p111"/>
            <p:cNvPicPr preferRelativeResize="0"/>
            <p:nvPr/>
          </p:nvPicPr>
          <p:blipFill rotWithShape="1">
            <a:blip r:embed="rId5">
              <a:alphaModFix/>
            </a:blip>
            <a:srcRect/>
            <a:stretch/>
          </p:blipFill>
          <p:spPr>
            <a:xfrm>
              <a:off x="7453912" y="2230050"/>
              <a:ext cx="627059" cy="627110"/>
            </a:xfrm>
            <a:prstGeom prst="rect">
              <a:avLst/>
            </a:prstGeom>
            <a:noFill/>
            <a:ln>
              <a:noFill/>
            </a:ln>
          </p:spPr>
        </p:pic>
        <p:pic>
          <p:nvPicPr>
            <p:cNvPr id="1327" name="Google Shape;1327;p111"/>
            <p:cNvPicPr preferRelativeResize="0"/>
            <p:nvPr/>
          </p:nvPicPr>
          <p:blipFill rotWithShape="1">
            <a:blip r:embed="rId6">
              <a:alphaModFix/>
            </a:blip>
            <a:srcRect/>
            <a:stretch/>
          </p:blipFill>
          <p:spPr>
            <a:xfrm>
              <a:off x="8161975" y="2798726"/>
              <a:ext cx="627048" cy="847973"/>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1331"/>
        <p:cNvGrpSpPr/>
        <p:nvPr/>
      </p:nvGrpSpPr>
      <p:grpSpPr>
        <a:xfrm>
          <a:off x="0" y="0"/>
          <a:ext cx="0" cy="0"/>
          <a:chOff x="0" y="0"/>
          <a:chExt cx="0" cy="0"/>
        </a:xfrm>
      </p:grpSpPr>
      <p:sp>
        <p:nvSpPr>
          <p:cNvPr id="1332" name="Google Shape;1332;p112"/>
          <p:cNvSpPr txBox="1">
            <a:spLocks noGrp="1"/>
          </p:cNvSpPr>
          <p:nvPr>
            <p:ph type="title"/>
          </p:nvPr>
        </p:nvSpPr>
        <p:spPr>
          <a:xfrm>
            <a:off x="460925" y="273000"/>
            <a:ext cx="7338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33" name="Google Shape;1333;p112"/>
          <p:cNvPicPr preferRelativeResize="0"/>
          <p:nvPr/>
        </p:nvPicPr>
        <p:blipFill rotWithShape="1">
          <a:blip r:embed="rId3">
            <a:alphaModFix/>
          </a:blip>
          <a:srcRect/>
          <a:stretch/>
        </p:blipFill>
        <p:spPr>
          <a:xfrm>
            <a:off x="491449" y="1134725"/>
            <a:ext cx="3692100" cy="584400"/>
          </a:xfrm>
          <a:prstGeom prst="rect">
            <a:avLst/>
          </a:prstGeom>
          <a:noFill/>
          <a:ln>
            <a:noFill/>
          </a:ln>
        </p:spPr>
      </p:pic>
      <p:sp>
        <p:nvSpPr>
          <p:cNvPr id="1334" name="Google Shape;1334;p112"/>
          <p:cNvSpPr txBox="1"/>
          <p:nvPr/>
        </p:nvSpPr>
        <p:spPr>
          <a:xfrm>
            <a:off x="548599" y="1172825"/>
            <a:ext cx="3578225" cy="470534"/>
          </a:xfrm>
          <a:prstGeom prst="rect">
            <a:avLst/>
          </a:prstGeom>
          <a:solidFill>
            <a:srgbClr val="CEE1F3"/>
          </a:solidFill>
          <a:ln>
            <a:noFill/>
          </a:ln>
        </p:spPr>
        <p:txBody>
          <a:bodyPr spcFirstLastPara="1" wrap="square" lIns="0" tIns="104775" rIns="0" bIns="0" anchor="t" anchorCtr="0">
            <a:spAutoFit/>
          </a:bodyPr>
          <a:lstStyle/>
          <a:p>
            <a:pPr marL="541655" marR="0" lvl="0" indent="0" algn="l" rtl="0">
              <a:lnSpc>
                <a:spcPct val="100000"/>
              </a:lnSpc>
              <a:spcBef>
                <a:spcPts val="0"/>
              </a:spcBef>
              <a:spcAft>
                <a:spcPts val="0"/>
              </a:spcAft>
              <a:buNone/>
            </a:pPr>
            <a:r>
              <a:rPr lang="en-GB" sz="1600" b="1">
                <a:latin typeface="Arial"/>
                <a:ea typeface="Arial"/>
                <a:cs typeface="Arial"/>
                <a:sym typeface="Arial"/>
              </a:rPr>
              <a:t>FINANCIAL STATEMENTS</a:t>
            </a:r>
            <a:endParaRPr sz="1600">
              <a:latin typeface="Arial"/>
              <a:ea typeface="Arial"/>
              <a:cs typeface="Arial"/>
              <a:sym typeface="Arial"/>
            </a:endParaRPr>
          </a:p>
        </p:txBody>
      </p:sp>
      <p:pic>
        <p:nvPicPr>
          <p:cNvPr id="1335" name="Google Shape;1335;p112"/>
          <p:cNvPicPr preferRelativeResize="0"/>
          <p:nvPr/>
        </p:nvPicPr>
        <p:blipFill rotWithShape="1">
          <a:blip r:embed="rId3">
            <a:alphaModFix/>
          </a:blip>
          <a:srcRect/>
          <a:stretch/>
        </p:blipFill>
        <p:spPr>
          <a:xfrm>
            <a:off x="491449" y="1744325"/>
            <a:ext cx="3692100" cy="584400"/>
          </a:xfrm>
          <a:prstGeom prst="rect">
            <a:avLst/>
          </a:prstGeom>
          <a:noFill/>
          <a:ln>
            <a:noFill/>
          </a:ln>
        </p:spPr>
      </p:pic>
      <p:sp>
        <p:nvSpPr>
          <p:cNvPr id="1336" name="Google Shape;1336;p112"/>
          <p:cNvSpPr txBox="1"/>
          <p:nvPr/>
        </p:nvSpPr>
        <p:spPr>
          <a:xfrm>
            <a:off x="548599" y="17824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Profit and Loss Statement</a:t>
            </a:r>
            <a:endParaRPr sz="1600">
              <a:latin typeface="Arial"/>
              <a:ea typeface="Arial"/>
              <a:cs typeface="Arial"/>
              <a:sym typeface="Arial"/>
            </a:endParaRPr>
          </a:p>
        </p:txBody>
      </p:sp>
      <p:pic>
        <p:nvPicPr>
          <p:cNvPr id="1337" name="Google Shape;1337;p112"/>
          <p:cNvPicPr preferRelativeResize="0"/>
          <p:nvPr/>
        </p:nvPicPr>
        <p:blipFill rotWithShape="1">
          <a:blip r:embed="rId3">
            <a:alphaModFix/>
          </a:blip>
          <a:srcRect/>
          <a:stretch/>
        </p:blipFill>
        <p:spPr>
          <a:xfrm>
            <a:off x="491449" y="2353925"/>
            <a:ext cx="3692100" cy="584400"/>
          </a:xfrm>
          <a:prstGeom prst="rect">
            <a:avLst/>
          </a:prstGeom>
          <a:noFill/>
          <a:ln>
            <a:noFill/>
          </a:ln>
        </p:spPr>
      </p:pic>
      <p:sp>
        <p:nvSpPr>
          <p:cNvPr id="1338" name="Google Shape;1338;p112"/>
          <p:cNvSpPr txBox="1"/>
          <p:nvPr/>
        </p:nvSpPr>
        <p:spPr>
          <a:xfrm>
            <a:off x="548599" y="23920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Balance Sheet</a:t>
            </a:r>
            <a:endParaRPr sz="1600">
              <a:latin typeface="Arial"/>
              <a:ea typeface="Arial"/>
              <a:cs typeface="Arial"/>
              <a:sym typeface="Arial"/>
            </a:endParaRPr>
          </a:p>
        </p:txBody>
      </p:sp>
      <p:pic>
        <p:nvPicPr>
          <p:cNvPr id="1339" name="Google Shape;1339;p112"/>
          <p:cNvPicPr preferRelativeResize="0"/>
          <p:nvPr/>
        </p:nvPicPr>
        <p:blipFill rotWithShape="1">
          <a:blip r:embed="rId3">
            <a:alphaModFix/>
          </a:blip>
          <a:srcRect/>
          <a:stretch/>
        </p:blipFill>
        <p:spPr>
          <a:xfrm>
            <a:off x="491449" y="2963525"/>
            <a:ext cx="3692100" cy="584400"/>
          </a:xfrm>
          <a:prstGeom prst="rect">
            <a:avLst/>
          </a:prstGeom>
          <a:noFill/>
          <a:ln>
            <a:noFill/>
          </a:ln>
        </p:spPr>
      </p:pic>
      <p:sp>
        <p:nvSpPr>
          <p:cNvPr id="1340" name="Google Shape;1340;p112"/>
          <p:cNvSpPr txBox="1"/>
          <p:nvPr/>
        </p:nvSpPr>
        <p:spPr>
          <a:xfrm>
            <a:off x="548599" y="30016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Cash Flow Statement</a:t>
            </a:r>
            <a:endParaRPr sz="1600">
              <a:latin typeface="Arial"/>
              <a:ea typeface="Arial"/>
              <a:cs typeface="Arial"/>
              <a:sym typeface="Arial"/>
            </a:endParaRPr>
          </a:p>
        </p:txBody>
      </p:sp>
      <p:pic>
        <p:nvPicPr>
          <p:cNvPr id="1341" name="Google Shape;1341;p112"/>
          <p:cNvPicPr preferRelativeResize="0"/>
          <p:nvPr/>
        </p:nvPicPr>
        <p:blipFill rotWithShape="1">
          <a:blip r:embed="rId4">
            <a:alphaModFix/>
          </a:blip>
          <a:srcRect/>
          <a:stretch/>
        </p:blipFill>
        <p:spPr>
          <a:xfrm>
            <a:off x="1" y="3759051"/>
            <a:ext cx="2440900" cy="1384447"/>
          </a:xfrm>
          <a:prstGeom prst="rect">
            <a:avLst/>
          </a:prstGeom>
          <a:noFill/>
          <a:ln>
            <a:noFill/>
          </a:ln>
        </p:spPr>
      </p:pic>
      <p:sp>
        <p:nvSpPr>
          <p:cNvPr id="1342" name="Google Shape;1342;p112"/>
          <p:cNvSpPr txBox="1"/>
          <p:nvPr/>
        </p:nvSpPr>
        <p:spPr>
          <a:xfrm>
            <a:off x="4368700" y="1887613"/>
            <a:ext cx="3957320" cy="14662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Tahoma"/>
                <a:ea typeface="Tahoma"/>
                <a:cs typeface="Tahoma"/>
                <a:sym typeface="Tahoma"/>
              </a:rPr>
              <a:t>Revenues and expenses over a period of time</a:t>
            </a:r>
            <a:endParaRPr sz="1400">
              <a:latin typeface="Tahoma"/>
              <a:ea typeface="Tahoma"/>
              <a:cs typeface="Tahoma"/>
              <a:sym typeface="Tahoma"/>
            </a:endParaRPr>
          </a:p>
          <a:p>
            <a:pPr marL="12700" marR="5080" lvl="0" indent="0" algn="l" rtl="0">
              <a:lnSpc>
                <a:spcPct val="282000"/>
              </a:lnSpc>
              <a:spcBef>
                <a:spcPts val="185"/>
              </a:spcBef>
              <a:spcAft>
                <a:spcPts val="0"/>
              </a:spcAft>
              <a:buNone/>
            </a:pPr>
            <a:r>
              <a:rPr lang="en-GB" sz="1400">
                <a:latin typeface="Tahoma"/>
                <a:ea typeface="Tahoma"/>
                <a:cs typeface="Tahoma"/>
                <a:sym typeface="Tahoma"/>
              </a:rPr>
              <a:t>Assets, liabilities and equity at a point of time  Cash inﬂows and outﬂows over a period of time</a:t>
            </a:r>
            <a:endParaRPr sz="1400">
              <a:latin typeface="Tahoma"/>
              <a:ea typeface="Tahoma"/>
              <a:cs typeface="Tahoma"/>
              <a:sym typeface="Tahom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1346"/>
        <p:cNvGrpSpPr/>
        <p:nvPr/>
      </p:nvGrpSpPr>
      <p:grpSpPr>
        <a:xfrm>
          <a:off x="0" y="0"/>
          <a:ext cx="0" cy="0"/>
          <a:chOff x="0" y="0"/>
          <a:chExt cx="0" cy="0"/>
        </a:xfrm>
      </p:grpSpPr>
      <p:sp>
        <p:nvSpPr>
          <p:cNvPr id="1347" name="Google Shape;1347;p113"/>
          <p:cNvSpPr txBox="1">
            <a:spLocks noGrp="1"/>
          </p:cNvSpPr>
          <p:nvPr>
            <p:ph type="title"/>
          </p:nvPr>
        </p:nvSpPr>
        <p:spPr>
          <a:xfrm>
            <a:off x="460925" y="273000"/>
            <a:ext cx="7115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48" name="Google Shape;1348;p113"/>
          <p:cNvPicPr preferRelativeResize="0"/>
          <p:nvPr/>
        </p:nvPicPr>
        <p:blipFill rotWithShape="1">
          <a:blip r:embed="rId3">
            <a:alphaModFix/>
          </a:blip>
          <a:srcRect/>
          <a:stretch/>
        </p:blipFill>
        <p:spPr>
          <a:xfrm>
            <a:off x="470049" y="1170650"/>
            <a:ext cx="3927600" cy="584400"/>
          </a:xfrm>
          <a:prstGeom prst="rect">
            <a:avLst/>
          </a:prstGeom>
          <a:noFill/>
          <a:ln>
            <a:noFill/>
          </a:ln>
        </p:spPr>
      </p:pic>
      <p:sp>
        <p:nvSpPr>
          <p:cNvPr id="1349" name="Google Shape;1349;p113"/>
          <p:cNvSpPr txBox="1"/>
          <p:nvPr/>
        </p:nvSpPr>
        <p:spPr>
          <a:xfrm>
            <a:off x="527199" y="1208749"/>
            <a:ext cx="3813810" cy="470534"/>
          </a:xfrm>
          <a:prstGeom prst="rect">
            <a:avLst/>
          </a:prstGeom>
          <a:solidFill>
            <a:srgbClr val="CEE1F3"/>
          </a:solidFill>
          <a:ln>
            <a:noFill/>
          </a:ln>
        </p:spPr>
        <p:txBody>
          <a:bodyPr spcFirstLastPara="1" wrap="square" lIns="0" tIns="113025" rIns="0" bIns="0" anchor="t" anchorCtr="0">
            <a:spAutoFit/>
          </a:bodyPr>
          <a:lstStyle/>
          <a:p>
            <a:pPr marL="85725" marR="0" lvl="0" indent="0" algn="l" rtl="0">
              <a:lnSpc>
                <a:spcPct val="100000"/>
              </a:lnSpc>
              <a:spcBef>
                <a:spcPts val="0"/>
              </a:spcBef>
              <a:spcAft>
                <a:spcPts val="0"/>
              </a:spcAft>
              <a:buNone/>
            </a:pPr>
            <a:r>
              <a:rPr lang="en-GB" sz="1500" b="1">
                <a:latin typeface="Arial"/>
                <a:ea typeface="Arial"/>
                <a:cs typeface="Arial"/>
                <a:sym typeface="Arial"/>
              </a:rPr>
              <a:t>FINANCIAL PERFORMANCE METRICS</a:t>
            </a:r>
            <a:endParaRPr sz="1500">
              <a:latin typeface="Arial"/>
              <a:ea typeface="Arial"/>
              <a:cs typeface="Arial"/>
              <a:sym typeface="Arial"/>
            </a:endParaRPr>
          </a:p>
        </p:txBody>
      </p:sp>
      <p:pic>
        <p:nvPicPr>
          <p:cNvPr id="1350" name="Google Shape;1350;p113"/>
          <p:cNvPicPr preferRelativeResize="0"/>
          <p:nvPr/>
        </p:nvPicPr>
        <p:blipFill rotWithShape="1">
          <a:blip r:embed="rId3">
            <a:alphaModFix/>
          </a:blip>
          <a:srcRect/>
          <a:stretch/>
        </p:blipFill>
        <p:spPr>
          <a:xfrm>
            <a:off x="470049" y="1780250"/>
            <a:ext cx="3927600" cy="584400"/>
          </a:xfrm>
          <a:prstGeom prst="rect">
            <a:avLst/>
          </a:prstGeom>
          <a:noFill/>
          <a:ln>
            <a:noFill/>
          </a:ln>
        </p:spPr>
      </p:pic>
      <p:sp>
        <p:nvSpPr>
          <p:cNvPr id="1351" name="Google Shape;1351;p113"/>
          <p:cNvSpPr txBox="1"/>
          <p:nvPr/>
        </p:nvSpPr>
        <p:spPr>
          <a:xfrm>
            <a:off x="527199" y="18183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Gross Margin</a:t>
            </a:r>
            <a:endParaRPr sz="1600">
              <a:latin typeface="Arial"/>
              <a:ea typeface="Arial"/>
              <a:cs typeface="Arial"/>
              <a:sym typeface="Arial"/>
            </a:endParaRPr>
          </a:p>
        </p:txBody>
      </p:sp>
      <p:pic>
        <p:nvPicPr>
          <p:cNvPr id="1352" name="Google Shape;1352;p113"/>
          <p:cNvPicPr preferRelativeResize="0"/>
          <p:nvPr/>
        </p:nvPicPr>
        <p:blipFill rotWithShape="1">
          <a:blip r:embed="rId3">
            <a:alphaModFix/>
          </a:blip>
          <a:srcRect/>
          <a:stretch/>
        </p:blipFill>
        <p:spPr>
          <a:xfrm>
            <a:off x="470049" y="2389850"/>
            <a:ext cx="3927600" cy="584400"/>
          </a:xfrm>
          <a:prstGeom prst="rect">
            <a:avLst/>
          </a:prstGeom>
          <a:noFill/>
          <a:ln>
            <a:noFill/>
          </a:ln>
        </p:spPr>
      </p:pic>
      <p:sp>
        <p:nvSpPr>
          <p:cNvPr id="1353" name="Google Shape;1353;p113"/>
          <p:cNvSpPr txBox="1"/>
          <p:nvPr/>
        </p:nvSpPr>
        <p:spPr>
          <a:xfrm>
            <a:off x="527199" y="24279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Net Margin</a:t>
            </a:r>
            <a:endParaRPr sz="1600">
              <a:latin typeface="Arial"/>
              <a:ea typeface="Arial"/>
              <a:cs typeface="Arial"/>
              <a:sym typeface="Arial"/>
            </a:endParaRPr>
          </a:p>
        </p:txBody>
      </p:sp>
      <p:pic>
        <p:nvPicPr>
          <p:cNvPr id="1354" name="Google Shape;1354;p113"/>
          <p:cNvPicPr preferRelativeResize="0"/>
          <p:nvPr/>
        </p:nvPicPr>
        <p:blipFill rotWithShape="1">
          <a:blip r:embed="rId3">
            <a:alphaModFix/>
          </a:blip>
          <a:srcRect/>
          <a:stretch/>
        </p:blipFill>
        <p:spPr>
          <a:xfrm>
            <a:off x="470049" y="2999450"/>
            <a:ext cx="3927600" cy="584400"/>
          </a:xfrm>
          <a:prstGeom prst="rect">
            <a:avLst/>
          </a:prstGeom>
          <a:noFill/>
          <a:ln>
            <a:noFill/>
          </a:ln>
        </p:spPr>
      </p:pic>
      <p:sp>
        <p:nvSpPr>
          <p:cNvPr id="1355" name="Google Shape;1355;p113"/>
          <p:cNvSpPr txBox="1"/>
          <p:nvPr/>
        </p:nvSpPr>
        <p:spPr>
          <a:xfrm>
            <a:off x="527199" y="30375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Return on Investments (RoI)</a:t>
            </a:r>
            <a:endParaRPr sz="1600">
              <a:latin typeface="Arial"/>
              <a:ea typeface="Arial"/>
              <a:cs typeface="Arial"/>
              <a:sym typeface="Arial"/>
            </a:endParaRPr>
          </a:p>
        </p:txBody>
      </p:sp>
      <p:pic>
        <p:nvPicPr>
          <p:cNvPr id="1356" name="Google Shape;1356;p113"/>
          <p:cNvPicPr preferRelativeResize="0"/>
          <p:nvPr/>
        </p:nvPicPr>
        <p:blipFill rotWithShape="1">
          <a:blip r:embed="rId3">
            <a:alphaModFix/>
          </a:blip>
          <a:srcRect/>
          <a:stretch/>
        </p:blipFill>
        <p:spPr>
          <a:xfrm>
            <a:off x="470049" y="3609050"/>
            <a:ext cx="3927600" cy="584400"/>
          </a:xfrm>
          <a:prstGeom prst="rect">
            <a:avLst/>
          </a:prstGeom>
          <a:noFill/>
          <a:ln>
            <a:noFill/>
          </a:ln>
        </p:spPr>
      </p:pic>
      <p:sp>
        <p:nvSpPr>
          <p:cNvPr id="1357" name="Google Shape;1357;p113"/>
          <p:cNvSpPr txBox="1"/>
          <p:nvPr/>
        </p:nvSpPr>
        <p:spPr>
          <a:xfrm>
            <a:off x="527199" y="3647149"/>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Break Even Point</a:t>
            </a:r>
            <a:endParaRPr sz="1600">
              <a:latin typeface="Arial"/>
              <a:ea typeface="Arial"/>
              <a:cs typeface="Arial"/>
              <a:sym typeface="Arial"/>
            </a:endParaRPr>
          </a:p>
        </p:txBody>
      </p:sp>
      <p:pic>
        <p:nvPicPr>
          <p:cNvPr id="1358" name="Google Shape;1358;p113"/>
          <p:cNvPicPr preferRelativeResize="0"/>
          <p:nvPr/>
        </p:nvPicPr>
        <p:blipFill rotWithShape="1">
          <a:blip r:embed="rId3">
            <a:alphaModFix/>
          </a:blip>
          <a:srcRect/>
          <a:stretch/>
        </p:blipFill>
        <p:spPr>
          <a:xfrm>
            <a:off x="470049" y="4218650"/>
            <a:ext cx="3927600" cy="584400"/>
          </a:xfrm>
          <a:prstGeom prst="rect">
            <a:avLst/>
          </a:prstGeom>
          <a:noFill/>
          <a:ln>
            <a:noFill/>
          </a:ln>
        </p:spPr>
      </p:pic>
      <p:sp>
        <p:nvSpPr>
          <p:cNvPr id="1359" name="Google Shape;1359;p113"/>
          <p:cNvSpPr txBox="1"/>
          <p:nvPr/>
        </p:nvSpPr>
        <p:spPr>
          <a:xfrm>
            <a:off x="527199" y="4256749"/>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Key Performance Indicators (KPIs)</a:t>
            </a:r>
            <a:endParaRPr sz="1600">
              <a:latin typeface="Arial"/>
              <a:ea typeface="Arial"/>
              <a:cs typeface="Arial"/>
              <a:sym typeface="Arial"/>
            </a:endParaRPr>
          </a:p>
        </p:txBody>
      </p:sp>
      <p:pic>
        <p:nvPicPr>
          <p:cNvPr id="1360" name="Google Shape;1360;p113"/>
          <p:cNvPicPr preferRelativeResize="0"/>
          <p:nvPr/>
        </p:nvPicPr>
        <p:blipFill rotWithShape="1">
          <a:blip r:embed="rId4">
            <a:alphaModFix/>
          </a:blip>
          <a:srcRect/>
          <a:stretch/>
        </p:blipFill>
        <p:spPr>
          <a:xfrm>
            <a:off x="4854300" y="1488900"/>
            <a:ext cx="3908699" cy="29276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1364"/>
        <p:cNvGrpSpPr/>
        <p:nvPr/>
      </p:nvGrpSpPr>
      <p:grpSpPr>
        <a:xfrm>
          <a:off x="0" y="0"/>
          <a:ext cx="0" cy="0"/>
          <a:chOff x="0" y="0"/>
          <a:chExt cx="0" cy="0"/>
        </a:xfrm>
      </p:grpSpPr>
      <p:sp>
        <p:nvSpPr>
          <p:cNvPr id="1365" name="Google Shape;1365;p114"/>
          <p:cNvSpPr txBox="1">
            <a:spLocks noGrp="1"/>
          </p:cNvSpPr>
          <p:nvPr>
            <p:ph type="title"/>
          </p:nvPr>
        </p:nvSpPr>
        <p:spPr>
          <a:xfrm>
            <a:off x="460925" y="273000"/>
            <a:ext cx="7008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66" name="Google Shape;1366;p114"/>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367" name="Google Shape;1367;p114"/>
          <p:cNvSpPr txBox="1"/>
          <p:nvPr/>
        </p:nvSpPr>
        <p:spPr>
          <a:xfrm>
            <a:off x="527199" y="1208749"/>
            <a:ext cx="3112135" cy="470534"/>
          </a:xfrm>
          <a:prstGeom prst="rect">
            <a:avLst/>
          </a:prstGeom>
          <a:solidFill>
            <a:srgbClr val="CEE1F3"/>
          </a:solidFill>
          <a:ln>
            <a:noFill/>
          </a:ln>
        </p:spPr>
        <p:txBody>
          <a:bodyPr spcFirstLastPara="1" wrap="square" lIns="0" tIns="104775" rIns="0" bIns="0" anchor="t" anchorCtr="0">
            <a:spAutoFit/>
          </a:bodyPr>
          <a:lstStyle/>
          <a:p>
            <a:pPr marL="85725" marR="0" lvl="0" indent="0" algn="l" rtl="0">
              <a:lnSpc>
                <a:spcPct val="100000"/>
              </a:lnSpc>
              <a:spcBef>
                <a:spcPts val="0"/>
              </a:spcBef>
              <a:spcAft>
                <a:spcPts val="0"/>
              </a:spcAft>
              <a:buNone/>
            </a:pPr>
            <a:r>
              <a:rPr lang="en-GB" sz="1600" b="1">
                <a:latin typeface="Arial"/>
                <a:ea typeface="Arial"/>
                <a:cs typeface="Arial"/>
                <a:sym typeface="Arial"/>
              </a:rPr>
              <a:t>MARKET and MARKETING</a:t>
            </a:r>
            <a:endParaRPr sz="1600">
              <a:latin typeface="Arial"/>
              <a:ea typeface="Arial"/>
              <a:cs typeface="Arial"/>
              <a:sym typeface="Arial"/>
            </a:endParaRPr>
          </a:p>
        </p:txBody>
      </p:sp>
      <p:pic>
        <p:nvPicPr>
          <p:cNvPr id="1368" name="Google Shape;1368;p114"/>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369" name="Google Shape;1369;p114"/>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Business</a:t>
            </a:r>
            <a:endParaRPr sz="1600">
              <a:latin typeface="Arial"/>
              <a:ea typeface="Arial"/>
              <a:cs typeface="Arial"/>
              <a:sym typeface="Arial"/>
            </a:endParaRPr>
          </a:p>
        </p:txBody>
      </p:sp>
      <p:pic>
        <p:nvPicPr>
          <p:cNvPr id="1370" name="Google Shape;1370;p114"/>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371" name="Google Shape;1371;p114"/>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Entrepreneurship</a:t>
            </a:r>
            <a:endParaRPr sz="1600">
              <a:latin typeface="Arial"/>
              <a:ea typeface="Arial"/>
              <a:cs typeface="Arial"/>
              <a:sym typeface="Arial"/>
            </a:endParaRPr>
          </a:p>
        </p:txBody>
      </p:sp>
      <p:pic>
        <p:nvPicPr>
          <p:cNvPr id="1372" name="Google Shape;1372;p114"/>
          <p:cNvPicPr preferRelativeResize="0"/>
          <p:nvPr/>
        </p:nvPicPr>
        <p:blipFill rotWithShape="1">
          <a:blip r:embed="rId3">
            <a:alphaModFix/>
          </a:blip>
          <a:srcRect/>
          <a:stretch/>
        </p:blipFill>
        <p:spPr>
          <a:xfrm>
            <a:off x="470049" y="2999450"/>
            <a:ext cx="3225900" cy="584400"/>
          </a:xfrm>
          <a:prstGeom prst="rect">
            <a:avLst/>
          </a:prstGeom>
          <a:noFill/>
          <a:ln>
            <a:noFill/>
          </a:ln>
        </p:spPr>
      </p:pic>
      <p:sp>
        <p:nvSpPr>
          <p:cNvPr id="1373" name="Google Shape;1373;p114"/>
          <p:cNvSpPr txBox="1"/>
          <p:nvPr/>
        </p:nvSpPr>
        <p:spPr>
          <a:xfrm>
            <a:off x="527199"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Business Plan</a:t>
            </a:r>
            <a:endParaRPr sz="1600">
              <a:latin typeface="Arial"/>
              <a:ea typeface="Arial"/>
              <a:cs typeface="Arial"/>
              <a:sym typeface="Arial"/>
            </a:endParaRPr>
          </a:p>
        </p:txBody>
      </p:sp>
      <p:pic>
        <p:nvPicPr>
          <p:cNvPr id="1374" name="Google Shape;1374;p114"/>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75" name="Google Shape;1375;p114"/>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Market</a:t>
            </a:r>
            <a:endParaRPr sz="1600">
              <a:latin typeface="Arial"/>
              <a:ea typeface="Arial"/>
              <a:cs typeface="Arial"/>
              <a:sym typeface="Arial"/>
            </a:endParaRPr>
          </a:p>
        </p:txBody>
      </p:sp>
      <p:pic>
        <p:nvPicPr>
          <p:cNvPr id="1376" name="Google Shape;1376;p114"/>
          <p:cNvPicPr preferRelativeResize="0"/>
          <p:nvPr/>
        </p:nvPicPr>
        <p:blipFill rotWithShape="1">
          <a:blip r:embed="rId3">
            <a:alphaModFix/>
          </a:blip>
          <a:srcRect/>
          <a:stretch/>
        </p:blipFill>
        <p:spPr>
          <a:xfrm>
            <a:off x="4813449" y="1780250"/>
            <a:ext cx="3225900" cy="584400"/>
          </a:xfrm>
          <a:prstGeom prst="rect">
            <a:avLst/>
          </a:prstGeom>
          <a:noFill/>
          <a:ln>
            <a:noFill/>
          </a:ln>
        </p:spPr>
      </p:pic>
      <p:sp>
        <p:nvSpPr>
          <p:cNvPr id="1377" name="Google Shape;1377;p114"/>
          <p:cNvSpPr txBox="1"/>
          <p:nvPr/>
        </p:nvSpPr>
        <p:spPr>
          <a:xfrm>
            <a:off x="48705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Sales</a:t>
            </a:r>
            <a:endParaRPr sz="1600">
              <a:latin typeface="Arial"/>
              <a:ea typeface="Arial"/>
              <a:cs typeface="Arial"/>
              <a:sym typeface="Arial"/>
            </a:endParaRPr>
          </a:p>
        </p:txBody>
      </p:sp>
      <p:pic>
        <p:nvPicPr>
          <p:cNvPr id="1378" name="Google Shape;1378;p114"/>
          <p:cNvPicPr preferRelativeResize="0"/>
          <p:nvPr/>
        </p:nvPicPr>
        <p:blipFill rotWithShape="1">
          <a:blip r:embed="rId3">
            <a:alphaModFix/>
          </a:blip>
          <a:srcRect/>
          <a:stretch/>
        </p:blipFill>
        <p:spPr>
          <a:xfrm>
            <a:off x="4827350" y="2389850"/>
            <a:ext cx="3225900" cy="584400"/>
          </a:xfrm>
          <a:prstGeom prst="rect">
            <a:avLst/>
          </a:prstGeom>
          <a:noFill/>
          <a:ln>
            <a:noFill/>
          </a:ln>
        </p:spPr>
      </p:pic>
      <p:sp>
        <p:nvSpPr>
          <p:cNvPr id="1379" name="Google Shape;1379;p114"/>
          <p:cNvSpPr txBox="1"/>
          <p:nvPr/>
        </p:nvSpPr>
        <p:spPr>
          <a:xfrm>
            <a:off x="48844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Marketing</a:t>
            </a:r>
            <a:endParaRPr sz="1600">
              <a:latin typeface="Arial"/>
              <a:ea typeface="Arial"/>
              <a:cs typeface="Arial"/>
              <a:sym typeface="Arial"/>
            </a:endParaRPr>
          </a:p>
        </p:txBody>
      </p:sp>
      <p:pic>
        <p:nvPicPr>
          <p:cNvPr id="1380" name="Google Shape;1380;p114"/>
          <p:cNvPicPr preferRelativeResize="0"/>
          <p:nvPr/>
        </p:nvPicPr>
        <p:blipFill rotWithShape="1">
          <a:blip r:embed="rId3">
            <a:alphaModFix/>
          </a:blip>
          <a:srcRect/>
          <a:stretch/>
        </p:blipFill>
        <p:spPr>
          <a:xfrm>
            <a:off x="4847275" y="2999450"/>
            <a:ext cx="3225900" cy="584400"/>
          </a:xfrm>
          <a:prstGeom prst="rect">
            <a:avLst/>
          </a:prstGeom>
          <a:noFill/>
          <a:ln>
            <a:noFill/>
          </a:ln>
        </p:spPr>
      </p:pic>
      <p:sp>
        <p:nvSpPr>
          <p:cNvPr id="1381" name="Google Shape;1381;p114"/>
          <p:cNvSpPr txBox="1"/>
          <p:nvPr/>
        </p:nvSpPr>
        <p:spPr>
          <a:xfrm>
            <a:off x="4904425"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Target Market</a:t>
            </a:r>
            <a:endParaRPr sz="1600">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1385"/>
        <p:cNvGrpSpPr/>
        <p:nvPr/>
      </p:nvGrpSpPr>
      <p:grpSpPr>
        <a:xfrm>
          <a:off x="0" y="0"/>
          <a:ext cx="0" cy="0"/>
          <a:chOff x="0" y="0"/>
          <a:chExt cx="0" cy="0"/>
        </a:xfrm>
      </p:grpSpPr>
      <p:sp>
        <p:nvSpPr>
          <p:cNvPr id="1386" name="Google Shape;1386;p115"/>
          <p:cNvSpPr txBox="1"/>
          <p:nvPr/>
        </p:nvSpPr>
        <p:spPr>
          <a:xfrm>
            <a:off x="460925" y="1108929"/>
            <a:ext cx="7454265"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Each part of the issue tree is broken down into subparts by using a mathematical formula.</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some examples:</a:t>
            </a:r>
            <a:endParaRPr sz="1400">
              <a:latin typeface="Tahoma"/>
              <a:ea typeface="Tahoma"/>
              <a:cs typeface="Tahoma"/>
              <a:sym typeface="Tahoma"/>
            </a:endParaRPr>
          </a:p>
        </p:txBody>
      </p:sp>
      <p:sp>
        <p:nvSpPr>
          <p:cNvPr id="1387" name="Google Shape;1387;p115"/>
          <p:cNvSpPr txBox="1">
            <a:spLocks noGrp="1"/>
          </p:cNvSpPr>
          <p:nvPr>
            <p:ph type="title"/>
          </p:nvPr>
        </p:nvSpPr>
        <p:spPr>
          <a:xfrm>
            <a:off x="460925" y="273000"/>
            <a:ext cx="5044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Algebraic Method</a:t>
            </a:r>
            <a:endParaRPr/>
          </a:p>
        </p:txBody>
      </p:sp>
      <p:grpSp>
        <p:nvGrpSpPr>
          <p:cNvPr id="1388" name="Google Shape;1388;p115"/>
          <p:cNvGrpSpPr/>
          <p:nvPr/>
        </p:nvGrpSpPr>
        <p:grpSpPr>
          <a:xfrm>
            <a:off x="1125613" y="2231325"/>
            <a:ext cx="816614" cy="193041"/>
            <a:chOff x="1125613" y="2231325"/>
            <a:chExt cx="816614" cy="193041"/>
          </a:xfrm>
        </p:grpSpPr>
        <p:sp>
          <p:nvSpPr>
            <p:cNvPr id="1389" name="Google Shape;1389;p115"/>
            <p:cNvSpPr/>
            <p:nvPr/>
          </p:nvSpPr>
          <p:spPr>
            <a:xfrm>
              <a:off x="1125613" y="2231326"/>
              <a:ext cx="816610" cy="193040"/>
            </a:xfrm>
            <a:custGeom>
              <a:avLst/>
              <a:gdLst/>
              <a:ahLst/>
              <a:cxnLst/>
              <a:rect l="l" t="t" r="r" b="b"/>
              <a:pathLst>
                <a:path w="816610" h="193039" extrusionOk="0">
                  <a:moveTo>
                    <a:pt x="198208" y="57099"/>
                  </a:moveTo>
                  <a:lnTo>
                    <a:pt x="185013" y="25184"/>
                  </a:lnTo>
                  <a:lnTo>
                    <a:pt x="181178" y="21386"/>
                  </a:lnTo>
                  <a:lnTo>
                    <a:pt x="175666" y="17221"/>
                  </a:lnTo>
                  <a:lnTo>
                    <a:pt x="169506" y="13690"/>
                  </a:lnTo>
                  <a:lnTo>
                    <a:pt x="162775" y="10782"/>
                  </a:lnTo>
                  <a:lnTo>
                    <a:pt x="162775" y="50063"/>
                  </a:lnTo>
                  <a:lnTo>
                    <a:pt x="162775" y="57861"/>
                  </a:lnTo>
                  <a:lnTo>
                    <a:pt x="129971" y="89585"/>
                  </a:lnTo>
                  <a:lnTo>
                    <a:pt x="101498" y="91808"/>
                  </a:lnTo>
                  <a:lnTo>
                    <a:pt x="34366" y="91808"/>
                  </a:lnTo>
                  <a:lnTo>
                    <a:pt x="34366" y="25184"/>
                  </a:lnTo>
                  <a:lnTo>
                    <a:pt x="100787" y="25184"/>
                  </a:lnTo>
                  <a:lnTo>
                    <a:pt x="141820" y="28613"/>
                  </a:lnTo>
                  <a:lnTo>
                    <a:pt x="154520" y="37858"/>
                  </a:lnTo>
                  <a:lnTo>
                    <a:pt x="160032" y="43395"/>
                  </a:lnTo>
                  <a:lnTo>
                    <a:pt x="162775" y="50063"/>
                  </a:lnTo>
                  <a:lnTo>
                    <a:pt x="162775" y="10782"/>
                  </a:lnTo>
                  <a:lnTo>
                    <a:pt x="120751" y="3632"/>
                  </a:lnTo>
                  <a:lnTo>
                    <a:pt x="97955" y="3187"/>
                  </a:lnTo>
                  <a:lnTo>
                    <a:pt x="0" y="3187"/>
                  </a:lnTo>
                  <a:lnTo>
                    <a:pt x="0" y="189598"/>
                  </a:lnTo>
                  <a:lnTo>
                    <a:pt x="34366" y="189598"/>
                  </a:lnTo>
                  <a:lnTo>
                    <a:pt x="34366" y="113804"/>
                  </a:lnTo>
                  <a:lnTo>
                    <a:pt x="100965" y="113804"/>
                  </a:lnTo>
                  <a:lnTo>
                    <a:pt x="147548" y="109702"/>
                  </a:lnTo>
                  <a:lnTo>
                    <a:pt x="183019" y="91808"/>
                  </a:lnTo>
                  <a:lnTo>
                    <a:pt x="186347" y="88671"/>
                  </a:lnTo>
                  <a:lnTo>
                    <a:pt x="192938" y="79057"/>
                  </a:lnTo>
                  <a:lnTo>
                    <a:pt x="196888" y="68529"/>
                  </a:lnTo>
                  <a:lnTo>
                    <a:pt x="198208" y="57099"/>
                  </a:lnTo>
                  <a:close/>
                </a:path>
                <a:path w="816610" h="193039" extrusionOk="0">
                  <a:moveTo>
                    <a:pt x="339737" y="58877"/>
                  </a:moveTo>
                  <a:lnTo>
                    <a:pt x="331444" y="55651"/>
                  </a:lnTo>
                  <a:lnTo>
                    <a:pt x="323215" y="53352"/>
                  </a:lnTo>
                  <a:lnTo>
                    <a:pt x="315061" y="51968"/>
                  </a:lnTo>
                  <a:lnTo>
                    <a:pt x="306971" y="51498"/>
                  </a:lnTo>
                  <a:lnTo>
                    <a:pt x="299529" y="51498"/>
                  </a:lnTo>
                  <a:lnTo>
                    <a:pt x="266230" y="75031"/>
                  </a:lnTo>
                  <a:lnTo>
                    <a:pt x="266230" y="54559"/>
                  </a:lnTo>
                  <a:lnTo>
                    <a:pt x="237528" y="54559"/>
                  </a:lnTo>
                  <a:lnTo>
                    <a:pt x="237528" y="189598"/>
                  </a:lnTo>
                  <a:lnTo>
                    <a:pt x="269417" y="189598"/>
                  </a:lnTo>
                  <a:lnTo>
                    <a:pt x="269417" y="118897"/>
                  </a:lnTo>
                  <a:lnTo>
                    <a:pt x="269748" y="111798"/>
                  </a:lnTo>
                  <a:lnTo>
                    <a:pt x="286600" y="79692"/>
                  </a:lnTo>
                  <a:lnTo>
                    <a:pt x="292150" y="76669"/>
                  </a:lnTo>
                  <a:lnTo>
                    <a:pt x="298411" y="75158"/>
                  </a:lnTo>
                  <a:lnTo>
                    <a:pt x="313169" y="75158"/>
                  </a:lnTo>
                  <a:lnTo>
                    <a:pt x="320967" y="76809"/>
                  </a:lnTo>
                  <a:lnTo>
                    <a:pt x="328752" y="80111"/>
                  </a:lnTo>
                  <a:lnTo>
                    <a:pt x="339737" y="58877"/>
                  </a:lnTo>
                  <a:close/>
                </a:path>
                <a:path w="816610" h="193039" extrusionOk="0">
                  <a:moveTo>
                    <a:pt x="523074" y="120167"/>
                  </a:moveTo>
                  <a:lnTo>
                    <a:pt x="509219" y="79756"/>
                  </a:lnTo>
                  <a:lnTo>
                    <a:pt x="490245" y="64808"/>
                  </a:lnTo>
                  <a:lnTo>
                    <a:pt x="490245" y="122072"/>
                  </a:lnTo>
                  <a:lnTo>
                    <a:pt x="489318" y="133756"/>
                  </a:lnTo>
                  <a:lnTo>
                    <a:pt x="466153" y="166535"/>
                  </a:lnTo>
                  <a:lnTo>
                    <a:pt x="435038" y="173824"/>
                  </a:lnTo>
                  <a:lnTo>
                    <a:pt x="423583" y="173024"/>
                  </a:lnTo>
                  <a:lnTo>
                    <a:pt x="388454" y="153670"/>
                  </a:lnTo>
                  <a:lnTo>
                    <a:pt x="379590" y="122072"/>
                  </a:lnTo>
                  <a:lnTo>
                    <a:pt x="380580" y="109918"/>
                  </a:lnTo>
                  <a:lnTo>
                    <a:pt x="403745" y="77673"/>
                  </a:lnTo>
                  <a:lnTo>
                    <a:pt x="435038" y="70446"/>
                  </a:lnTo>
                  <a:lnTo>
                    <a:pt x="446252" y="71247"/>
                  </a:lnTo>
                  <a:lnTo>
                    <a:pt x="481368" y="90576"/>
                  </a:lnTo>
                  <a:lnTo>
                    <a:pt x="490245" y="122072"/>
                  </a:lnTo>
                  <a:lnTo>
                    <a:pt x="490245" y="64808"/>
                  </a:lnTo>
                  <a:lnTo>
                    <a:pt x="485254" y="61785"/>
                  </a:lnTo>
                  <a:lnTo>
                    <a:pt x="470281" y="56070"/>
                  </a:lnTo>
                  <a:lnTo>
                    <a:pt x="453542" y="52641"/>
                  </a:lnTo>
                  <a:lnTo>
                    <a:pt x="435038" y="51498"/>
                  </a:lnTo>
                  <a:lnTo>
                    <a:pt x="418249" y="52438"/>
                  </a:lnTo>
                  <a:lnTo>
                    <a:pt x="375869" y="66509"/>
                  </a:lnTo>
                  <a:lnTo>
                    <a:pt x="348640" y="104533"/>
                  </a:lnTo>
                  <a:lnTo>
                    <a:pt x="346824" y="122072"/>
                  </a:lnTo>
                  <a:lnTo>
                    <a:pt x="348348" y="138176"/>
                  </a:lnTo>
                  <a:lnTo>
                    <a:pt x="371132" y="174459"/>
                  </a:lnTo>
                  <a:lnTo>
                    <a:pt x="416229" y="191516"/>
                  </a:lnTo>
                  <a:lnTo>
                    <a:pt x="435038" y="192646"/>
                  </a:lnTo>
                  <a:lnTo>
                    <a:pt x="447103" y="192125"/>
                  </a:lnTo>
                  <a:lnTo>
                    <a:pt x="490232" y="179832"/>
                  </a:lnTo>
                  <a:lnTo>
                    <a:pt x="520344" y="143459"/>
                  </a:lnTo>
                  <a:lnTo>
                    <a:pt x="522389" y="132511"/>
                  </a:lnTo>
                  <a:lnTo>
                    <a:pt x="523074" y="120167"/>
                  </a:lnTo>
                  <a:close/>
                </a:path>
                <a:path w="816610" h="193039" extrusionOk="0">
                  <a:moveTo>
                    <a:pt x="649897" y="2298"/>
                  </a:moveTo>
                  <a:lnTo>
                    <a:pt x="641921" y="1295"/>
                  </a:lnTo>
                  <a:lnTo>
                    <a:pt x="634314" y="571"/>
                  </a:lnTo>
                  <a:lnTo>
                    <a:pt x="627049" y="152"/>
                  </a:lnTo>
                  <a:lnTo>
                    <a:pt x="620141" y="0"/>
                  </a:lnTo>
                  <a:lnTo>
                    <a:pt x="610273" y="355"/>
                  </a:lnTo>
                  <a:lnTo>
                    <a:pt x="574497" y="14033"/>
                  </a:lnTo>
                  <a:lnTo>
                    <a:pt x="568058" y="31115"/>
                  </a:lnTo>
                  <a:lnTo>
                    <a:pt x="568058" y="54559"/>
                  </a:lnTo>
                  <a:lnTo>
                    <a:pt x="539902" y="54559"/>
                  </a:lnTo>
                  <a:lnTo>
                    <a:pt x="539902" y="72351"/>
                  </a:lnTo>
                  <a:lnTo>
                    <a:pt x="568058" y="72351"/>
                  </a:lnTo>
                  <a:lnTo>
                    <a:pt x="568058" y="189598"/>
                  </a:lnTo>
                  <a:lnTo>
                    <a:pt x="599770" y="189598"/>
                  </a:lnTo>
                  <a:lnTo>
                    <a:pt x="599770" y="72351"/>
                  </a:lnTo>
                  <a:lnTo>
                    <a:pt x="636435" y="72351"/>
                  </a:lnTo>
                  <a:lnTo>
                    <a:pt x="636435" y="54559"/>
                  </a:lnTo>
                  <a:lnTo>
                    <a:pt x="599770" y="54559"/>
                  </a:lnTo>
                  <a:lnTo>
                    <a:pt x="599770" y="33959"/>
                  </a:lnTo>
                  <a:lnTo>
                    <a:pt x="601776" y="28397"/>
                  </a:lnTo>
                  <a:lnTo>
                    <a:pt x="609803" y="22466"/>
                  </a:lnTo>
                  <a:lnTo>
                    <a:pt x="616648" y="20980"/>
                  </a:lnTo>
                  <a:lnTo>
                    <a:pt x="632244" y="20980"/>
                  </a:lnTo>
                  <a:lnTo>
                    <a:pt x="638505" y="21412"/>
                  </a:lnTo>
                  <a:lnTo>
                    <a:pt x="645109" y="22263"/>
                  </a:lnTo>
                  <a:lnTo>
                    <a:pt x="649897" y="2298"/>
                  </a:lnTo>
                  <a:close/>
                </a:path>
                <a:path w="816610" h="193039" extrusionOk="0">
                  <a:moveTo>
                    <a:pt x="693293" y="54559"/>
                  </a:moveTo>
                  <a:lnTo>
                    <a:pt x="661416" y="54559"/>
                  </a:lnTo>
                  <a:lnTo>
                    <a:pt x="661416" y="189598"/>
                  </a:lnTo>
                  <a:lnTo>
                    <a:pt x="693293" y="189598"/>
                  </a:lnTo>
                  <a:lnTo>
                    <a:pt x="693293" y="54559"/>
                  </a:lnTo>
                  <a:close/>
                </a:path>
                <a:path w="816610" h="193039" extrusionOk="0">
                  <a:moveTo>
                    <a:pt x="693293" y="3187"/>
                  </a:moveTo>
                  <a:lnTo>
                    <a:pt x="661416" y="3187"/>
                  </a:lnTo>
                  <a:lnTo>
                    <a:pt x="661416" y="29502"/>
                  </a:lnTo>
                  <a:lnTo>
                    <a:pt x="693293" y="29502"/>
                  </a:lnTo>
                  <a:lnTo>
                    <a:pt x="693293" y="3187"/>
                  </a:lnTo>
                  <a:close/>
                </a:path>
                <a:path w="816610" h="193039" extrusionOk="0">
                  <a:moveTo>
                    <a:pt x="816051" y="189344"/>
                  </a:moveTo>
                  <a:lnTo>
                    <a:pt x="811441" y="169125"/>
                  </a:lnTo>
                  <a:lnTo>
                    <a:pt x="805649" y="169722"/>
                  </a:lnTo>
                  <a:lnTo>
                    <a:pt x="800989" y="170014"/>
                  </a:lnTo>
                  <a:lnTo>
                    <a:pt x="792721" y="170014"/>
                  </a:lnTo>
                  <a:lnTo>
                    <a:pt x="789089" y="169468"/>
                  </a:lnTo>
                  <a:lnTo>
                    <a:pt x="779386" y="157848"/>
                  </a:lnTo>
                  <a:lnTo>
                    <a:pt x="779386" y="72351"/>
                  </a:lnTo>
                  <a:lnTo>
                    <a:pt x="811441" y="72351"/>
                  </a:lnTo>
                  <a:lnTo>
                    <a:pt x="811441" y="54559"/>
                  </a:lnTo>
                  <a:lnTo>
                    <a:pt x="779386" y="54559"/>
                  </a:lnTo>
                  <a:lnTo>
                    <a:pt x="779386" y="7378"/>
                  </a:lnTo>
                  <a:lnTo>
                    <a:pt x="747674" y="21107"/>
                  </a:lnTo>
                  <a:lnTo>
                    <a:pt x="747674" y="54559"/>
                  </a:lnTo>
                  <a:lnTo>
                    <a:pt x="724293" y="54559"/>
                  </a:lnTo>
                  <a:lnTo>
                    <a:pt x="724293" y="72351"/>
                  </a:lnTo>
                  <a:lnTo>
                    <a:pt x="747674" y="72351"/>
                  </a:lnTo>
                  <a:lnTo>
                    <a:pt x="747674" y="150050"/>
                  </a:lnTo>
                  <a:lnTo>
                    <a:pt x="747915" y="159461"/>
                  </a:lnTo>
                  <a:lnTo>
                    <a:pt x="776541" y="190385"/>
                  </a:lnTo>
                  <a:lnTo>
                    <a:pt x="791959" y="191376"/>
                  </a:lnTo>
                  <a:lnTo>
                    <a:pt x="799045" y="191376"/>
                  </a:lnTo>
                  <a:lnTo>
                    <a:pt x="807072" y="190703"/>
                  </a:lnTo>
                  <a:lnTo>
                    <a:pt x="816051" y="189344"/>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0" name="Google Shape;1390;p115"/>
            <p:cNvSpPr/>
            <p:nvPr/>
          </p:nvSpPr>
          <p:spPr>
            <a:xfrm>
              <a:off x="1125617" y="2231325"/>
              <a:ext cx="816610" cy="193040"/>
            </a:xfrm>
            <a:custGeom>
              <a:avLst/>
              <a:gdLst/>
              <a:ahLst/>
              <a:cxnLst/>
              <a:rect l="l" t="t" r="r" b="b"/>
              <a:pathLst>
                <a:path w="816610" h="193039" extrusionOk="0">
                  <a:moveTo>
                    <a:pt x="100788" y="25177"/>
                  </a:moveTo>
                  <a:lnTo>
                    <a:pt x="141824" y="28610"/>
                  </a:lnTo>
                  <a:lnTo>
                    <a:pt x="154518" y="37850"/>
                  </a:lnTo>
                  <a:lnTo>
                    <a:pt x="160029" y="43388"/>
                  </a:lnTo>
                  <a:lnTo>
                    <a:pt x="162784" y="50057"/>
                  </a:lnTo>
                  <a:lnTo>
                    <a:pt x="162784" y="57856"/>
                  </a:lnTo>
                  <a:lnTo>
                    <a:pt x="129971" y="89582"/>
                  </a:lnTo>
                  <a:lnTo>
                    <a:pt x="101496" y="91807"/>
                  </a:lnTo>
                  <a:lnTo>
                    <a:pt x="34363" y="91807"/>
                  </a:lnTo>
                  <a:lnTo>
                    <a:pt x="34363" y="25177"/>
                  </a:lnTo>
                  <a:lnTo>
                    <a:pt x="100788" y="25177"/>
                  </a:lnTo>
                  <a:close/>
                </a:path>
                <a:path w="816610" h="193039" extrusionOk="0">
                  <a:moveTo>
                    <a:pt x="0" y="3178"/>
                  </a:moveTo>
                  <a:lnTo>
                    <a:pt x="0" y="189590"/>
                  </a:lnTo>
                  <a:lnTo>
                    <a:pt x="34363" y="189590"/>
                  </a:lnTo>
                  <a:lnTo>
                    <a:pt x="34363" y="113805"/>
                  </a:lnTo>
                  <a:lnTo>
                    <a:pt x="100965" y="113805"/>
                  </a:lnTo>
                  <a:lnTo>
                    <a:pt x="147551" y="109694"/>
                  </a:lnTo>
                  <a:lnTo>
                    <a:pt x="186354" y="88660"/>
                  </a:lnTo>
                  <a:lnTo>
                    <a:pt x="198211" y="57093"/>
                  </a:lnTo>
                  <a:lnTo>
                    <a:pt x="197716" y="50306"/>
                  </a:lnTo>
                  <a:lnTo>
                    <a:pt x="175663" y="17213"/>
                  </a:lnTo>
                  <a:lnTo>
                    <a:pt x="137454" y="4959"/>
                  </a:lnTo>
                  <a:lnTo>
                    <a:pt x="97954" y="3178"/>
                  </a:lnTo>
                  <a:lnTo>
                    <a:pt x="0" y="3178"/>
                  </a:lnTo>
                  <a:close/>
                </a:path>
                <a:path w="816610" h="193039" extrusionOk="0">
                  <a:moveTo>
                    <a:pt x="306970" y="51498"/>
                  </a:moveTo>
                  <a:lnTo>
                    <a:pt x="299531" y="51498"/>
                  </a:lnTo>
                  <a:lnTo>
                    <a:pt x="292701" y="53024"/>
                  </a:lnTo>
                  <a:lnTo>
                    <a:pt x="266230" y="75022"/>
                  </a:lnTo>
                  <a:lnTo>
                    <a:pt x="266230" y="54550"/>
                  </a:lnTo>
                  <a:lnTo>
                    <a:pt x="237534" y="54550"/>
                  </a:lnTo>
                  <a:lnTo>
                    <a:pt x="237534" y="189590"/>
                  </a:lnTo>
                  <a:lnTo>
                    <a:pt x="269418" y="189590"/>
                  </a:lnTo>
                  <a:lnTo>
                    <a:pt x="269418" y="118891"/>
                  </a:lnTo>
                  <a:lnTo>
                    <a:pt x="269750" y="111786"/>
                  </a:lnTo>
                  <a:lnTo>
                    <a:pt x="286600" y="79684"/>
                  </a:lnTo>
                  <a:lnTo>
                    <a:pt x="292150" y="76661"/>
                  </a:lnTo>
                  <a:lnTo>
                    <a:pt x="298409" y="75149"/>
                  </a:lnTo>
                  <a:lnTo>
                    <a:pt x="305376" y="75149"/>
                  </a:lnTo>
                  <a:lnTo>
                    <a:pt x="313170" y="75149"/>
                  </a:lnTo>
                  <a:lnTo>
                    <a:pt x="320964" y="76802"/>
                  </a:lnTo>
                  <a:lnTo>
                    <a:pt x="328757" y="80108"/>
                  </a:lnTo>
                  <a:lnTo>
                    <a:pt x="339740" y="58873"/>
                  </a:lnTo>
                  <a:lnTo>
                    <a:pt x="331448" y="55647"/>
                  </a:lnTo>
                  <a:lnTo>
                    <a:pt x="323222" y="53342"/>
                  </a:lnTo>
                  <a:lnTo>
                    <a:pt x="315063" y="51959"/>
                  </a:lnTo>
                  <a:lnTo>
                    <a:pt x="306970" y="51498"/>
                  </a:lnTo>
                  <a:close/>
                </a:path>
                <a:path w="816610" h="193039" extrusionOk="0">
                  <a:moveTo>
                    <a:pt x="435037" y="70444"/>
                  </a:moveTo>
                  <a:lnTo>
                    <a:pt x="474420" y="83372"/>
                  </a:lnTo>
                  <a:lnTo>
                    <a:pt x="490302" y="121307"/>
                  </a:lnTo>
                  <a:lnTo>
                    <a:pt x="489317" y="133745"/>
                  </a:lnTo>
                  <a:lnTo>
                    <a:pt x="466157" y="166527"/>
                  </a:lnTo>
                  <a:lnTo>
                    <a:pt x="435037" y="173823"/>
                  </a:lnTo>
                  <a:lnTo>
                    <a:pt x="423590" y="173018"/>
                  </a:lnTo>
                  <a:lnTo>
                    <a:pt x="388462" y="153661"/>
                  </a:lnTo>
                  <a:lnTo>
                    <a:pt x="379595" y="122070"/>
                  </a:lnTo>
                  <a:lnTo>
                    <a:pt x="380580" y="109919"/>
                  </a:lnTo>
                  <a:lnTo>
                    <a:pt x="403751" y="77669"/>
                  </a:lnTo>
                  <a:lnTo>
                    <a:pt x="435037" y="70444"/>
                  </a:lnTo>
                  <a:close/>
                </a:path>
                <a:path w="816610" h="193039" extrusionOk="0">
                  <a:moveTo>
                    <a:pt x="435037" y="51498"/>
                  </a:moveTo>
                  <a:lnTo>
                    <a:pt x="388673" y="59938"/>
                  </a:lnTo>
                  <a:lnTo>
                    <a:pt x="354088" y="89423"/>
                  </a:lnTo>
                  <a:lnTo>
                    <a:pt x="346825" y="122070"/>
                  </a:lnTo>
                  <a:lnTo>
                    <a:pt x="348346" y="138172"/>
                  </a:lnTo>
                  <a:lnTo>
                    <a:pt x="371151" y="174459"/>
                  </a:lnTo>
                  <a:lnTo>
                    <a:pt x="416232" y="191506"/>
                  </a:lnTo>
                  <a:lnTo>
                    <a:pt x="435037" y="192642"/>
                  </a:lnTo>
                  <a:lnTo>
                    <a:pt x="447108" y="192126"/>
                  </a:lnTo>
                  <a:lnTo>
                    <a:pt x="490240" y="179829"/>
                  </a:lnTo>
                  <a:lnTo>
                    <a:pt x="520341" y="143454"/>
                  </a:lnTo>
                  <a:lnTo>
                    <a:pt x="523072" y="120163"/>
                  </a:lnTo>
                  <a:lnTo>
                    <a:pt x="521533" y="104949"/>
                  </a:lnTo>
                  <a:lnTo>
                    <a:pt x="498451" y="69766"/>
                  </a:lnTo>
                  <a:lnTo>
                    <a:pt x="453547" y="52640"/>
                  </a:lnTo>
                  <a:lnTo>
                    <a:pt x="435037" y="51498"/>
                  </a:lnTo>
                  <a:close/>
                </a:path>
                <a:path w="816610" h="193039" extrusionOk="0">
                  <a:moveTo>
                    <a:pt x="620141" y="0"/>
                  </a:moveTo>
                  <a:lnTo>
                    <a:pt x="579892" y="9225"/>
                  </a:lnTo>
                  <a:lnTo>
                    <a:pt x="568064" y="31111"/>
                  </a:lnTo>
                  <a:lnTo>
                    <a:pt x="568064" y="40181"/>
                  </a:lnTo>
                  <a:lnTo>
                    <a:pt x="568064" y="54550"/>
                  </a:lnTo>
                  <a:lnTo>
                    <a:pt x="539900" y="54550"/>
                  </a:lnTo>
                  <a:lnTo>
                    <a:pt x="539900" y="72352"/>
                  </a:lnTo>
                  <a:lnTo>
                    <a:pt x="568064" y="72352"/>
                  </a:lnTo>
                  <a:lnTo>
                    <a:pt x="568064" y="189590"/>
                  </a:lnTo>
                  <a:lnTo>
                    <a:pt x="599770" y="189590"/>
                  </a:lnTo>
                  <a:lnTo>
                    <a:pt x="599770" y="72352"/>
                  </a:lnTo>
                  <a:lnTo>
                    <a:pt x="636437" y="72352"/>
                  </a:lnTo>
                  <a:lnTo>
                    <a:pt x="636437" y="54550"/>
                  </a:lnTo>
                  <a:lnTo>
                    <a:pt x="599770" y="54550"/>
                  </a:lnTo>
                  <a:lnTo>
                    <a:pt x="599770" y="42088"/>
                  </a:lnTo>
                  <a:lnTo>
                    <a:pt x="599770" y="33950"/>
                  </a:lnTo>
                  <a:lnTo>
                    <a:pt x="601778" y="28398"/>
                  </a:lnTo>
                  <a:lnTo>
                    <a:pt x="605793" y="25431"/>
                  </a:lnTo>
                  <a:lnTo>
                    <a:pt x="609808" y="22464"/>
                  </a:lnTo>
                  <a:lnTo>
                    <a:pt x="616657" y="20980"/>
                  </a:lnTo>
                  <a:lnTo>
                    <a:pt x="626340" y="20980"/>
                  </a:lnTo>
                  <a:lnTo>
                    <a:pt x="632245" y="20980"/>
                  </a:lnTo>
                  <a:lnTo>
                    <a:pt x="638503" y="21404"/>
                  </a:lnTo>
                  <a:lnTo>
                    <a:pt x="645116" y="22252"/>
                  </a:lnTo>
                  <a:lnTo>
                    <a:pt x="649899" y="2288"/>
                  </a:lnTo>
                  <a:lnTo>
                    <a:pt x="641928" y="1287"/>
                  </a:lnTo>
                  <a:lnTo>
                    <a:pt x="634311" y="572"/>
                  </a:lnTo>
                  <a:lnTo>
                    <a:pt x="627049" y="143"/>
                  </a:lnTo>
                  <a:lnTo>
                    <a:pt x="620141" y="0"/>
                  </a:lnTo>
                  <a:close/>
                </a:path>
                <a:path w="816610" h="193039" extrusionOk="0">
                  <a:moveTo>
                    <a:pt x="661412" y="3178"/>
                  </a:moveTo>
                  <a:lnTo>
                    <a:pt x="661412" y="29500"/>
                  </a:lnTo>
                  <a:lnTo>
                    <a:pt x="693296" y="29500"/>
                  </a:lnTo>
                  <a:lnTo>
                    <a:pt x="693296" y="3178"/>
                  </a:lnTo>
                  <a:lnTo>
                    <a:pt x="661412" y="3178"/>
                  </a:lnTo>
                  <a:close/>
                </a:path>
                <a:path w="816610" h="193039" extrusionOk="0">
                  <a:moveTo>
                    <a:pt x="661412" y="54550"/>
                  </a:moveTo>
                  <a:lnTo>
                    <a:pt x="661412" y="189590"/>
                  </a:lnTo>
                  <a:lnTo>
                    <a:pt x="693296" y="189590"/>
                  </a:lnTo>
                  <a:lnTo>
                    <a:pt x="693296" y="54550"/>
                  </a:lnTo>
                  <a:lnTo>
                    <a:pt x="661412" y="54550"/>
                  </a:lnTo>
                  <a:close/>
                </a:path>
                <a:path w="816610" h="193039" extrusionOk="0">
                  <a:moveTo>
                    <a:pt x="779383" y="7375"/>
                  </a:moveTo>
                  <a:lnTo>
                    <a:pt x="747676" y="21107"/>
                  </a:lnTo>
                  <a:lnTo>
                    <a:pt x="747676" y="54550"/>
                  </a:lnTo>
                  <a:lnTo>
                    <a:pt x="724294" y="54550"/>
                  </a:lnTo>
                  <a:lnTo>
                    <a:pt x="724294" y="72352"/>
                  </a:lnTo>
                  <a:lnTo>
                    <a:pt x="747676" y="72352"/>
                  </a:lnTo>
                  <a:lnTo>
                    <a:pt x="747676" y="150045"/>
                  </a:lnTo>
                  <a:lnTo>
                    <a:pt x="765035" y="187429"/>
                  </a:lnTo>
                  <a:lnTo>
                    <a:pt x="791959" y="191371"/>
                  </a:lnTo>
                  <a:lnTo>
                    <a:pt x="799044" y="191371"/>
                  </a:lnTo>
                  <a:lnTo>
                    <a:pt x="807075" y="190693"/>
                  </a:lnTo>
                  <a:lnTo>
                    <a:pt x="816049" y="189336"/>
                  </a:lnTo>
                  <a:lnTo>
                    <a:pt x="811444" y="169118"/>
                  </a:lnTo>
                  <a:lnTo>
                    <a:pt x="805657" y="169712"/>
                  </a:lnTo>
                  <a:lnTo>
                    <a:pt x="800993" y="170008"/>
                  </a:lnTo>
                  <a:lnTo>
                    <a:pt x="797450" y="170008"/>
                  </a:lnTo>
                  <a:lnTo>
                    <a:pt x="792727" y="170008"/>
                  </a:lnTo>
                  <a:lnTo>
                    <a:pt x="789086" y="169457"/>
                  </a:lnTo>
                  <a:lnTo>
                    <a:pt x="779383" y="157844"/>
                  </a:lnTo>
                  <a:lnTo>
                    <a:pt x="779383" y="151316"/>
                  </a:lnTo>
                  <a:lnTo>
                    <a:pt x="779383" y="72352"/>
                  </a:lnTo>
                  <a:lnTo>
                    <a:pt x="811444" y="72352"/>
                  </a:lnTo>
                  <a:lnTo>
                    <a:pt x="811444" y="54550"/>
                  </a:lnTo>
                  <a:lnTo>
                    <a:pt x="779383" y="54550"/>
                  </a:lnTo>
                  <a:lnTo>
                    <a:pt x="779383" y="737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391" name="Google Shape;1391;p115"/>
          <p:cNvGrpSpPr/>
          <p:nvPr/>
        </p:nvGrpSpPr>
        <p:grpSpPr>
          <a:xfrm>
            <a:off x="4189798" y="2354981"/>
            <a:ext cx="106680" cy="23495"/>
            <a:chOff x="4189798" y="2354981"/>
            <a:chExt cx="106680" cy="23495"/>
          </a:xfrm>
        </p:grpSpPr>
        <p:sp>
          <p:nvSpPr>
            <p:cNvPr id="1392" name="Google Shape;1392;p115"/>
            <p:cNvSpPr/>
            <p:nvPr/>
          </p:nvSpPr>
          <p:spPr>
            <a:xfrm>
              <a:off x="4189798" y="2354981"/>
              <a:ext cx="106680" cy="23495"/>
            </a:xfrm>
            <a:custGeom>
              <a:avLst/>
              <a:gdLst/>
              <a:ahLst/>
              <a:cxnLst/>
              <a:rect l="l" t="t" r="r" b="b"/>
              <a:pathLst>
                <a:path w="106679" h="23494" extrusionOk="0">
                  <a:moveTo>
                    <a:pt x="106100" y="23015"/>
                  </a:moveTo>
                  <a:lnTo>
                    <a:pt x="0" y="23015"/>
                  </a:lnTo>
                  <a:lnTo>
                    <a:pt x="0" y="0"/>
                  </a:lnTo>
                  <a:lnTo>
                    <a:pt x="106100" y="0"/>
                  </a:lnTo>
                  <a:lnTo>
                    <a:pt x="106100" y="2301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3" name="Google Shape;1393;p115"/>
            <p:cNvSpPr/>
            <p:nvPr/>
          </p:nvSpPr>
          <p:spPr>
            <a:xfrm>
              <a:off x="4189798" y="2354981"/>
              <a:ext cx="106680" cy="23495"/>
            </a:xfrm>
            <a:custGeom>
              <a:avLst/>
              <a:gdLst/>
              <a:ahLst/>
              <a:cxnLst/>
              <a:rect l="l" t="t" r="r" b="b"/>
              <a:pathLst>
                <a:path w="106679" h="23494" extrusionOk="0">
                  <a:moveTo>
                    <a:pt x="0" y="0"/>
                  </a:moveTo>
                  <a:lnTo>
                    <a:pt x="0" y="23015"/>
                  </a:lnTo>
                  <a:lnTo>
                    <a:pt x="106100" y="23015"/>
                  </a:lnTo>
                  <a:lnTo>
                    <a:pt x="106100" y="0"/>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394" name="Google Shape;1394;p115"/>
          <p:cNvPicPr preferRelativeResize="0"/>
          <p:nvPr/>
        </p:nvPicPr>
        <p:blipFill rotWithShape="1">
          <a:blip r:embed="rId3">
            <a:alphaModFix/>
          </a:blip>
          <a:srcRect/>
          <a:stretch/>
        </p:blipFill>
        <p:spPr>
          <a:xfrm>
            <a:off x="2521382" y="2242771"/>
            <a:ext cx="1535227" cy="198988"/>
          </a:xfrm>
          <a:prstGeom prst="rect">
            <a:avLst/>
          </a:prstGeom>
          <a:noFill/>
          <a:ln>
            <a:noFill/>
          </a:ln>
        </p:spPr>
      </p:pic>
      <p:pic>
        <p:nvPicPr>
          <p:cNvPr id="1395" name="Google Shape;1395;p115"/>
          <p:cNvPicPr preferRelativeResize="0"/>
          <p:nvPr/>
        </p:nvPicPr>
        <p:blipFill rotWithShape="1">
          <a:blip r:embed="rId4">
            <a:alphaModFix/>
          </a:blip>
          <a:srcRect/>
          <a:stretch/>
        </p:blipFill>
        <p:spPr>
          <a:xfrm>
            <a:off x="4432156" y="2239592"/>
            <a:ext cx="979205" cy="202294"/>
          </a:xfrm>
          <a:prstGeom prst="rect">
            <a:avLst/>
          </a:prstGeom>
          <a:noFill/>
          <a:ln>
            <a:noFill/>
          </a:ln>
        </p:spPr>
      </p:pic>
      <p:grpSp>
        <p:nvGrpSpPr>
          <p:cNvPr id="1396" name="Google Shape;1396;p115"/>
          <p:cNvGrpSpPr/>
          <p:nvPr/>
        </p:nvGrpSpPr>
        <p:grpSpPr>
          <a:xfrm>
            <a:off x="2113208" y="2269490"/>
            <a:ext cx="241935" cy="117903"/>
            <a:chOff x="2113208" y="2269490"/>
            <a:chExt cx="241935" cy="117903"/>
          </a:xfrm>
        </p:grpSpPr>
        <p:sp>
          <p:nvSpPr>
            <p:cNvPr id="1397" name="Google Shape;1397;p115"/>
            <p:cNvSpPr/>
            <p:nvPr/>
          </p:nvSpPr>
          <p:spPr>
            <a:xfrm>
              <a:off x="2113208" y="2355009"/>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8" name="Google Shape;1398;p115"/>
            <p:cNvSpPr/>
            <p:nvPr/>
          </p:nvSpPr>
          <p:spPr>
            <a:xfrm>
              <a:off x="2113208" y="2355009"/>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9" name="Google Shape;1399;p115"/>
            <p:cNvSpPr/>
            <p:nvPr/>
          </p:nvSpPr>
          <p:spPr>
            <a:xfrm>
              <a:off x="2113208" y="2269490"/>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00" name="Google Shape;1400;p115"/>
            <p:cNvSpPr/>
            <p:nvPr/>
          </p:nvSpPr>
          <p:spPr>
            <a:xfrm>
              <a:off x="2113208" y="2269490"/>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01" name="Google Shape;1401;p115"/>
          <p:cNvPicPr preferRelativeResize="0"/>
          <p:nvPr/>
        </p:nvPicPr>
        <p:blipFill rotWithShape="1">
          <a:blip r:embed="rId5">
            <a:alphaModFix/>
          </a:blip>
          <a:srcRect/>
          <a:stretch/>
        </p:blipFill>
        <p:spPr>
          <a:xfrm>
            <a:off x="1077779" y="2935820"/>
            <a:ext cx="904753" cy="202295"/>
          </a:xfrm>
          <a:prstGeom prst="rect">
            <a:avLst/>
          </a:prstGeom>
          <a:noFill/>
          <a:ln>
            <a:noFill/>
          </a:ln>
        </p:spPr>
      </p:pic>
      <p:grpSp>
        <p:nvGrpSpPr>
          <p:cNvPr id="1402" name="Google Shape;1402;p115"/>
          <p:cNvGrpSpPr/>
          <p:nvPr/>
        </p:nvGrpSpPr>
        <p:grpSpPr>
          <a:xfrm>
            <a:off x="2546565" y="2948851"/>
            <a:ext cx="904995" cy="198988"/>
            <a:chOff x="2546565" y="2948851"/>
            <a:chExt cx="904995" cy="198988"/>
          </a:xfrm>
        </p:grpSpPr>
        <p:sp>
          <p:nvSpPr>
            <p:cNvPr id="1403" name="Google Shape;1403;p115"/>
            <p:cNvSpPr/>
            <p:nvPr/>
          </p:nvSpPr>
          <p:spPr>
            <a:xfrm>
              <a:off x="2546565" y="2953626"/>
              <a:ext cx="268605" cy="186690"/>
            </a:xfrm>
            <a:custGeom>
              <a:avLst/>
              <a:gdLst/>
              <a:ahLst/>
              <a:cxnLst/>
              <a:rect l="l" t="t" r="r" b="b"/>
              <a:pathLst>
                <a:path w="268605" h="186689" extrusionOk="0">
                  <a:moveTo>
                    <a:pt x="189750" y="406"/>
                  </a:moveTo>
                  <a:lnTo>
                    <a:pt x="0" y="406"/>
                  </a:lnTo>
                  <a:lnTo>
                    <a:pt x="0" y="21996"/>
                  </a:lnTo>
                  <a:lnTo>
                    <a:pt x="0" y="79146"/>
                  </a:lnTo>
                  <a:lnTo>
                    <a:pt x="0" y="102006"/>
                  </a:lnTo>
                  <a:lnTo>
                    <a:pt x="0" y="185826"/>
                  </a:lnTo>
                  <a:lnTo>
                    <a:pt x="37223" y="185826"/>
                  </a:lnTo>
                  <a:lnTo>
                    <a:pt x="37223" y="102006"/>
                  </a:lnTo>
                  <a:lnTo>
                    <a:pt x="169227" y="102006"/>
                  </a:lnTo>
                  <a:lnTo>
                    <a:pt x="169227" y="79146"/>
                  </a:lnTo>
                  <a:lnTo>
                    <a:pt x="37223" y="79146"/>
                  </a:lnTo>
                  <a:lnTo>
                    <a:pt x="37223" y="21996"/>
                  </a:lnTo>
                  <a:lnTo>
                    <a:pt x="189750" y="21996"/>
                  </a:lnTo>
                  <a:lnTo>
                    <a:pt x="189750" y="406"/>
                  </a:lnTo>
                  <a:close/>
                </a:path>
                <a:path w="268605" h="186689" extrusionOk="0">
                  <a:moveTo>
                    <a:pt x="268414" y="51371"/>
                  </a:moveTo>
                  <a:lnTo>
                    <a:pt x="233883" y="51371"/>
                  </a:lnTo>
                  <a:lnTo>
                    <a:pt x="233883" y="186410"/>
                  </a:lnTo>
                  <a:lnTo>
                    <a:pt x="268414" y="186410"/>
                  </a:lnTo>
                  <a:lnTo>
                    <a:pt x="268414" y="51371"/>
                  </a:lnTo>
                  <a:close/>
                </a:path>
                <a:path w="268605" h="186689" extrusionOk="0">
                  <a:moveTo>
                    <a:pt x="268414" y="0"/>
                  </a:moveTo>
                  <a:lnTo>
                    <a:pt x="233883" y="0"/>
                  </a:lnTo>
                  <a:lnTo>
                    <a:pt x="233883" y="26314"/>
                  </a:lnTo>
                  <a:lnTo>
                    <a:pt x="268414" y="26314"/>
                  </a:lnTo>
                  <a:lnTo>
                    <a:pt x="268414" y="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04" name="Google Shape;1404;p115"/>
            <p:cNvPicPr preferRelativeResize="0"/>
            <p:nvPr/>
          </p:nvPicPr>
          <p:blipFill rotWithShape="1">
            <a:blip r:embed="rId6">
              <a:alphaModFix/>
            </a:blip>
            <a:srcRect/>
            <a:stretch/>
          </p:blipFill>
          <p:spPr>
            <a:xfrm>
              <a:off x="2844538" y="3001933"/>
              <a:ext cx="395815" cy="141144"/>
            </a:xfrm>
            <a:prstGeom prst="rect">
              <a:avLst/>
            </a:prstGeom>
            <a:noFill/>
            <a:ln>
              <a:noFill/>
            </a:ln>
          </p:spPr>
        </p:pic>
        <p:pic>
          <p:nvPicPr>
            <p:cNvPr id="1405" name="Google Shape;1405;p115"/>
            <p:cNvPicPr preferRelativeResize="0"/>
            <p:nvPr/>
          </p:nvPicPr>
          <p:blipFill rotWithShape="1">
            <a:blip r:embed="rId7">
              <a:alphaModFix/>
            </a:blip>
            <a:srcRect/>
            <a:stretch/>
          </p:blipFill>
          <p:spPr>
            <a:xfrm>
              <a:off x="3270092" y="2953613"/>
              <a:ext cx="176706" cy="189463"/>
            </a:xfrm>
            <a:prstGeom prst="rect">
              <a:avLst/>
            </a:prstGeom>
            <a:noFill/>
            <a:ln>
              <a:noFill/>
            </a:ln>
          </p:spPr>
        </p:pic>
        <p:sp>
          <p:nvSpPr>
            <p:cNvPr id="1406" name="Google Shape;1406;p115"/>
            <p:cNvSpPr/>
            <p:nvPr/>
          </p:nvSpPr>
          <p:spPr>
            <a:xfrm>
              <a:off x="2546573" y="2953613"/>
              <a:ext cx="268605" cy="186690"/>
            </a:xfrm>
            <a:custGeom>
              <a:avLst/>
              <a:gdLst/>
              <a:ahLst/>
              <a:cxnLst/>
              <a:rect l="l" t="t" r="r" b="b"/>
              <a:pathLst>
                <a:path w="268605" h="186689" extrusionOk="0">
                  <a:moveTo>
                    <a:pt x="0" y="0"/>
                  </a:moveTo>
                  <a:lnTo>
                    <a:pt x="0" y="186411"/>
                  </a:lnTo>
                  <a:lnTo>
                    <a:pt x="37221" y="186411"/>
                  </a:lnTo>
                  <a:lnTo>
                    <a:pt x="37221" y="101725"/>
                  </a:lnTo>
                  <a:lnTo>
                    <a:pt x="169223" y="101725"/>
                  </a:lnTo>
                  <a:lnTo>
                    <a:pt x="169223" y="79727"/>
                  </a:lnTo>
                  <a:lnTo>
                    <a:pt x="37221" y="79727"/>
                  </a:lnTo>
                  <a:lnTo>
                    <a:pt x="37221" y="21998"/>
                  </a:lnTo>
                  <a:lnTo>
                    <a:pt x="189753" y="21998"/>
                  </a:lnTo>
                  <a:lnTo>
                    <a:pt x="189753" y="0"/>
                  </a:lnTo>
                  <a:lnTo>
                    <a:pt x="0" y="0"/>
                  </a:lnTo>
                  <a:close/>
                </a:path>
                <a:path w="268605" h="186689" extrusionOk="0">
                  <a:moveTo>
                    <a:pt x="233882" y="0"/>
                  </a:moveTo>
                  <a:lnTo>
                    <a:pt x="233882" y="26321"/>
                  </a:lnTo>
                  <a:lnTo>
                    <a:pt x="268417" y="26321"/>
                  </a:lnTo>
                  <a:lnTo>
                    <a:pt x="268417" y="0"/>
                  </a:lnTo>
                  <a:lnTo>
                    <a:pt x="233882" y="0"/>
                  </a:lnTo>
                  <a:close/>
                </a:path>
                <a:path w="268605" h="186689" extrusionOk="0">
                  <a:moveTo>
                    <a:pt x="233882" y="51371"/>
                  </a:moveTo>
                  <a:lnTo>
                    <a:pt x="233882" y="186411"/>
                  </a:lnTo>
                  <a:lnTo>
                    <a:pt x="268417" y="186411"/>
                  </a:lnTo>
                  <a:lnTo>
                    <a:pt x="268417" y="51371"/>
                  </a:lnTo>
                  <a:lnTo>
                    <a:pt x="233882" y="51371"/>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07" name="Google Shape;1407;p115"/>
            <p:cNvPicPr preferRelativeResize="0"/>
            <p:nvPr/>
          </p:nvPicPr>
          <p:blipFill rotWithShape="1">
            <a:blip r:embed="rId8">
              <a:alphaModFix/>
            </a:blip>
            <a:srcRect/>
            <a:stretch/>
          </p:blipFill>
          <p:spPr>
            <a:xfrm>
              <a:off x="2839775" y="2997170"/>
              <a:ext cx="405340" cy="150669"/>
            </a:xfrm>
            <a:prstGeom prst="rect">
              <a:avLst/>
            </a:prstGeom>
            <a:noFill/>
            <a:ln>
              <a:noFill/>
            </a:ln>
          </p:spPr>
        </p:pic>
        <p:pic>
          <p:nvPicPr>
            <p:cNvPr id="1408" name="Google Shape;1408;p115"/>
            <p:cNvPicPr preferRelativeResize="0"/>
            <p:nvPr/>
          </p:nvPicPr>
          <p:blipFill rotWithShape="1">
            <a:blip r:embed="rId9">
              <a:alphaModFix/>
            </a:blip>
            <a:srcRect/>
            <a:stretch/>
          </p:blipFill>
          <p:spPr>
            <a:xfrm>
              <a:off x="3265329" y="2948851"/>
              <a:ext cx="186231" cy="198988"/>
            </a:xfrm>
            <a:prstGeom prst="rect">
              <a:avLst/>
            </a:prstGeom>
            <a:noFill/>
            <a:ln>
              <a:noFill/>
            </a:ln>
          </p:spPr>
        </p:pic>
      </p:grpSp>
      <p:grpSp>
        <p:nvGrpSpPr>
          <p:cNvPr id="1409" name="Google Shape;1409;p115"/>
          <p:cNvGrpSpPr/>
          <p:nvPr/>
        </p:nvGrpSpPr>
        <p:grpSpPr>
          <a:xfrm>
            <a:off x="3606228" y="2986674"/>
            <a:ext cx="186065" cy="123825"/>
            <a:chOff x="3606228" y="2986674"/>
            <a:chExt cx="186065" cy="123825"/>
          </a:xfrm>
        </p:grpSpPr>
        <p:sp>
          <p:nvSpPr>
            <p:cNvPr id="1410" name="Google Shape;1410;p115"/>
            <p:cNvSpPr/>
            <p:nvPr/>
          </p:nvSpPr>
          <p:spPr>
            <a:xfrm>
              <a:off x="3606228" y="2987052"/>
              <a:ext cx="186055" cy="123189"/>
            </a:xfrm>
            <a:custGeom>
              <a:avLst/>
              <a:gdLst/>
              <a:ahLst/>
              <a:cxnLst/>
              <a:rect l="l" t="t" r="r" b="b"/>
              <a:pathLst>
                <a:path w="186054" h="123189" extrusionOk="0">
                  <a:moveTo>
                    <a:pt x="185724" y="50800"/>
                  </a:moveTo>
                  <a:lnTo>
                    <a:pt x="109169" y="50800"/>
                  </a:lnTo>
                  <a:lnTo>
                    <a:pt x="109169" y="0"/>
                  </a:lnTo>
                  <a:lnTo>
                    <a:pt x="76555" y="0"/>
                  </a:lnTo>
                  <a:lnTo>
                    <a:pt x="76555" y="50800"/>
                  </a:lnTo>
                  <a:lnTo>
                    <a:pt x="0" y="50800"/>
                  </a:lnTo>
                  <a:lnTo>
                    <a:pt x="0" y="71120"/>
                  </a:lnTo>
                  <a:lnTo>
                    <a:pt x="76555" y="71120"/>
                  </a:lnTo>
                  <a:lnTo>
                    <a:pt x="76555" y="123190"/>
                  </a:lnTo>
                  <a:lnTo>
                    <a:pt x="109169" y="123190"/>
                  </a:lnTo>
                  <a:lnTo>
                    <a:pt x="109169" y="71120"/>
                  </a:lnTo>
                  <a:lnTo>
                    <a:pt x="185724" y="71120"/>
                  </a:lnTo>
                  <a:lnTo>
                    <a:pt x="185724" y="5080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1" name="Google Shape;1411;p115"/>
            <p:cNvSpPr/>
            <p:nvPr/>
          </p:nvSpPr>
          <p:spPr>
            <a:xfrm>
              <a:off x="3606238" y="2986674"/>
              <a:ext cx="186055" cy="123825"/>
            </a:xfrm>
            <a:custGeom>
              <a:avLst/>
              <a:gdLst/>
              <a:ahLst/>
              <a:cxnLst/>
              <a:rect l="l" t="t" r="r" b="b"/>
              <a:pathLst>
                <a:path w="186054" h="123825" extrusionOk="0">
                  <a:moveTo>
                    <a:pt x="76553" y="0"/>
                  </a:moveTo>
                  <a:lnTo>
                    <a:pt x="76553" y="50735"/>
                  </a:lnTo>
                  <a:lnTo>
                    <a:pt x="0" y="50735"/>
                  </a:lnTo>
                  <a:lnTo>
                    <a:pt x="0" y="72097"/>
                  </a:lnTo>
                  <a:lnTo>
                    <a:pt x="76553" y="72097"/>
                  </a:lnTo>
                  <a:lnTo>
                    <a:pt x="76553" y="123215"/>
                  </a:lnTo>
                  <a:lnTo>
                    <a:pt x="109170" y="123215"/>
                  </a:lnTo>
                  <a:lnTo>
                    <a:pt x="109170" y="72097"/>
                  </a:lnTo>
                  <a:lnTo>
                    <a:pt x="185724" y="72097"/>
                  </a:lnTo>
                  <a:lnTo>
                    <a:pt x="185724" y="50735"/>
                  </a:lnTo>
                  <a:lnTo>
                    <a:pt x="109170" y="50735"/>
                  </a:lnTo>
                  <a:lnTo>
                    <a:pt x="109170" y="0"/>
                  </a:lnTo>
                  <a:lnTo>
                    <a:pt x="76553"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12" name="Google Shape;1412;p115"/>
          <p:cNvPicPr preferRelativeResize="0"/>
          <p:nvPr/>
        </p:nvPicPr>
        <p:blipFill rotWithShape="1">
          <a:blip r:embed="rId10">
            <a:alphaModFix/>
          </a:blip>
          <a:srcRect/>
          <a:stretch/>
        </p:blipFill>
        <p:spPr>
          <a:xfrm>
            <a:off x="3919970" y="2948851"/>
            <a:ext cx="1403992" cy="198988"/>
          </a:xfrm>
          <a:prstGeom prst="rect">
            <a:avLst/>
          </a:prstGeom>
          <a:noFill/>
          <a:ln>
            <a:noFill/>
          </a:ln>
        </p:spPr>
      </p:pic>
      <p:grpSp>
        <p:nvGrpSpPr>
          <p:cNvPr id="1413" name="Google Shape;1413;p115"/>
          <p:cNvGrpSpPr/>
          <p:nvPr/>
        </p:nvGrpSpPr>
        <p:grpSpPr>
          <a:xfrm>
            <a:off x="2133636" y="2978748"/>
            <a:ext cx="241935" cy="117904"/>
            <a:chOff x="2133636" y="2978748"/>
            <a:chExt cx="241935" cy="117904"/>
          </a:xfrm>
        </p:grpSpPr>
        <p:sp>
          <p:nvSpPr>
            <p:cNvPr id="1414" name="Google Shape;1414;p115"/>
            <p:cNvSpPr/>
            <p:nvPr/>
          </p:nvSpPr>
          <p:spPr>
            <a:xfrm>
              <a:off x="2133636" y="3064268"/>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5" name="Google Shape;1415;p115"/>
            <p:cNvSpPr/>
            <p:nvPr/>
          </p:nvSpPr>
          <p:spPr>
            <a:xfrm>
              <a:off x="2133636" y="3064268"/>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6" name="Google Shape;1416;p115"/>
            <p:cNvSpPr/>
            <p:nvPr/>
          </p:nvSpPr>
          <p:spPr>
            <a:xfrm>
              <a:off x="2133636" y="2978748"/>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7" name="Google Shape;1417;p115"/>
            <p:cNvSpPr/>
            <p:nvPr/>
          </p:nvSpPr>
          <p:spPr>
            <a:xfrm>
              <a:off x="2133636" y="2978748"/>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18" name="Google Shape;1418;p115"/>
          <p:cNvPicPr preferRelativeResize="0"/>
          <p:nvPr/>
        </p:nvPicPr>
        <p:blipFill rotWithShape="1">
          <a:blip r:embed="rId11">
            <a:alphaModFix/>
          </a:blip>
          <a:srcRect/>
          <a:stretch/>
        </p:blipFill>
        <p:spPr>
          <a:xfrm>
            <a:off x="564462" y="3794388"/>
            <a:ext cx="1418083" cy="198988"/>
          </a:xfrm>
          <a:prstGeom prst="rect">
            <a:avLst/>
          </a:prstGeom>
          <a:noFill/>
          <a:ln>
            <a:noFill/>
          </a:ln>
        </p:spPr>
      </p:pic>
      <p:grpSp>
        <p:nvGrpSpPr>
          <p:cNvPr id="1419" name="Google Shape;1419;p115"/>
          <p:cNvGrpSpPr/>
          <p:nvPr/>
        </p:nvGrpSpPr>
        <p:grpSpPr>
          <a:xfrm>
            <a:off x="2526622" y="3671199"/>
            <a:ext cx="858139" cy="198989"/>
            <a:chOff x="2526622" y="3671199"/>
            <a:chExt cx="858139" cy="198989"/>
          </a:xfrm>
        </p:grpSpPr>
        <p:pic>
          <p:nvPicPr>
            <p:cNvPr id="1420" name="Google Shape;1420;p115"/>
            <p:cNvPicPr preferRelativeResize="0"/>
            <p:nvPr/>
          </p:nvPicPr>
          <p:blipFill rotWithShape="1">
            <a:blip r:embed="rId12">
              <a:alphaModFix/>
            </a:blip>
            <a:srcRect/>
            <a:stretch/>
          </p:blipFill>
          <p:spPr>
            <a:xfrm>
              <a:off x="2531385" y="3675962"/>
              <a:ext cx="214695" cy="186411"/>
            </a:xfrm>
            <a:prstGeom prst="rect">
              <a:avLst/>
            </a:prstGeom>
            <a:noFill/>
            <a:ln>
              <a:noFill/>
            </a:ln>
          </p:spPr>
        </p:pic>
        <p:pic>
          <p:nvPicPr>
            <p:cNvPr id="1421" name="Google Shape;1421;p115"/>
            <p:cNvPicPr preferRelativeResize="0"/>
            <p:nvPr/>
          </p:nvPicPr>
          <p:blipFill rotWithShape="1">
            <a:blip r:embed="rId13">
              <a:alphaModFix/>
            </a:blip>
            <a:srcRect/>
            <a:stretch/>
          </p:blipFill>
          <p:spPr>
            <a:xfrm>
              <a:off x="2788674" y="3724281"/>
              <a:ext cx="110705" cy="138092"/>
            </a:xfrm>
            <a:prstGeom prst="rect">
              <a:avLst/>
            </a:prstGeom>
            <a:noFill/>
            <a:ln>
              <a:noFill/>
            </a:ln>
          </p:spPr>
        </p:pic>
        <p:sp>
          <p:nvSpPr>
            <p:cNvPr id="1422" name="Google Shape;1422;p115"/>
            <p:cNvSpPr/>
            <p:nvPr/>
          </p:nvSpPr>
          <p:spPr>
            <a:xfrm>
              <a:off x="2920098" y="3675964"/>
              <a:ext cx="34925" cy="186690"/>
            </a:xfrm>
            <a:custGeom>
              <a:avLst/>
              <a:gdLst/>
              <a:ahLst/>
              <a:cxnLst/>
              <a:rect l="l" t="t" r="r" b="b"/>
              <a:pathLst>
                <a:path w="34925" h="186689" extrusionOk="0">
                  <a:moveTo>
                    <a:pt x="34531" y="51371"/>
                  </a:moveTo>
                  <a:lnTo>
                    <a:pt x="0" y="51371"/>
                  </a:lnTo>
                  <a:lnTo>
                    <a:pt x="0" y="186410"/>
                  </a:lnTo>
                  <a:lnTo>
                    <a:pt x="34531" y="186410"/>
                  </a:lnTo>
                  <a:lnTo>
                    <a:pt x="34531" y="51371"/>
                  </a:lnTo>
                  <a:close/>
                </a:path>
                <a:path w="34925" h="186689" extrusionOk="0">
                  <a:moveTo>
                    <a:pt x="34531" y="0"/>
                  </a:moveTo>
                  <a:lnTo>
                    <a:pt x="0" y="0"/>
                  </a:lnTo>
                  <a:lnTo>
                    <a:pt x="0" y="26327"/>
                  </a:lnTo>
                  <a:lnTo>
                    <a:pt x="34531" y="26327"/>
                  </a:lnTo>
                  <a:lnTo>
                    <a:pt x="34531" y="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23" name="Google Shape;1423;p115"/>
            <p:cNvPicPr preferRelativeResize="0"/>
            <p:nvPr/>
          </p:nvPicPr>
          <p:blipFill rotWithShape="1">
            <a:blip r:embed="rId14">
              <a:alphaModFix/>
            </a:blip>
            <a:srcRect/>
            <a:stretch/>
          </p:blipFill>
          <p:spPr>
            <a:xfrm>
              <a:off x="2996655" y="3724281"/>
              <a:ext cx="383344" cy="141144"/>
            </a:xfrm>
            <a:prstGeom prst="rect">
              <a:avLst/>
            </a:prstGeom>
            <a:noFill/>
            <a:ln>
              <a:noFill/>
            </a:ln>
          </p:spPr>
        </p:pic>
        <p:pic>
          <p:nvPicPr>
            <p:cNvPr id="1424" name="Google Shape;1424;p115"/>
            <p:cNvPicPr preferRelativeResize="0"/>
            <p:nvPr/>
          </p:nvPicPr>
          <p:blipFill rotWithShape="1">
            <a:blip r:embed="rId15">
              <a:alphaModFix/>
            </a:blip>
            <a:srcRect/>
            <a:stretch/>
          </p:blipFill>
          <p:spPr>
            <a:xfrm>
              <a:off x="2526622" y="3671199"/>
              <a:ext cx="224220" cy="195936"/>
            </a:xfrm>
            <a:prstGeom prst="rect">
              <a:avLst/>
            </a:prstGeom>
            <a:noFill/>
            <a:ln>
              <a:noFill/>
            </a:ln>
          </p:spPr>
        </p:pic>
        <p:pic>
          <p:nvPicPr>
            <p:cNvPr id="1425" name="Google Shape;1425;p115"/>
            <p:cNvPicPr preferRelativeResize="0"/>
            <p:nvPr/>
          </p:nvPicPr>
          <p:blipFill rotWithShape="1">
            <a:blip r:embed="rId16">
              <a:alphaModFix/>
            </a:blip>
            <a:srcRect/>
            <a:stretch/>
          </p:blipFill>
          <p:spPr>
            <a:xfrm>
              <a:off x="2783912" y="3671199"/>
              <a:ext cx="175487" cy="195936"/>
            </a:xfrm>
            <a:prstGeom prst="rect">
              <a:avLst/>
            </a:prstGeom>
            <a:noFill/>
            <a:ln>
              <a:noFill/>
            </a:ln>
          </p:spPr>
        </p:pic>
        <p:pic>
          <p:nvPicPr>
            <p:cNvPr id="1426" name="Google Shape;1426;p115"/>
            <p:cNvPicPr preferRelativeResize="0"/>
            <p:nvPr/>
          </p:nvPicPr>
          <p:blipFill rotWithShape="1">
            <a:blip r:embed="rId17">
              <a:alphaModFix/>
            </a:blip>
            <a:srcRect/>
            <a:stretch/>
          </p:blipFill>
          <p:spPr>
            <a:xfrm>
              <a:off x="2991892" y="3719519"/>
              <a:ext cx="392869" cy="150669"/>
            </a:xfrm>
            <a:prstGeom prst="rect">
              <a:avLst/>
            </a:prstGeom>
            <a:noFill/>
            <a:ln>
              <a:noFill/>
            </a:ln>
          </p:spPr>
        </p:pic>
      </p:grpSp>
      <p:grpSp>
        <p:nvGrpSpPr>
          <p:cNvPr id="1427" name="Google Shape;1427;p115"/>
          <p:cNvGrpSpPr/>
          <p:nvPr/>
        </p:nvGrpSpPr>
        <p:grpSpPr>
          <a:xfrm>
            <a:off x="3513763" y="3668021"/>
            <a:ext cx="337804" cy="202167"/>
            <a:chOff x="3513763" y="3668021"/>
            <a:chExt cx="337804" cy="202167"/>
          </a:xfrm>
        </p:grpSpPr>
        <p:pic>
          <p:nvPicPr>
            <p:cNvPr id="1428" name="Google Shape;1428;p115"/>
            <p:cNvPicPr preferRelativeResize="0"/>
            <p:nvPr/>
          </p:nvPicPr>
          <p:blipFill rotWithShape="1">
            <a:blip r:embed="rId18">
              <a:alphaModFix/>
            </a:blip>
            <a:srcRect/>
            <a:stretch/>
          </p:blipFill>
          <p:spPr>
            <a:xfrm>
              <a:off x="3518525" y="3672783"/>
              <a:ext cx="328279" cy="192642"/>
            </a:xfrm>
            <a:prstGeom prst="rect">
              <a:avLst/>
            </a:prstGeom>
            <a:noFill/>
            <a:ln>
              <a:noFill/>
            </a:ln>
          </p:spPr>
        </p:pic>
        <p:pic>
          <p:nvPicPr>
            <p:cNvPr id="1429" name="Google Shape;1429;p115"/>
            <p:cNvPicPr preferRelativeResize="0"/>
            <p:nvPr/>
          </p:nvPicPr>
          <p:blipFill rotWithShape="1">
            <a:blip r:embed="rId19">
              <a:alphaModFix/>
            </a:blip>
            <a:srcRect/>
            <a:stretch/>
          </p:blipFill>
          <p:spPr>
            <a:xfrm>
              <a:off x="3513763" y="3668021"/>
              <a:ext cx="337804" cy="202167"/>
            </a:xfrm>
            <a:prstGeom prst="rect">
              <a:avLst/>
            </a:prstGeom>
            <a:noFill/>
            <a:ln>
              <a:noFill/>
            </a:ln>
          </p:spPr>
        </p:pic>
      </p:grpSp>
      <p:grpSp>
        <p:nvGrpSpPr>
          <p:cNvPr id="1430" name="Google Shape;1430;p115"/>
          <p:cNvGrpSpPr/>
          <p:nvPr/>
        </p:nvGrpSpPr>
        <p:grpSpPr>
          <a:xfrm>
            <a:off x="3944497" y="3671199"/>
            <a:ext cx="532547" cy="198989"/>
            <a:chOff x="3944497" y="3671199"/>
            <a:chExt cx="532547" cy="198989"/>
          </a:xfrm>
        </p:grpSpPr>
        <p:pic>
          <p:nvPicPr>
            <p:cNvPr id="1431" name="Google Shape;1431;p115"/>
            <p:cNvPicPr preferRelativeResize="0"/>
            <p:nvPr/>
          </p:nvPicPr>
          <p:blipFill rotWithShape="1">
            <a:blip r:embed="rId20">
              <a:alphaModFix/>
            </a:blip>
            <a:srcRect/>
            <a:stretch/>
          </p:blipFill>
          <p:spPr>
            <a:xfrm>
              <a:off x="3949260" y="3680158"/>
              <a:ext cx="99385" cy="183996"/>
            </a:xfrm>
            <a:prstGeom prst="rect">
              <a:avLst/>
            </a:prstGeom>
            <a:noFill/>
            <a:ln>
              <a:noFill/>
            </a:ln>
          </p:spPr>
        </p:pic>
        <p:pic>
          <p:nvPicPr>
            <p:cNvPr id="1432" name="Google Shape;1432;p115"/>
            <p:cNvPicPr preferRelativeResize="0"/>
            <p:nvPr/>
          </p:nvPicPr>
          <p:blipFill rotWithShape="1">
            <a:blip r:embed="rId21">
              <a:alphaModFix/>
            </a:blip>
            <a:srcRect/>
            <a:stretch/>
          </p:blipFill>
          <p:spPr>
            <a:xfrm>
              <a:off x="4077425" y="3675962"/>
              <a:ext cx="165962" cy="186411"/>
            </a:xfrm>
            <a:prstGeom prst="rect">
              <a:avLst/>
            </a:prstGeom>
            <a:noFill/>
            <a:ln>
              <a:noFill/>
            </a:ln>
          </p:spPr>
        </p:pic>
        <p:pic>
          <p:nvPicPr>
            <p:cNvPr id="1433" name="Google Shape;1433;p115"/>
            <p:cNvPicPr preferRelativeResize="0"/>
            <p:nvPr/>
          </p:nvPicPr>
          <p:blipFill rotWithShape="1">
            <a:blip r:embed="rId22">
              <a:alphaModFix/>
            </a:blip>
            <a:srcRect/>
            <a:stretch/>
          </p:blipFill>
          <p:spPr>
            <a:xfrm>
              <a:off x="4284450" y="3724281"/>
              <a:ext cx="187830" cy="141144"/>
            </a:xfrm>
            <a:prstGeom prst="rect">
              <a:avLst/>
            </a:prstGeom>
            <a:noFill/>
            <a:ln>
              <a:noFill/>
            </a:ln>
          </p:spPr>
        </p:pic>
        <p:pic>
          <p:nvPicPr>
            <p:cNvPr id="1434" name="Google Shape;1434;p115"/>
            <p:cNvPicPr preferRelativeResize="0"/>
            <p:nvPr/>
          </p:nvPicPr>
          <p:blipFill rotWithShape="1">
            <a:blip r:embed="rId23">
              <a:alphaModFix/>
            </a:blip>
            <a:srcRect/>
            <a:stretch/>
          </p:blipFill>
          <p:spPr>
            <a:xfrm>
              <a:off x="3944497" y="3675395"/>
              <a:ext cx="108910" cy="193521"/>
            </a:xfrm>
            <a:prstGeom prst="rect">
              <a:avLst/>
            </a:prstGeom>
            <a:noFill/>
            <a:ln>
              <a:noFill/>
            </a:ln>
          </p:spPr>
        </p:pic>
        <p:pic>
          <p:nvPicPr>
            <p:cNvPr id="1435" name="Google Shape;1435;p115"/>
            <p:cNvPicPr preferRelativeResize="0"/>
            <p:nvPr/>
          </p:nvPicPr>
          <p:blipFill rotWithShape="1">
            <a:blip r:embed="rId24">
              <a:alphaModFix/>
            </a:blip>
            <a:srcRect/>
            <a:stretch/>
          </p:blipFill>
          <p:spPr>
            <a:xfrm>
              <a:off x="4072663" y="3671199"/>
              <a:ext cx="175487" cy="195936"/>
            </a:xfrm>
            <a:prstGeom prst="rect">
              <a:avLst/>
            </a:prstGeom>
            <a:noFill/>
            <a:ln>
              <a:noFill/>
            </a:ln>
          </p:spPr>
        </p:pic>
        <p:pic>
          <p:nvPicPr>
            <p:cNvPr id="1436" name="Google Shape;1436;p115"/>
            <p:cNvPicPr preferRelativeResize="0"/>
            <p:nvPr/>
          </p:nvPicPr>
          <p:blipFill rotWithShape="1">
            <a:blip r:embed="rId25">
              <a:alphaModFix/>
            </a:blip>
            <a:srcRect/>
            <a:stretch/>
          </p:blipFill>
          <p:spPr>
            <a:xfrm>
              <a:off x="4279684" y="3719519"/>
              <a:ext cx="197360" cy="150669"/>
            </a:xfrm>
            <a:prstGeom prst="rect">
              <a:avLst/>
            </a:prstGeom>
            <a:noFill/>
            <a:ln>
              <a:noFill/>
            </a:ln>
          </p:spPr>
        </p:pic>
      </p:grpSp>
      <p:grpSp>
        <p:nvGrpSpPr>
          <p:cNvPr id="1437" name="Google Shape;1437;p115"/>
          <p:cNvGrpSpPr/>
          <p:nvPr/>
        </p:nvGrpSpPr>
        <p:grpSpPr>
          <a:xfrm>
            <a:off x="6019281" y="3675962"/>
            <a:ext cx="258445" cy="186690"/>
            <a:chOff x="6019281" y="3675962"/>
            <a:chExt cx="258445" cy="186690"/>
          </a:xfrm>
        </p:grpSpPr>
        <p:sp>
          <p:nvSpPr>
            <p:cNvPr id="1438" name="Google Shape;1438;p115"/>
            <p:cNvSpPr/>
            <p:nvPr/>
          </p:nvSpPr>
          <p:spPr>
            <a:xfrm>
              <a:off x="6019281" y="3675962"/>
              <a:ext cx="258445" cy="186690"/>
            </a:xfrm>
            <a:custGeom>
              <a:avLst/>
              <a:gdLst/>
              <a:ahLst/>
              <a:cxnLst/>
              <a:rect l="l" t="t" r="r" b="b"/>
              <a:pathLst>
                <a:path w="258445" h="186689" extrusionOk="0">
                  <a:moveTo>
                    <a:pt x="257865" y="186411"/>
                  </a:moveTo>
                  <a:lnTo>
                    <a:pt x="211817" y="186411"/>
                  </a:lnTo>
                  <a:lnTo>
                    <a:pt x="141019" y="119908"/>
                  </a:lnTo>
                  <a:lnTo>
                    <a:pt x="137054" y="116094"/>
                  </a:lnTo>
                  <a:lnTo>
                    <a:pt x="132961" y="111940"/>
                  </a:lnTo>
                  <a:lnTo>
                    <a:pt x="128740" y="107447"/>
                  </a:lnTo>
                  <a:lnTo>
                    <a:pt x="122472" y="114229"/>
                  </a:lnTo>
                  <a:lnTo>
                    <a:pt x="117996" y="118891"/>
                  </a:lnTo>
                  <a:lnTo>
                    <a:pt x="115310" y="121434"/>
                  </a:lnTo>
                  <a:lnTo>
                    <a:pt x="44704" y="186411"/>
                  </a:lnTo>
                  <a:lnTo>
                    <a:pt x="0" y="186411"/>
                  </a:lnTo>
                  <a:lnTo>
                    <a:pt x="108786" y="89263"/>
                  </a:lnTo>
                  <a:lnTo>
                    <a:pt x="12854" y="0"/>
                  </a:lnTo>
                  <a:lnTo>
                    <a:pt x="57175" y="0"/>
                  </a:lnTo>
                  <a:lnTo>
                    <a:pt x="108211" y="47810"/>
                  </a:lnTo>
                  <a:lnTo>
                    <a:pt x="115598" y="54820"/>
                  </a:lnTo>
                  <a:lnTo>
                    <a:pt x="121833" y="60971"/>
                  </a:lnTo>
                  <a:lnTo>
                    <a:pt x="126917" y="66264"/>
                  </a:lnTo>
                  <a:lnTo>
                    <a:pt x="130851" y="70699"/>
                  </a:lnTo>
                  <a:lnTo>
                    <a:pt x="135767" y="65557"/>
                  </a:lnTo>
                  <a:lnTo>
                    <a:pt x="141115" y="60304"/>
                  </a:lnTo>
                  <a:lnTo>
                    <a:pt x="146895" y="54939"/>
                  </a:lnTo>
                  <a:lnTo>
                    <a:pt x="153107" y="49463"/>
                  </a:lnTo>
                  <a:lnTo>
                    <a:pt x="209707" y="0"/>
                  </a:lnTo>
                  <a:lnTo>
                    <a:pt x="250190" y="0"/>
                  </a:lnTo>
                  <a:lnTo>
                    <a:pt x="151380" y="87865"/>
                  </a:lnTo>
                  <a:lnTo>
                    <a:pt x="257865" y="186411"/>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39" name="Google Shape;1439;p115"/>
            <p:cNvSpPr/>
            <p:nvPr/>
          </p:nvSpPr>
          <p:spPr>
            <a:xfrm>
              <a:off x="6019281" y="3675962"/>
              <a:ext cx="258445" cy="186690"/>
            </a:xfrm>
            <a:custGeom>
              <a:avLst/>
              <a:gdLst/>
              <a:ahLst/>
              <a:cxnLst/>
              <a:rect l="l" t="t" r="r" b="b"/>
              <a:pathLst>
                <a:path w="258445" h="186689" extrusionOk="0">
                  <a:moveTo>
                    <a:pt x="12854" y="0"/>
                  </a:moveTo>
                  <a:lnTo>
                    <a:pt x="108786" y="89263"/>
                  </a:lnTo>
                  <a:lnTo>
                    <a:pt x="0" y="186411"/>
                  </a:lnTo>
                  <a:lnTo>
                    <a:pt x="44704" y="186411"/>
                  </a:lnTo>
                  <a:lnTo>
                    <a:pt x="115310" y="121434"/>
                  </a:lnTo>
                  <a:lnTo>
                    <a:pt x="117996" y="118891"/>
                  </a:lnTo>
                  <a:lnTo>
                    <a:pt x="122472" y="114229"/>
                  </a:lnTo>
                  <a:lnTo>
                    <a:pt x="128740" y="107447"/>
                  </a:lnTo>
                  <a:lnTo>
                    <a:pt x="132961" y="111940"/>
                  </a:lnTo>
                  <a:lnTo>
                    <a:pt x="137054" y="116094"/>
                  </a:lnTo>
                  <a:lnTo>
                    <a:pt x="141019" y="119908"/>
                  </a:lnTo>
                  <a:lnTo>
                    <a:pt x="211817" y="186411"/>
                  </a:lnTo>
                  <a:lnTo>
                    <a:pt x="257865" y="186411"/>
                  </a:lnTo>
                  <a:lnTo>
                    <a:pt x="151380" y="87865"/>
                  </a:lnTo>
                  <a:lnTo>
                    <a:pt x="250190" y="0"/>
                  </a:lnTo>
                  <a:lnTo>
                    <a:pt x="209707" y="0"/>
                  </a:lnTo>
                  <a:lnTo>
                    <a:pt x="153107" y="49463"/>
                  </a:lnTo>
                  <a:lnTo>
                    <a:pt x="146895" y="54939"/>
                  </a:lnTo>
                  <a:lnTo>
                    <a:pt x="141115" y="60304"/>
                  </a:lnTo>
                  <a:lnTo>
                    <a:pt x="135767" y="65557"/>
                  </a:lnTo>
                  <a:lnTo>
                    <a:pt x="130851" y="70699"/>
                  </a:lnTo>
                  <a:lnTo>
                    <a:pt x="126917" y="66264"/>
                  </a:lnTo>
                  <a:lnTo>
                    <a:pt x="121833" y="60971"/>
                  </a:lnTo>
                  <a:lnTo>
                    <a:pt x="115598" y="54820"/>
                  </a:lnTo>
                  <a:lnTo>
                    <a:pt x="108211" y="47810"/>
                  </a:lnTo>
                  <a:lnTo>
                    <a:pt x="57175" y="0"/>
                  </a:lnTo>
                  <a:lnTo>
                    <a:pt x="12854"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440" name="Google Shape;1440;p115"/>
          <p:cNvGrpSpPr/>
          <p:nvPr/>
        </p:nvGrpSpPr>
        <p:grpSpPr>
          <a:xfrm>
            <a:off x="4060095" y="3979979"/>
            <a:ext cx="337804" cy="202167"/>
            <a:chOff x="4060095" y="3979979"/>
            <a:chExt cx="337804" cy="202167"/>
          </a:xfrm>
        </p:grpSpPr>
        <p:pic>
          <p:nvPicPr>
            <p:cNvPr id="1441" name="Google Shape;1441;p115"/>
            <p:cNvPicPr preferRelativeResize="0"/>
            <p:nvPr/>
          </p:nvPicPr>
          <p:blipFill rotWithShape="1">
            <a:blip r:embed="rId26">
              <a:alphaModFix/>
            </a:blip>
            <a:srcRect/>
            <a:stretch/>
          </p:blipFill>
          <p:spPr>
            <a:xfrm>
              <a:off x="4064858" y="3984742"/>
              <a:ext cx="328279" cy="192642"/>
            </a:xfrm>
            <a:prstGeom prst="rect">
              <a:avLst/>
            </a:prstGeom>
            <a:noFill/>
            <a:ln>
              <a:noFill/>
            </a:ln>
          </p:spPr>
        </p:pic>
        <p:pic>
          <p:nvPicPr>
            <p:cNvPr id="1442" name="Google Shape;1442;p115"/>
            <p:cNvPicPr preferRelativeResize="0"/>
            <p:nvPr/>
          </p:nvPicPr>
          <p:blipFill rotWithShape="1">
            <a:blip r:embed="rId27">
              <a:alphaModFix/>
            </a:blip>
            <a:srcRect/>
            <a:stretch/>
          </p:blipFill>
          <p:spPr>
            <a:xfrm>
              <a:off x="4060095" y="3979979"/>
              <a:ext cx="337804" cy="202167"/>
            </a:xfrm>
            <a:prstGeom prst="rect">
              <a:avLst/>
            </a:prstGeom>
            <a:noFill/>
            <a:ln>
              <a:noFill/>
            </a:ln>
          </p:spPr>
        </p:pic>
      </p:grpSp>
      <p:pic>
        <p:nvPicPr>
          <p:cNvPr id="1443" name="Google Shape;1443;p115"/>
          <p:cNvPicPr preferRelativeResize="0"/>
          <p:nvPr/>
        </p:nvPicPr>
        <p:blipFill rotWithShape="1">
          <a:blip r:embed="rId28">
            <a:alphaModFix/>
          </a:blip>
          <a:srcRect/>
          <a:stretch/>
        </p:blipFill>
        <p:spPr>
          <a:xfrm>
            <a:off x="4618899" y="3671199"/>
            <a:ext cx="1291368" cy="247689"/>
          </a:xfrm>
          <a:prstGeom prst="rect">
            <a:avLst/>
          </a:prstGeom>
          <a:noFill/>
          <a:ln>
            <a:noFill/>
          </a:ln>
        </p:spPr>
      </p:pic>
      <p:pic>
        <p:nvPicPr>
          <p:cNvPr id="1444" name="Google Shape;1444;p115"/>
          <p:cNvPicPr preferRelativeResize="0"/>
          <p:nvPr/>
        </p:nvPicPr>
        <p:blipFill rotWithShape="1">
          <a:blip r:embed="rId29">
            <a:alphaModFix/>
          </a:blip>
          <a:srcRect/>
          <a:stretch/>
        </p:blipFill>
        <p:spPr>
          <a:xfrm>
            <a:off x="2628981" y="3983158"/>
            <a:ext cx="1302112" cy="198988"/>
          </a:xfrm>
          <a:prstGeom prst="rect">
            <a:avLst/>
          </a:prstGeom>
          <a:noFill/>
          <a:ln>
            <a:noFill/>
          </a:ln>
        </p:spPr>
      </p:pic>
      <p:pic>
        <p:nvPicPr>
          <p:cNvPr id="1445" name="Google Shape;1445;p115"/>
          <p:cNvPicPr preferRelativeResize="0"/>
          <p:nvPr/>
        </p:nvPicPr>
        <p:blipFill rotWithShape="1">
          <a:blip r:embed="rId30">
            <a:alphaModFix/>
          </a:blip>
          <a:srcRect/>
          <a:stretch/>
        </p:blipFill>
        <p:spPr>
          <a:xfrm>
            <a:off x="4509057" y="3983158"/>
            <a:ext cx="799237" cy="198988"/>
          </a:xfrm>
          <a:prstGeom prst="rect">
            <a:avLst/>
          </a:prstGeom>
          <a:noFill/>
          <a:ln>
            <a:noFill/>
          </a:ln>
        </p:spPr>
      </p:pic>
      <p:pic>
        <p:nvPicPr>
          <p:cNvPr id="1446" name="Google Shape;1446;p115"/>
          <p:cNvPicPr preferRelativeResize="0"/>
          <p:nvPr/>
        </p:nvPicPr>
        <p:blipFill rotWithShape="1">
          <a:blip r:embed="rId31">
            <a:alphaModFix/>
          </a:blip>
          <a:srcRect/>
          <a:stretch/>
        </p:blipFill>
        <p:spPr>
          <a:xfrm>
            <a:off x="5435184" y="3983158"/>
            <a:ext cx="689874" cy="198988"/>
          </a:xfrm>
          <a:prstGeom prst="rect">
            <a:avLst/>
          </a:prstGeom>
          <a:noFill/>
          <a:ln>
            <a:noFill/>
          </a:ln>
        </p:spPr>
      </p:pic>
      <p:grpSp>
        <p:nvGrpSpPr>
          <p:cNvPr id="1447" name="Google Shape;1447;p115"/>
          <p:cNvGrpSpPr/>
          <p:nvPr/>
        </p:nvGrpSpPr>
        <p:grpSpPr>
          <a:xfrm>
            <a:off x="2118447" y="3847227"/>
            <a:ext cx="241935" cy="117903"/>
            <a:chOff x="2118447" y="3847227"/>
            <a:chExt cx="241935" cy="117903"/>
          </a:xfrm>
        </p:grpSpPr>
        <p:sp>
          <p:nvSpPr>
            <p:cNvPr id="1448" name="Google Shape;1448;p115"/>
            <p:cNvSpPr/>
            <p:nvPr/>
          </p:nvSpPr>
          <p:spPr>
            <a:xfrm>
              <a:off x="2118447" y="3932746"/>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49" name="Google Shape;1449;p115"/>
            <p:cNvSpPr/>
            <p:nvPr/>
          </p:nvSpPr>
          <p:spPr>
            <a:xfrm>
              <a:off x="2118447" y="3932746"/>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0" name="Google Shape;1450;p115"/>
            <p:cNvSpPr/>
            <p:nvPr/>
          </p:nvSpPr>
          <p:spPr>
            <a:xfrm>
              <a:off x="2118447" y="3847227"/>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1" name="Google Shape;1451;p115"/>
            <p:cNvSpPr/>
            <p:nvPr/>
          </p:nvSpPr>
          <p:spPr>
            <a:xfrm>
              <a:off x="2118447" y="3847227"/>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52" name="Google Shape;1452;p115"/>
          <p:cNvPicPr preferRelativeResize="0"/>
          <p:nvPr/>
        </p:nvPicPr>
        <p:blipFill rotWithShape="1">
          <a:blip r:embed="rId32">
            <a:alphaModFix/>
          </a:blip>
          <a:srcRect/>
          <a:stretch/>
        </p:blipFill>
        <p:spPr>
          <a:xfrm>
            <a:off x="6429658" y="2121475"/>
            <a:ext cx="2343150" cy="19430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1456"/>
        <p:cNvGrpSpPr/>
        <p:nvPr/>
      </p:nvGrpSpPr>
      <p:grpSpPr>
        <a:xfrm>
          <a:off x="0" y="0"/>
          <a:ext cx="0" cy="0"/>
          <a:chOff x="0" y="0"/>
          <a:chExt cx="0" cy="0"/>
        </a:xfrm>
      </p:grpSpPr>
      <p:sp>
        <p:nvSpPr>
          <p:cNvPr id="1457" name="Google Shape;1457;p116"/>
          <p:cNvSpPr txBox="1"/>
          <p:nvPr/>
        </p:nvSpPr>
        <p:spPr>
          <a:xfrm>
            <a:off x="460925" y="1108929"/>
            <a:ext cx="7278370"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Figure out the process causing the issue and think about various stages of the process.</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a manufacturing industry value chain:</a:t>
            </a:r>
            <a:endParaRPr sz="1400">
              <a:latin typeface="Tahoma"/>
              <a:ea typeface="Tahoma"/>
              <a:cs typeface="Tahoma"/>
              <a:sym typeface="Tahoma"/>
            </a:endParaRPr>
          </a:p>
        </p:txBody>
      </p:sp>
      <p:sp>
        <p:nvSpPr>
          <p:cNvPr id="1458" name="Google Shape;1458;p116"/>
          <p:cNvSpPr txBox="1">
            <a:spLocks noGrp="1"/>
          </p:cNvSpPr>
          <p:nvPr>
            <p:ph type="title"/>
          </p:nvPr>
        </p:nvSpPr>
        <p:spPr>
          <a:xfrm>
            <a:off x="460925" y="273000"/>
            <a:ext cx="3396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Process Method</a:t>
            </a:r>
            <a:endParaRPr/>
          </a:p>
        </p:txBody>
      </p:sp>
      <p:pic>
        <p:nvPicPr>
          <p:cNvPr id="1459" name="Google Shape;1459;p116"/>
          <p:cNvPicPr preferRelativeResize="0"/>
          <p:nvPr/>
        </p:nvPicPr>
        <p:blipFill rotWithShape="1">
          <a:blip r:embed="rId3">
            <a:alphaModFix/>
          </a:blip>
          <a:srcRect/>
          <a:stretch/>
        </p:blipFill>
        <p:spPr>
          <a:xfrm>
            <a:off x="7074993" y="2638325"/>
            <a:ext cx="1705330" cy="1181099"/>
          </a:xfrm>
          <a:prstGeom prst="rect">
            <a:avLst/>
          </a:prstGeom>
          <a:noFill/>
          <a:ln>
            <a:noFill/>
          </a:ln>
        </p:spPr>
      </p:pic>
      <p:pic>
        <p:nvPicPr>
          <p:cNvPr id="1460" name="Google Shape;1460;p116"/>
          <p:cNvPicPr preferRelativeResize="0"/>
          <p:nvPr/>
        </p:nvPicPr>
        <p:blipFill rotWithShape="1">
          <a:blip r:embed="rId4">
            <a:alphaModFix/>
          </a:blip>
          <a:srcRect/>
          <a:stretch/>
        </p:blipFill>
        <p:spPr>
          <a:xfrm>
            <a:off x="387900" y="2103125"/>
            <a:ext cx="6475449" cy="1076324"/>
          </a:xfrm>
          <a:prstGeom prst="rect">
            <a:avLst/>
          </a:prstGeom>
          <a:noFill/>
          <a:ln>
            <a:noFill/>
          </a:ln>
        </p:spPr>
      </p:pic>
      <p:pic>
        <p:nvPicPr>
          <p:cNvPr id="1461" name="Google Shape;1461;p116"/>
          <p:cNvPicPr preferRelativeResize="0"/>
          <p:nvPr/>
        </p:nvPicPr>
        <p:blipFill rotWithShape="1">
          <a:blip r:embed="rId5">
            <a:alphaModFix/>
          </a:blip>
          <a:srcRect/>
          <a:stretch/>
        </p:blipFill>
        <p:spPr>
          <a:xfrm>
            <a:off x="387900" y="3360425"/>
            <a:ext cx="6475449" cy="101294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1465"/>
        <p:cNvGrpSpPr/>
        <p:nvPr/>
      </p:nvGrpSpPr>
      <p:grpSpPr>
        <a:xfrm>
          <a:off x="0" y="0"/>
          <a:ext cx="0" cy="0"/>
          <a:chOff x="0" y="0"/>
          <a:chExt cx="0" cy="0"/>
        </a:xfrm>
      </p:grpSpPr>
      <p:sp>
        <p:nvSpPr>
          <p:cNvPr id="1466" name="Google Shape;1466;p117"/>
          <p:cNvSpPr txBox="1"/>
          <p:nvPr/>
        </p:nvSpPr>
        <p:spPr>
          <a:xfrm>
            <a:off x="460925" y="1108929"/>
            <a:ext cx="7932420"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Conceptual structures are a bunch of qualitative parameters that we use to divide an issue into.</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some commonly used concepts</a:t>
            </a:r>
            <a:endParaRPr sz="1400">
              <a:latin typeface="Tahoma"/>
              <a:ea typeface="Tahoma"/>
              <a:cs typeface="Tahoma"/>
              <a:sym typeface="Tahoma"/>
            </a:endParaRPr>
          </a:p>
        </p:txBody>
      </p:sp>
      <p:sp>
        <p:nvSpPr>
          <p:cNvPr id="1467" name="Google Shape;1467;p117"/>
          <p:cNvSpPr txBox="1">
            <a:spLocks noGrp="1"/>
          </p:cNvSpPr>
          <p:nvPr>
            <p:ph type="title"/>
          </p:nvPr>
        </p:nvSpPr>
        <p:spPr>
          <a:xfrm>
            <a:off x="460925" y="273000"/>
            <a:ext cx="4111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Conceptual Method</a:t>
            </a:r>
            <a:endParaRPr/>
          </a:p>
        </p:txBody>
      </p:sp>
      <p:sp>
        <p:nvSpPr>
          <p:cNvPr id="1468" name="Google Shape;1468;p117"/>
          <p:cNvSpPr/>
          <p:nvPr/>
        </p:nvSpPr>
        <p:spPr>
          <a:xfrm>
            <a:off x="420820" y="2103351"/>
            <a:ext cx="2239010" cy="707390"/>
          </a:xfrm>
          <a:custGeom>
            <a:avLst/>
            <a:gdLst/>
            <a:ahLst/>
            <a:cxnLst/>
            <a:rect l="l" t="t" r="r" b="b"/>
            <a:pathLst>
              <a:path w="2239010" h="707389" extrusionOk="0">
                <a:moveTo>
                  <a:pt x="1885049" y="707099"/>
                </a:moveTo>
                <a:lnTo>
                  <a:pt x="0" y="707099"/>
                </a:lnTo>
                <a:lnTo>
                  <a:pt x="0" y="0"/>
                </a:lnTo>
                <a:lnTo>
                  <a:pt x="1885049" y="0"/>
                </a:lnTo>
                <a:lnTo>
                  <a:pt x="2238599" y="353549"/>
                </a:lnTo>
                <a:lnTo>
                  <a:pt x="1885049" y="7070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9" name="Google Shape;1469;p117"/>
          <p:cNvSpPr txBox="1"/>
          <p:nvPr/>
        </p:nvSpPr>
        <p:spPr>
          <a:xfrm>
            <a:off x="1266159" y="2322281"/>
            <a:ext cx="37084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PRE</a:t>
            </a:r>
            <a:endParaRPr sz="1500">
              <a:latin typeface="Roboto"/>
              <a:ea typeface="Roboto"/>
              <a:cs typeface="Roboto"/>
              <a:sym typeface="Roboto"/>
            </a:endParaRPr>
          </a:p>
        </p:txBody>
      </p:sp>
      <p:sp>
        <p:nvSpPr>
          <p:cNvPr id="1470" name="Google Shape;1470;p117"/>
          <p:cNvSpPr/>
          <p:nvPr/>
        </p:nvSpPr>
        <p:spPr>
          <a:xfrm>
            <a:off x="2279094" y="2103124"/>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1" name="Google Shape;1471;p117"/>
          <p:cNvSpPr txBox="1"/>
          <p:nvPr/>
        </p:nvSpPr>
        <p:spPr>
          <a:xfrm>
            <a:off x="2968084" y="2322054"/>
            <a:ext cx="70802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DURING</a:t>
            </a:r>
            <a:endParaRPr sz="1500">
              <a:latin typeface="Roboto"/>
              <a:ea typeface="Roboto"/>
              <a:cs typeface="Roboto"/>
              <a:sym typeface="Roboto"/>
            </a:endParaRPr>
          </a:p>
        </p:txBody>
      </p:sp>
      <p:sp>
        <p:nvSpPr>
          <p:cNvPr id="1472" name="Google Shape;1472;p117"/>
          <p:cNvSpPr/>
          <p:nvPr/>
        </p:nvSpPr>
        <p:spPr>
          <a:xfrm>
            <a:off x="3975733" y="2103124"/>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3" name="Google Shape;1473;p117"/>
          <p:cNvSpPr txBox="1"/>
          <p:nvPr/>
        </p:nvSpPr>
        <p:spPr>
          <a:xfrm>
            <a:off x="4767367" y="2322054"/>
            <a:ext cx="50292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POST</a:t>
            </a:r>
            <a:endParaRPr sz="1500">
              <a:latin typeface="Roboto"/>
              <a:ea typeface="Roboto"/>
              <a:cs typeface="Roboto"/>
              <a:sym typeface="Roboto"/>
            </a:endParaRPr>
          </a:p>
        </p:txBody>
      </p:sp>
      <p:sp>
        <p:nvSpPr>
          <p:cNvPr id="1474" name="Google Shape;1474;p117"/>
          <p:cNvSpPr/>
          <p:nvPr/>
        </p:nvSpPr>
        <p:spPr>
          <a:xfrm>
            <a:off x="420820" y="3046889"/>
            <a:ext cx="2239010" cy="707390"/>
          </a:xfrm>
          <a:custGeom>
            <a:avLst/>
            <a:gdLst/>
            <a:ahLst/>
            <a:cxnLst/>
            <a:rect l="l" t="t" r="r" b="b"/>
            <a:pathLst>
              <a:path w="2239010" h="707389" extrusionOk="0">
                <a:moveTo>
                  <a:pt x="1885049" y="707099"/>
                </a:moveTo>
                <a:lnTo>
                  <a:pt x="0" y="707099"/>
                </a:lnTo>
                <a:lnTo>
                  <a:pt x="0" y="0"/>
                </a:lnTo>
                <a:lnTo>
                  <a:pt x="1885049" y="0"/>
                </a:lnTo>
                <a:lnTo>
                  <a:pt x="2238599" y="353549"/>
                </a:lnTo>
                <a:lnTo>
                  <a:pt x="1885049" y="7070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5" name="Google Shape;1475;p117"/>
          <p:cNvSpPr txBox="1"/>
          <p:nvPr/>
        </p:nvSpPr>
        <p:spPr>
          <a:xfrm>
            <a:off x="994827" y="3265818"/>
            <a:ext cx="91313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INTERNAL</a:t>
            </a:r>
            <a:endParaRPr sz="1500">
              <a:latin typeface="Roboto"/>
              <a:ea typeface="Roboto"/>
              <a:cs typeface="Roboto"/>
              <a:sym typeface="Roboto"/>
            </a:endParaRPr>
          </a:p>
        </p:txBody>
      </p:sp>
      <p:sp>
        <p:nvSpPr>
          <p:cNvPr id="1476" name="Google Shape;1476;p117"/>
          <p:cNvSpPr/>
          <p:nvPr/>
        </p:nvSpPr>
        <p:spPr>
          <a:xfrm>
            <a:off x="2279094" y="3046662"/>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7" name="Google Shape;1477;p117"/>
          <p:cNvSpPr txBox="1"/>
          <p:nvPr/>
        </p:nvSpPr>
        <p:spPr>
          <a:xfrm>
            <a:off x="2844045" y="3265592"/>
            <a:ext cx="95631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EXTERNAL</a:t>
            </a:r>
            <a:endParaRPr sz="1500">
              <a:latin typeface="Roboto"/>
              <a:ea typeface="Roboto"/>
              <a:cs typeface="Roboto"/>
              <a:sym typeface="Roboto"/>
            </a:endParaRPr>
          </a:p>
        </p:txBody>
      </p:sp>
      <p:sp>
        <p:nvSpPr>
          <p:cNvPr id="1478" name="Google Shape;1478;p117"/>
          <p:cNvSpPr/>
          <p:nvPr/>
        </p:nvSpPr>
        <p:spPr>
          <a:xfrm>
            <a:off x="420824" y="3990675"/>
            <a:ext cx="1974850" cy="669290"/>
          </a:xfrm>
          <a:custGeom>
            <a:avLst/>
            <a:gdLst/>
            <a:ahLst/>
            <a:cxnLst/>
            <a:rect l="l" t="t" r="r" b="b"/>
            <a:pathLst>
              <a:path w="1974850" h="669289" extrusionOk="0">
                <a:moveTo>
                  <a:pt x="1640100" y="668999"/>
                </a:moveTo>
                <a:lnTo>
                  <a:pt x="0" y="668999"/>
                </a:lnTo>
                <a:lnTo>
                  <a:pt x="0" y="0"/>
                </a:lnTo>
                <a:lnTo>
                  <a:pt x="1640100" y="0"/>
                </a:lnTo>
                <a:lnTo>
                  <a:pt x="1974600" y="334499"/>
                </a:lnTo>
                <a:lnTo>
                  <a:pt x="1640100" y="6689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9" name="Google Shape;1479;p117"/>
          <p:cNvSpPr txBox="1"/>
          <p:nvPr/>
        </p:nvSpPr>
        <p:spPr>
          <a:xfrm>
            <a:off x="1089196" y="4200588"/>
            <a:ext cx="470534"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NEED</a:t>
            </a:r>
            <a:endParaRPr sz="1400">
              <a:latin typeface="Roboto"/>
              <a:ea typeface="Roboto"/>
              <a:cs typeface="Roboto"/>
              <a:sym typeface="Roboto"/>
            </a:endParaRPr>
          </a:p>
        </p:txBody>
      </p:sp>
      <p:sp>
        <p:nvSpPr>
          <p:cNvPr id="1480" name="Google Shape;1480;p117"/>
          <p:cNvSpPr/>
          <p:nvPr/>
        </p:nvSpPr>
        <p:spPr>
          <a:xfrm>
            <a:off x="7073551" y="3990449"/>
            <a:ext cx="1974850" cy="669290"/>
          </a:xfrm>
          <a:custGeom>
            <a:avLst/>
            <a:gdLst/>
            <a:ahLst/>
            <a:cxnLst/>
            <a:rect l="l" t="t" r="r" b="b"/>
            <a:pathLst>
              <a:path w="1974850" h="669289" extrusionOk="0">
                <a:moveTo>
                  <a:pt x="1640099" y="668999"/>
                </a:moveTo>
                <a:lnTo>
                  <a:pt x="0" y="668999"/>
                </a:lnTo>
                <a:lnTo>
                  <a:pt x="334499" y="334499"/>
                </a:lnTo>
                <a:lnTo>
                  <a:pt x="0" y="0"/>
                </a:lnTo>
                <a:lnTo>
                  <a:pt x="1640099" y="0"/>
                </a:lnTo>
                <a:lnTo>
                  <a:pt x="1974599" y="334499"/>
                </a:lnTo>
                <a:lnTo>
                  <a:pt x="1640099" y="6689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1" name="Google Shape;1481;p117"/>
          <p:cNvSpPr txBox="1"/>
          <p:nvPr/>
        </p:nvSpPr>
        <p:spPr>
          <a:xfrm>
            <a:off x="7534354" y="4200363"/>
            <a:ext cx="105346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EXPERIENCE</a:t>
            </a:r>
            <a:endParaRPr sz="1400">
              <a:latin typeface="Roboto"/>
              <a:ea typeface="Roboto"/>
              <a:cs typeface="Roboto"/>
              <a:sym typeface="Roboto"/>
            </a:endParaRPr>
          </a:p>
        </p:txBody>
      </p:sp>
      <p:sp>
        <p:nvSpPr>
          <p:cNvPr id="1482" name="Google Shape;1482;p117"/>
          <p:cNvSpPr/>
          <p:nvPr/>
        </p:nvSpPr>
        <p:spPr>
          <a:xfrm>
            <a:off x="5262924" y="3990449"/>
            <a:ext cx="2165350" cy="669290"/>
          </a:xfrm>
          <a:custGeom>
            <a:avLst/>
            <a:gdLst/>
            <a:ahLst/>
            <a:cxnLst/>
            <a:rect l="l" t="t" r="r" b="b"/>
            <a:pathLst>
              <a:path w="2165350" h="669289" extrusionOk="0">
                <a:moveTo>
                  <a:pt x="1830600" y="668999"/>
                </a:moveTo>
                <a:lnTo>
                  <a:pt x="0" y="668999"/>
                </a:lnTo>
                <a:lnTo>
                  <a:pt x="334499" y="334499"/>
                </a:lnTo>
                <a:lnTo>
                  <a:pt x="0" y="0"/>
                </a:lnTo>
                <a:lnTo>
                  <a:pt x="1830600" y="0"/>
                </a:lnTo>
                <a:lnTo>
                  <a:pt x="2165100" y="334499"/>
                </a:lnTo>
                <a:lnTo>
                  <a:pt x="1830600" y="668999"/>
                </a:lnTo>
                <a:close/>
              </a:path>
            </a:pathLst>
          </a:custGeom>
          <a:solidFill>
            <a:srgbClr val="BE2F2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3" name="Google Shape;1483;p117"/>
          <p:cNvSpPr txBox="1"/>
          <p:nvPr/>
        </p:nvSpPr>
        <p:spPr>
          <a:xfrm>
            <a:off x="5734104" y="4205633"/>
            <a:ext cx="1222375" cy="2235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a:solidFill>
                  <a:srgbClr val="FFFFFF"/>
                </a:solidFill>
                <a:latin typeface="Roboto"/>
                <a:ea typeface="Roboto"/>
                <a:cs typeface="Roboto"/>
                <a:sym typeface="Roboto"/>
              </a:rPr>
              <a:t>AFFORDABILITY</a:t>
            </a:r>
            <a:endParaRPr sz="1300">
              <a:latin typeface="Roboto"/>
              <a:ea typeface="Roboto"/>
              <a:cs typeface="Roboto"/>
              <a:sym typeface="Roboto"/>
            </a:endParaRPr>
          </a:p>
        </p:txBody>
      </p:sp>
      <p:sp>
        <p:nvSpPr>
          <p:cNvPr id="1484" name="Google Shape;1484;p117"/>
          <p:cNvSpPr/>
          <p:nvPr/>
        </p:nvSpPr>
        <p:spPr>
          <a:xfrm>
            <a:off x="3614525" y="3990449"/>
            <a:ext cx="2026920" cy="669290"/>
          </a:xfrm>
          <a:custGeom>
            <a:avLst/>
            <a:gdLst/>
            <a:ahLst/>
            <a:cxnLst/>
            <a:rect l="l" t="t" r="r" b="b"/>
            <a:pathLst>
              <a:path w="2026920" h="669289" extrusionOk="0">
                <a:moveTo>
                  <a:pt x="1692299" y="668999"/>
                </a:moveTo>
                <a:lnTo>
                  <a:pt x="0" y="668999"/>
                </a:lnTo>
                <a:lnTo>
                  <a:pt x="334499" y="334499"/>
                </a:lnTo>
                <a:lnTo>
                  <a:pt x="0" y="0"/>
                </a:lnTo>
                <a:lnTo>
                  <a:pt x="1692299" y="0"/>
                </a:lnTo>
                <a:lnTo>
                  <a:pt x="2026799" y="334499"/>
                </a:lnTo>
                <a:lnTo>
                  <a:pt x="1692299" y="6689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5" name="Google Shape;1485;p117"/>
          <p:cNvSpPr txBox="1"/>
          <p:nvPr/>
        </p:nvSpPr>
        <p:spPr>
          <a:xfrm>
            <a:off x="4048186" y="4205633"/>
            <a:ext cx="1158240" cy="2235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a:solidFill>
                  <a:srgbClr val="FFFFFF"/>
                </a:solidFill>
                <a:latin typeface="Roboto"/>
                <a:ea typeface="Roboto"/>
                <a:cs typeface="Roboto"/>
                <a:sym typeface="Roboto"/>
              </a:rPr>
              <a:t>ACCESSIBILITY</a:t>
            </a:r>
            <a:endParaRPr sz="1300">
              <a:latin typeface="Roboto"/>
              <a:ea typeface="Roboto"/>
              <a:cs typeface="Roboto"/>
              <a:sym typeface="Roboto"/>
            </a:endParaRPr>
          </a:p>
        </p:txBody>
      </p:sp>
      <p:sp>
        <p:nvSpPr>
          <p:cNvPr id="1486" name="Google Shape;1486;p117"/>
          <p:cNvSpPr/>
          <p:nvPr/>
        </p:nvSpPr>
        <p:spPr>
          <a:xfrm>
            <a:off x="2027189" y="3990449"/>
            <a:ext cx="1974850" cy="669290"/>
          </a:xfrm>
          <a:custGeom>
            <a:avLst/>
            <a:gdLst/>
            <a:ahLst/>
            <a:cxnLst/>
            <a:rect l="l" t="t" r="r" b="b"/>
            <a:pathLst>
              <a:path w="1974850" h="669289" extrusionOk="0">
                <a:moveTo>
                  <a:pt x="1640099" y="668999"/>
                </a:moveTo>
                <a:lnTo>
                  <a:pt x="0" y="668999"/>
                </a:lnTo>
                <a:lnTo>
                  <a:pt x="334499" y="334499"/>
                </a:lnTo>
                <a:lnTo>
                  <a:pt x="0" y="0"/>
                </a:lnTo>
                <a:lnTo>
                  <a:pt x="1640099" y="0"/>
                </a:lnTo>
                <a:lnTo>
                  <a:pt x="1974599" y="334499"/>
                </a:lnTo>
                <a:lnTo>
                  <a:pt x="1640099" y="668999"/>
                </a:lnTo>
                <a:close/>
              </a:path>
            </a:pathLst>
          </a:custGeom>
          <a:solidFill>
            <a:srgbClr val="A72A1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7" name="Google Shape;1487;p117"/>
          <p:cNvSpPr txBox="1"/>
          <p:nvPr/>
        </p:nvSpPr>
        <p:spPr>
          <a:xfrm>
            <a:off x="2487431" y="4200363"/>
            <a:ext cx="105473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AWARENESS</a:t>
            </a:r>
            <a:endParaRPr sz="1400">
              <a:latin typeface="Roboto"/>
              <a:ea typeface="Roboto"/>
              <a:cs typeface="Roboto"/>
              <a:sym typeface="Roboto"/>
            </a:endParaRPr>
          </a:p>
        </p:txBody>
      </p:sp>
      <p:pic>
        <p:nvPicPr>
          <p:cNvPr id="1488" name="Google Shape;1488;p117"/>
          <p:cNvPicPr preferRelativeResize="0"/>
          <p:nvPr/>
        </p:nvPicPr>
        <p:blipFill rotWithShape="1">
          <a:blip r:embed="rId3">
            <a:alphaModFix/>
          </a:blip>
          <a:srcRect/>
          <a:stretch/>
        </p:blipFill>
        <p:spPr>
          <a:xfrm>
            <a:off x="6931950" y="2009299"/>
            <a:ext cx="1759211" cy="176167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1492"/>
        <p:cNvGrpSpPr/>
        <p:nvPr/>
      </p:nvGrpSpPr>
      <p:grpSpPr>
        <a:xfrm>
          <a:off x="0" y="0"/>
          <a:ext cx="0" cy="0"/>
          <a:chOff x="0" y="0"/>
          <a:chExt cx="0" cy="0"/>
        </a:xfrm>
      </p:grpSpPr>
      <p:sp>
        <p:nvSpPr>
          <p:cNvPr id="1493" name="Google Shape;1493;p118"/>
          <p:cNvSpPr txBox="1"/>
          <p:nvPr/>
        </p:nvSpPr>
        <p:spPr>
          <a:xfrm>
            <a:off x="460925" y="1074639"/>
            <a:ext cx="7752080" cy="334645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GB" sz="1500">
                <a:latin typeface="Trebuchet MS"/>
                <a:ea typeface="Trebuchet MS"/>
                <a:cs typeface="Trebuchet MS"/>
                <a:sym typeface="Trebuchet MS"/>
              </a:rPr>
              <a:t>We divide the issue into various types of issues based on demographic, geographic, etcetera  and then think about the problems in each of these types.</a:t>
            </a:r>
            <a:endParaRPr sz="1500">
              <a:latin typeface="Trebuchet MS"/>
              <a:ea typeface="Trebuchet MS"/>
              <a:cs typeface="Trebuchet MS"/>
              <a:sym typeface="Trebuchet MS"/>
            </a:endParaRPr>
          </a:p>
          <a:p>
            <a:pPr marL="12700" marR="0" lvl="0" indent="0" algn="l" rtl="0">
              <a:lnSpc>
                <a:spcPct val="100000"/>
              </a:lnSpc>
              <a:spcBef>
                <a:spcPts val="1485"/>
              </a:spcBef>
              <a:spcAft>
                <a:spcPts val="0"/>
              </a:spcAft>
              <a:buNone/>
            </a:pPr>
            <a:r>
              <a:rPr lang="en-GB" sz="1400">
                <a:latin typeface="Tahoma"/>
                <a:ea typeface="Tahoma"/>
                <a:cs typeface="Tahoma"/>
                <a:sym typeface="Tahoma"/>
              </a:rPr>
              <a:t>Lets see some segmentations:</a:t>
            </a:r>
            <a:endParaRPr sz="1400">
              <a:latin typeface="Tahoma"/>
              <a:ea typeface="Tahoma"/>
              <a:cs typeface="Tahoma"/>
              <a:sym typeface="Tahoma"/>
            </a:endParaRPr>
          </a:p>
          <a:p>
            <a:pPr marL="0" marR="0" lvl="0" indent="0" algn="l" rtl="0">
              <a:lnSpc>
                <a:spcPct val="100000"/>
              </a:lnSpc>
              <a:spcBef>
                <a:spcPts val="50"/>
              </a:spcBef>
              <a:spcAft>
                <a:spcPts val="0"/>
              </a:spcAft>
              <a:buNone/>
            </a:pPr>
            <a:endParaRPr sz="1550">
              <a:latin typeface="Tahoma"/>
              <a:ea typeface="Tahoma"/>
              <a:cs typeface="Tahoma"/>
              <a:sym typeface="Tahoma"/>
            </a:endParaRPr>
          </a:p>
          <a:p>
            <a:pPr marL="469900" marR="0" lvl="0" indent="-409575" algn="l" rtl="0">
              <a:lnSpc>
                <a:spcPct val="100000"/>
              </a:lnSpc>
              <a:spcBef>
                <a:spcPts val="0"/>
              </a:spcBef>
              <a:spcAft>
                <a:spcPts val="0"/>
              </a:spcAft>
              <a:buSzPts val="1400"/>
              <a:buFont typeface="MS PGothic"/>
              <a:buChar char="➢"/>
            </a:pPr>
            <a:r>
              <a:rPr lang="en-GB" sz="1400" b="1">
                <a:latin typeface="Arial"/>
                <a:ea typeface="Arial"/>
                <a:cs typeface="Arial"/>
                <a:sym typeface="Arial"/>
              </a:rPr>
              <a:t>Demographics</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Gender - Male, Female, Non-binary</a:t>
            </a:r>
            <a:endParaRPr sz="1400" b="0" i="0" u="none" strike="noStrike" cap="none">
              <a:latin typeface="Tahoma"/>
              <a:ea typeface="Tahoma"/>
              <a:cs typeface="Tahoma"/>
              <a:sym typeface="Tahoma"/>
            </a:endParaRPr>
          </a:p>
          <a:p>
            <a:pPr marL="927100" marR="0" lvl="1" indent="-336550" algn="l" rtl="0">
              <a:lnSpc>
                <a:spcPct val="100000"/>
              </a:lnSpc>
              <a:spcBef>
                <a:spcPts val="0"/>
              </a:spcBef>
              <a:spcAft>
                <a:spcPts val="0"/>
              </a:spcAft>
              <a:buSzPts val="1400"/>
              <a:buFont typeface="Arial"/>
              <a:buChar char="○"/>
            </a:pPr>
            <a:r>
              <a:rPr lang="en-GB" sz="1400" b="0" i="0" u="none" strike="noStrike" cap="none">
                <a:latin typeface="Tahoma"/>
                <a:ea typeface="Tahoma"/>
                <a:cs typeface="Tahoma"/>
                <a:sym typeface="Tahoma"/>
              </a:rPr>
              <a:t>Income Segment - Low, Medium, High</a:t>
            </a:r>
            <a:endParaRPr sz="1400" b="0" i="0" u="none" strike="noStrike" cap="none">
              <a:latin typeface="Tahoma"/>
              <a:ea typeface="Tahoma"/>
              <a:cs typeface="Tahoma"/>
              <a:sym typeface="Tahoma"/>
            </a:endParaRPr>
          </a:p>
          <a:p>
            <a:pPr marL="469900" marR="0" lvl="0" indent="-409575" algn="l" rtl="0">
              <a:lnSpc>
                <a:spcPct val="100000"/>
              </a:lnSpc>
              <a:spcBef>
                <a:spcPts val="1680"/>
              </a:spcBef>
              <a:spcAft>
                <a:spcPts val="0"/>
              </a:spcAft>
              <a:buSzPts val="1400"/>
              <a:buFont typeface="MS PGothic"/>
              <a:buChar char="➢"/>
            </a:pPr>
            <a:r>
              <a:rPr lang="en-GB" sz="1400" b="1">
                <a:latin typeface="Arial"/>
                <a:ea typeface="Arial"/>
                <a:cs typeface="Arial"/>
                <a:sym typeface="Arial"/>
              </a:rPr>
              <a:t>Geography</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Metro and Non-metro</a:t>
            </a:r>
            <a:endParaRPr sz="1400" b="0" i="0" u="none" strike="noStrike" cap="none">
              <a:latin typeface="Tahoma"/>
              <a:ea typeface="Tahoma"/>
              <a:cs typeface="Tahoma"/>
              <a:sym typeface="Tahoma"/>
            </a:endParaRPr>
          </a:p>
          <a:p>
            <a:pPr marL="469900" marR="0" lvl="0" indent="-409575" algn="l" rtl="0">
              <a:lnSpc>
                <a:spcPct val="100000"/>
              </a:lnSpc>
              <a:spcBef>
                <a:spcPts val="1680"/>
              </a:spcBef>
              <a:spcAft>
                <a:spcPts val="0"/>
              </a:spcAft>
              <a:buSzPts val="1400"/>
              <a:buFont typeface="MS PGothic"/>
              <a:buChar char="➢"/>
            </a:pPr>
            <a:r>
              <a:rPr lang="en-GB" sz="1400" b="1">
                <a:latin typeface="Arial"/>
                <a:ea typeface="Arial"/>
                <a:cs typeface="Arial"/>
                <a:sym typeface="Arial"/>
              </a:rPr>
              <a:t>Product Mix</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Diﬀerent ﬂavours of lays</a:t>
            </a:r>
            <a:endParaRPr sz="1400" b="0" i="0" u="none" strike="noStrike" cap="none">
              <a:latin typeface="Tahoma"/>
              <a:ea typeface="Tahoma"/>
              <a:cs typeface="Tahoma"/>
              <a:sym typeface="Tahoma"/>
            </a:endParaRPr>
          </a:p>
        </p:txBody>
      </p:sp>
      <p:sp>
        <p:nvSpPr>
          <p:cNvPr id="1494" name="Google Shape;1494;p118"/>
          <p:cNvSpPr txBox="1">
            <a:spLocks noGrp="1"/>
          </p:cNvSpPr>
          <p:nvPr>
            <p:ph type="title"/>
          </p:nvPr>
        </p:nvSpPr>
        <p:spPr>
          <a:xfrm>
            <a:off x="460925" y="273000"/>
            <a:ext cx="4667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Segmentation Method</a:t>
            </a:r>
            <a:endParaRPr/>
          </a:p>
        </p:txBody>
      </p:sp>
      <p:pic>
        <p:nvPicPr>
          <p:cNvPr id="1495" name="Google Shape;1495;p118"/>
          <p:cNvPicPr preferRelativeResize="0"/>
          <p:nvPr/>
        </p:nvPicPr>
        <p:blipFill rotWithShape="1">
          <a:blip r:embed="rId3">
            <a:alphaModFix/>
          </a:blip>
          <a:srcRect/>
          <a:stretch/>
        </p:blipFill>
        <p:spPr>
          <a:xfrm>
            <a:off x="5696412" y="2171025"/>
            <a:ext cx="2143124" cy="21431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5535</Words>
  <Application>Microsoft Office PowerPoint</Application>
  <PresentationFormat>On-screen Show (16:9)</PresentationFormat>
  <Paragraphs>903</Paragraphs>
  <Slides>197</Slides>
  <Notes>197</Notes>
  <HiddenSlides>11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197</vt:i4>
      </vt:variant>
    </vt:vector>
  </HeadingPairs>
  <TitlesOfParts>
    <vt:vector size="206" baseType="lpstr">
      <vt:lpstr>Tahoma</vt:lpstr>
      <vt:lpstr>Trebuchet MS</vt:lpstr>
      <vt:lpstr>MS PGothic</vt:lpstr>
      <vt:lpstr>Roboto</vt:lpstr>
      <vt:lpstr>Times New Roman</vt:lpstr>
      <vt:lpstr>Arial</vt:lpstr>
      <vt:lpstr>Calibri</vt:lpstr>
      <vt:lpstr>Simple Light</vt:lpstr>
      <vt:lpstr>Office Theme</vt:lpstr>
      <vt:lpstr>PROBLEM SOLVING</vt:lpstr>
      <vt:lpstr>Agenda</vt:lpstr>
      <vt:lpstr>Mode of Training</vt:lpstr>
      <vt:lpstr>If I had 60 minutes to solve a problem, I’d spend 55  minutes deﬁning it, and 5 minute solving it.</vt:lpstr>
      <vt:lpstr>Top Skills needed by World Economic Forum (WEF)</vt:lpstr>
      <vt:lpstr>What is Problem Solving?</vt:lpstr>
      <vt:lpstr>Examples of Problem Solving</vt:lpstr>
      <vt:lpstr>How does problem solving helps?</vt:lpstr>
      <vt:lpstr>Having Fun with Problems Solving</vt:lpstr>
      <vt:lpstr>The Staircase Campaign by Volkswagen</vt:lpstr>
      <vt:lpstr>The Staircase Campaign by Volkswagen</vt:lpstr>
      <vt:lpstr>The Staircase Campaign by Volkswagen</vt:lpstr>
      <vt:lpstr>It isn’t that they cannot see the solution, it is that  they cannot see the problem.</vt:lpstr>
      <vt:lpstr>Steps in Problem Solving</vt:lpstr>
      <vt:lpstr>Thank You!</vt:lpstr>
      <vt:lpstr>Problem Solving with Hunter and Eve</vt:lpstr>
      <vt:lpstr>PROBLEM SOLVING</vt:lpstr>
      <vt:lpstr>Recap</vt:lpstr>
      <vt:lpstr>Identify</vt:lpstr>
      <vt:lpstr>A Negative Proﬁt and Loss Statement</vt:lpstr>
      <vt:lpstr>Why deﬁning a Problem Statement is hard?</vt:lpstr>
      <vt:lpstr>SMART way to deﬁne problem statement</vt:lpstr>
      <vt:lpstr>Real Madrid</vt:lpstr>
      <vt:lpstr>Guesstimates Approach - Exercise (15 mins)</vt:lpstr>
      <vt:lpstr>Guesstimates Approach</vt:lpstr>
      <vt:lpstr>Guesstimates Approach - Steps</vt:lpstr>
      <vt:lpstr>Mutually Exclusive and Collectively Exhaustive</vt:lpstr>
      <vt:lpstr>Mutually Exclusive and Collectively Exhaustive</vt:lpstr>
      <vt:lpstr>Mutually Exclusive and Collectively Exhaustive</vt:lpstr>
      <vt:lpstr>MECE - Example</vt:lpstr>
      <vt:lpstr>PowerPoint Presentation</vt:lpstr>
      <vt:lpstr>PowerPoint Presentation</vt:lpstr>
      <vt:lpstr>Thank You!</vt:lpstr>
      <vt:lpstr>PROBLEM SOLVING</vt:lpstr>
      <vt:lpstr>Recap</vt:lpstr>
      <vt:lpstr>Why MECE?</vt:lpstr>
      <vt:lpstr>MECE Frameworks - Maths based</vt:lpstr>
      <vt:lpstr>MECE Frameworks - Two Parts</vt:lpstr>
      <vt:lpstr>Developing MECE strategy - Demand vs Supply</vt:lpstr>
      <vt:lpstr>Demand vs Supply example</vt:lpstr>
      <vt:lpstr>Demand vs Supply - Phones example</vt:lpstr>
      <vt:lpstr>Demand vs Supply - Apartment example</vt:lpstr>
      <vt:lpstr>Thank You!</vt:lpstr>
      <vt:lpstr>PROBLEM SOLVING</vt:lpstr>
      <vt:lpstr>Recap</vt:lpstr>
      <vt:lpstr>Useful Statistics</vt:lpstr>
      <vt:lpstr>Comprehensive Guesstimate Exercises</vt:lpstr>
      <vt:lpstr>Developing MECE strategy - Top Down vs Bottom Up</vt:lpstr>
      <vt:lpstr>Top Down and Bottom Up approach to Market Analysis</vt:lpstr>
      <vt:lpstr>Bottom Up - Examples</vt:lpstr>
      <vt:lpstr>Deﬁne the Problem Statement</vt:lpstr>
      <vt:lpstr>Top down vs Bottom Up</vt:lpstr>
      <vt:lpstr>Comprehensive Guesstimate Exercises</vt:lpstr>
      <vt:lpstr>PowerPoint Presentation</vt:lpstr>
      <vt:lpstr>PowerPoint Presentation</vt:lpstr>
      <vt:lpstr>PowerPoint Presentation</vt:lpstr>
      <vt:lpstr>PowerPoint Presentation</vt:lpstr>
      <vt:lpstr>PowerPoint Presentation</vt:lpstr>
      <vt:lpstr>Thank You!</vt:lpstr>
      <vt:lpstr>Top down vs Bottom Up</vt:lpstr>
      <vt:lpstr>Comprehensive Guesstimate Exercises</vt:lpstr>
      <vt:lpstr>Comprehensive Guesstimate Exercises</vt:lpstr>
      <vt:lpstr>Comprehensive Guesstimate Exercises</vt:lpstr>
      <vt:lpstr>PROBLEM SOLVING</vt:lpstr>
      <vt:lpstr>Recap</vt:lpstr>
      <vt:lpstr>Developing MECE strategy - Demand vs Supply</vt:lpstr>
      <vt:lpstr>PowerPoint Presentation</vt:lpstr>
      <vt:lpstr>PowerPoint Presentation</vt:lpstr>
      <vt:lpstr>5W and 1H approach to Problem Statement</vt:lpstr>
      <vt:lpstr>Preliminary Ǫuestions</vt:lpstr>
      <vt:lpstr>Exercise - Use 5W and H</vt:lpstr>
      <vt:lpstr>Explore Alternatives</vt:lpstr>
      <vt:lpstr>Techniques to explore alternatives</vt:lpstr>
      <vt:lpstr>What are Mind Maps</vt:lpstr>
      <vt:lpstr>Techniques to explore alternatives - Mind Maps</vt:lpstr>
      <vt:lpstr>Activity on Problem Solving - Use Mind Maps</vt:lpstr>
      <vt:lpstr>Techniques to explore alternatives - Brainstorm</vt:lpstr>
      <vt:lpstr>PowerPoint Presentation</vt:lpstr>
      <vt:lpstr>Explore alternatives - Random words generator</vt:lpstr>
      <vt:lpstr>Explore alternatives - Random words generator</vt:lpstr>
      <vt:lpstr>Asking the right questions is today’s world is more  valuable than getting the right answers</vt:lpstr>
      <vt:lpstr>Recommended Book</vt:lpstr>
      <vt:lpstr>Recommended Exercise</vt:lpstr>
      <vt:lpstr>Asking the right questions is today’s world is more  valuable than getting the right answers.</vt:lpstr>
      <vt:lpstr>PowerPoint Presentation</vt:lpstr>
      <vt:lpstr>Starbucks Revenue</vt:lpstr>
      <vt:lpstr>Brownie Points?</vt:lpstr>
      <vt:lpstr>Thank You!</vt:lpstr>
      <vt:lpstr>Problem Solving</vt:lpstr>
      <vt:lpstr>Recap of the Previous Lecture</vt:lpstr>
      <vt:lpstr>Introduction to Business World!</vt:lpstr>
      <vt:lpstr>Introduction to Business World!</vt:lpstr>
      <vt:lpstr>Introduction to Business World!</vt:lpstr>
      <vt:lpstr>Introduction to Business World!</vt:lpstr>
      <vt:lpstr>Introduction to Business World!</vt:lpstr>
      <vt:lpstr>Algebraic Method</vt:lpstr>
      <vt:lpstr>Process Method</vt:lpstr>
      <vt:lpstr>Conceptual Method</vt:lpstr>
      <vt:lpstr>Segmentation Method</vt:lpstr>
      <vt:lpstr>Let’s look through an example-</vt:lpstr>
      <vt:lpstr>The sales for a makeup brand are decreasing. Figure out why.</vt:lpstr>
      <vt:lpstr>The sales for a makeup brand are decreasing. Figure out why.</vt:lpstr>
      <vt:lpstr>Ways to be MECE:</vt:lpstr>
      <vt:lpstr>Thank You!</vt:lpstr>
      <vt:lpstr>Looking into Proﬁts:</vt:lpstr>
      <vt:lpstr>The problem could stem from the revenue side or the cost side or both.</vt:lpstr>
      <vt:lpstr>PowerPoint Presentation</vt:lpstr>
      <vt:lpstr>PowerPoint Presentation</vt:lpstr>
      <vt:lpstr>Problem Solving</vt:lpstr>
      <vt:lpstr>Recap of the Previous Lecture</vt:lpstr>
      <vt:lpstr>Let’s look at one more example:</vt:lpstr>
      <vt:lpstr>Wonka Industries</vt:lpstr>
      <vt:lpstr>PowerPoint Presentation</vt:lpstr>
      <vt:lpstr>Starbucks Revenue</vt:lpstr>
      <vt:lpstr>Brownie Points?</vt:lpstr>
      <vt:lpstr>Preliminary Ǫuestions</vt:lpstr>
      <vt:lpstr>PowerPoint Presentation</vt:lpstr>
      <vt:lpstr>PowerPoint Presentation</vt:lpstr>
      <vt:lpstr>Case Interview Script</vt:lpstr>
      <vt:lpstr>Case Interview Script</vt:lpstr>
      <vt:lpstr>Case Interview Script</vt:lpstr>
      <vt:lpstr>Case Interview Script</vt:lpstr>
      <vt:lpstr>Case Interview Script</vt:lpstr>
      <vt:lpstr>Thank You!</vt:lpstr>
      <vt:lpstr>PowerPoint Presentation</vt:lpstr>
      <vt:lpstr>Problem Solving</vt:lpstr>
      <vt:lpstr>PowerPoint Presentation</vt:lpstr>
      <vt:lpstr>Let’s do another case</vt:lpstr>
      <vt:lpstr>PowerPoint Presentation</vt:lpstr>
      <vt:lpstr>Case Interview Script</vt:lpstr>
      <vt:lpstr>Case Interview Script</vt:lpstr>
      <vt:lpstr>Revenue  Analysis</vt:lpstr>
      <vt:lpstr>PowerPoint Presentation</vt:lpstr>
      <vt:lpstr>Let’s do another case</vt:lpstr>
      <vt:lpstr>PowerPoint Presentation</vt:lpstr>
      <vt:lpstr>Case Interview Script</vt:lpstr>
      <vt:lpstr>Case Interview Script</vt:lpstr>
      <vt:lpstr>Thank You!</vt:lpstr>
      <vt:lpstr>PowerPoint Presentation</vt:lpstr>
      <vt:lpstr>First things ﬁrst!</vt:lpstr>
      <vt:lpstr>First things ﬁrst!</vt:lpstr>
      <vt:lpstr>Step 2: Breaking down a MECE structure</vt:lpstr>
      <vt:lpstr>PowerPoint Presentation</vt:lpstr>
      <vt:lpstr>Your client is a toﬀee manufacturer and has seen a decline in proﬁts from the past one  year. Figure out way?</vt:lpstr>
      <vt:lpstr>Your client is a toﬀee manufacturer and has seen a decline in proﬁts from the past one  year. Figure out way?</vt:lpstr>
      <vt:lpstr>Problem Solving</vt:lpstr>
      <vt:lpstr>Recap of the Previous Lecture</vt:lpstr>
      <vt:lpstr>Objectives of Market Entry case studies</vt:lpstr>
      <vt:lpstr>Preliminary Ǫuestions</vt:lpstr>
      <vt:lpstr>PowerPoint Presentation</vt:lpstr>
      <vt:lpstr>Ansoff Growth Matrix</vt:lpstr>
      <vt:lpstr>Porter’s Five Forces</vt:lpstr>
      <vt:lpstr>PESTEL</vt:lpstr>
      <vt:lpstr>SWOT Analysis</vt:lpstr>
      <vt:lpstr>Let’s solve a case</vt:lpstr>
      <vt:lpstr>PowerPoint Presentation</vt:lpstr>
      <vt:lpstr>Thank You!</vt:lpstr>
      <vt:lpstr>PowerPoint Presentation</vt:lpstr>
      <vt:lpstr>PowerPoint Presentation</vt:lpstr>
      <vt:lpstr>PowerPoint Presentation</vt:lpstr>
      <vt:lpstr>Porter’s 5 forces –</vt:lpstr>
      <vt:lpstr>ANSOFF MATRIX</vt:lpstr>
      <vt:lpstr>Problem Solving</vt:lpstr>
      <vt:lpstr>Recap of the Previous Lecture</vt:lpstr>
      <vt:lpstr>What and Why Pricing?</vt:lpstr>
      <vt:lpstr>Preliminary Ǫuestions</vt:lpstr>
      <vt:lpstr>Preliminary Ǫuestions</vt:lpstr>
      <vt:lpstr>PowerPoint Presentation</vt:lpstr>
      <vt:lpstr>Types of Pricing</vt:lpstr>
      <vt:lpstr>Types of Pricing</vt:lpstr>
      <vt:lpstr>PowerPoint Presentation</vt:lpstr>
      <vt:lpstr>Problem Solving</vt:lpstr>
      <vt:lpstr>Recap of the Previous Lecture</vt:lpstr>
      <vt:lpstr>Mutually Exclusive and Collectively Exhaustive</vt:lpstr>
      <vt:lpstr>Mutually Exclusive and Collectively Exhaustive</vt:lpstr>
      <vt:lpstr>Mutually Exclusive and Collectively Exhaustive</vt:lpstr>
      <vt:lpstr>MECE - Example</vt:lpstr>
      <vt:lpstr>MECE Frameworks - Maths based</vt:lpstr>
      <vt:lpstr>Developing MECE strategy - Demand vs Supply</vt:lpstr>
      <vt:lpstr>Demand vs Supply example</vt:lpstr>
      <vt:lpstr>Developing MECE strategy - Top Down vs Bottom Up</vt:lpstr>
      <vt:lpstr>Top Down and Bottom Up approach to Market Analysis</vt:lpstr>
      <vt:lpstr>Top Down and Bottom Up approach to Market Analysis</vt:lpstr>
      <vt:lpstr>Useful Statistics</vt:lpstr>
      <vt:lpstr>Thank You!</vt:lpstr>
      <vt:lpstr>Problem Solving</vt:lpstr>
      <vt:lpstr>Recap of the Previous Lecture</vt:lpstr>
      <vt:lpstr>Market Entry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Shiraj Ahmad</cp:lastModifiedBy>
  <cp:revision>2</cp:revision>
  <dcterms:modified xsi:type="dcterms:W3CDTF">2025-08-31T06:37:17Z</dcterms:modified>
</cp:coreProperties>
</file>